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4"/>
  </p:notesMasterIdLst>
  <p:sldIdLst>
    <p:sldId id="256" r:id="rId2"/>
    <p:sldId id="561" r:id="rId3"/>
    <p:sldId id="1188" r:id="rId4"/>
    <p:sldId id="655" r:id="rId5"/>
    <p:sldId id="624" r:id="rId6"/>
    <p:sldId id="261" r:id="rId7"/>
    <p:sldId id="812" r:id="rId8"/>
    <p:sldId id="818" r:id="rId9"/>
    <p:sldId id="809" r:id="rId10"/>
    <p:sldId id="815" r:id="rId11"/>
    <p:sldId id="814" r:id="rId12"/>
    <p:sldId id="817" r:id="rId13"/>
    <p:sldId id="370" r:id="rId14"/>
    <p:sldId id="819" r:id="rId15"/>
    <p:sldId id="371" r:id="rId16"/>
    <p:sldId id="395" r:id="rId17"/>
    <p:sldId id="625" r:id="rId18"/>
    <p:sldId id="626" r:id="rId19"/>
    <p:sldId id="627" r:id="rId20"/>
    <p:sldId id="628" r:id="rId21"/>
    <p:sldId id="629" r:id="rId22"/>
    <p:sldId id="630" r:id="rId23"/>
    <p:sldId id="631" r:id="rId24"/>
    <p:sldId id="372" r:id="rId25"/>
    <p:sldId id="1189" r:id="rId26"/>
    <p:sldId id="1190" r:id="rId27"/>
    <p:sldId id="375" r:id="rId28"/>
    <p:sldId id="376" r:id="rId29"/>
    <p:sldId id="377" r:id="rId30"/>
    <p:sldId id="378" r:id="rId31"/>
    <p:sldId id="379" r:id="rId32"/>
    <p:sldId id="380" r:id="rId33"/>
    <p:sldId id="632" r:id="rId34"/>
    <p:sldId id="633" r:id="rId35"/>
    <p:sldId id="776" r:id="rId36"/>
    <p:sldId id="734" r:id="rId37"/>
    <p:sldId id="634" r:id="rId38"/>
    <p:sldId id="638" r:id="rId39"/>
    <p:sldId id="639" r:id="rId40"/>
    <p:sldId id="640" r:id="rId41"/>
    <p:sldId id="641" r:id="rId42"/>
    <p:sldId id="642" r:id="rId43"/>
    <p:sldId id="381" r:id="rId44"/>
    <p:sldId id="394" r:id="rId45"/>
    <p:sldId id="382" r:id="rId46"/>
    <p:sldId id="645" r:id="rId47"/>
    <p:sldId id="384" r:id="rId48"/>
    <p:sldId id="385" r:id="rId49"/>
    <p:sldId id="386" r:id="rId50"/>
    <p:sldId id="808" r:id="rId51"/>
    <p:sldId id="731" r:id="rId52"/>
    <p:sldId id="713" r:id="rId53"/>
    <p:sldId id="810" r:id="rId54"/>
    <p:sldId id="396" r:id="rId55"/>
    <p:sldId id="390" r:id="rId56"/>
    <p:sldId id="391" r:id="rId57"/>
    <p:sldId id="392" r:id="rId58"/>
    <p:sldId id="393" r:id="rId59"/>
    <p:sldId id="811" r:id="rId60"/>
    <p:sldId id="318" r:id="rId61"/>
    <p:sldId id="319" r:id="rId62"/>
    <p:sldId id="320" r:id="rId63"/>
    <p:sldId id="324" r:id="rId64"/>
    <p:sldId id="325" r:id="rId65"/>
    <p:sldId id="326" r:id="rId66"/>
    <p:sldId id="330" r:id="rId67"/>
    <p:sldId id="327" r:id="rId68"/>
    <p:sldId id="820" r:id="rId69"/>
    <p:sldId id="307" r:id="rId70"/>
    <p:sldId id="260" r:id="rId71"/>
    <p:sldId id="304" r:id="rId72"/>
    <p:sldId id="309" r:id="rId73"/>
    <p:sldId id="265" r:id="rId74"/>
    <p:sldId id="270" r:id="rId75"/>
    <p:sldId id="271" r:id="rId76"/>
    <p:sldId id="306" r:id="rId77"/>
    <p:sldId id="264" r:id="rId78"/>
    <p:sldId id="263" r:id="rId79"/>
    <p:sldId id="821" r:id="rId80"/>
    <p:sldId id="266" r:id="rId81"/>
    <p:sldId id="267" r:id="rId82"/>
    <p:sldId id="292" r:id="rId83"/>
    <p:sldId id="268" r:id="rId84"/>
    <p:sldId id="269" r:id="rId85"/>
    <p:sldId id="311" r:id="rId86"/>
    <p:sldId id="312" r:id="rId87"/>
    <p:sldId id="272" r:id="rId88"/>
    <p:sldId id="274" r:id="rId89"/>
    <p:sldId id="277" r:id="rId90"/>
    <p:sldId id="276" r:id="rId91"/>
    <p:sldId id="278" r:id="rId92"/>
    <p:sldId id="279" r:id="rId93"/>
    <p:sldId id="280" r:id="rId94"/>
    <p:sldId id="281" r:id="rId95"/>
    <p:sldId id="313" r:id="rId96"/>
    <p:sldId id="282" r:id="rId97"/>
    <p:sldId id="284" r:id="rId98"/>
    <p:sldId id="285" r:id="rId99"/>
    <p:sldId id="286" r:id="rId100"/>
    <p:sldId id="314" r:id="rId101"/>
    <p:sldId id="315" r:id="rId102"/>
    <p:sldId id="316" r:id="rId103"/>
    <p:sldId id="288" r:id="rId104"/>
    <p:sldId id="317" r:id="rId105"/>
    <p:sldId id="289" r:id="rId106"/>
    <p:sldId id="293" r:id="rId107"/>
    <p:sldId id="291" r:id="rId108"/>
    <p:sldId id="294" r:id="rId109"/>
    <p:sldId id="321" r:id="rId110"/>
    <p:sldId id="328" r:id="rId111"/>
    <p:sldId id="296" r:id="rId112"/>
    <p:sldId id="299" r:id="rId113"/>
    <p:sldId id="297" r:id="rId114"/>
    <p:sldId id="329" r:id="rId115"/>
    <p:sldId id="300" r:id="rId116"/>
    <p:sldId id="301" r:id="rId117"/>
    <p:sldId id="323" r:id="rId118"/>
    <p:sldId id="298" r:id="rId119"/>
    <p:sldId id="302" r:id="rId120"/>
    <p:sldId id="303" r:id="rId121"/>
    <p:sldId id="308" r:id="rId122"/>
    <p:sldId id="322" r:id="rId12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92" autoAdjust="0"/>
    <p:restoredTop sz="93515" autoAdjust="0"/>
  </p:normalViewPr>
  <p:slideViewPr>
    <p:cSldViewPr snapToGrid="0">
      <p:cViewPr varScale="1">
        <p:scale>
          <a:sx n="137" d="100"/>
          <a:sy n="137" d="100"/>
        </p:scale>
        <p:origin x="2040" y="192"/>
      </p:cViewPr>
      <p:guideLst>
        <p:guide orient="horz" pos="2160"/>
        <p:guide pos="2880"/>
      </p:guideLst>
    </p:cSldViewPr>
  </p:slideViewPr>
  <p:notesTextViewPr>
    <p:cViewPr>
      <p:scale>
        <a:sx n="125" d="100"/>
        <a:sy n="125" d="100"/>
      </p:scale>
      <p:origin x="0" y="0"/>
    </p:cViewPr>
  </p:notesTextViewPr>
  <p:sorterViewPr>
    <p:cViewPr varScale="1">
      <p:scale>
        <a:sx n="1" d="1"/>
        <a:sy n="1" d="1"/>
      </p:scale>
      <p:origin x="0" y="-4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alibri Light" panose="020F0302020204030204" pitchFamily="34" charset="0"/>
              </a:defRPr>
            </a:lvl1pPr>
          </a:lstStyle>
          <a:p>
            <a:endParaRPr lang="zh-TW" altLang="en-US" dirty="0"/>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alibri Light" panose="020F0302020204030204" pitchFamily="34" charset="0"/>
              </a:defRPr>
            </a:lvl1pPr>
          </a:lstStyle>
          <a:p>
            <a:fld id="{C3EAA7AC-FF05-4E47-B1C6-EDD6605327AE}" type="datetimeFigureOut">
              <a:rPr lang="zh-TW" altLang="en-US" smtClean="0"/>
              <a:pPr/>
              <a:t>2022/10/12</a:t>
            </a:fld>
            <a:endParaRPr lang="zh-TW" altLang="en-US" dirty="0"/>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alibri Light" panose="020F0302020204030204" pitchFamily="34" charset="0"/>
              </a:defRPr>
            </a:lvl1pPr>
          </a:lstStyle>
          <a:p>
            <a:endParaRPr lang="zh-TW" altLang="en-US" dirty="0"/>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alibri Light" panose="020F0302020204030204" pitchFamily="34" charset="0"/>
              </a:defRPr>
            </a:lvl1pPr>
          </a:lstStyle>
          <a:p>
            <a:fld id="{A220914F-BE26-43C4-8063-9E6C159BF45D}" type="slidenum">
              <a:rPr lang="zh-TW" altLang="en-US" smtClean="0"/>
              <a:pPr/>
              <a:t>‹#›</a:t>
            </a:fld>
            <a:endParaRPr lang="zh-TW" altLang="en-US" dirty="0"/>
          </a:p>
        </p:txBody>
      </p:sp>
    </p:spTree>
    <p:extLst>
      <p:ext uri="{BB962C8B-B14F-4D97-AF65-F5344CB8AC3E}">
        <p14:creationId xmlns:p14="http://schemas.microsoft.com/office/powerpoint/2010/main" val="1430688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alibri Light" panose="020F0302020204030204" pitchFamily="34" charset="0"/>
        <a:ea typeface="+mn-ea"/>
        <a:cs typeface="+mn-cs"/>
      </a:defRPr>
    </a:lvl1pPr>
    <a:lvl2pPr marL="457200" algn="l" defTabSz="914400" rtl="0" eaLnBrk="1" latinLnBrk="0" hangingPunct="1">
      <a:defRPr sz="1200" b="0" i="0" kern="1200">
        <a:solidFill>
          <a:schemeClr val="tx1"/>
        </a:solidFill>
        <a:latin typeface="Calibri Light" panose="020F0302020204030204" pitchFamily="34" charset="0"/>
        <a:ea typeface="+mn-ea"/>
        <a:cs typeface="+mn-cs"/>
      </a:defRPr>
    </a:lvl2pPr>
    <a:lvl3pPr marL="914400" algn="l" defTabSz="914400" rtl="0" eaLnBrk="1" latinLnBrk="0" hangingPunct="1">
      <a:defRPr sz="1200" b="0" i="0" kern="1200">
        <a:solidFill>
          <a:schemeClr val="tx1"/>
        </a:solidFill>
        <a:latin typeface="Calibri Light" panose="020F0302020204030204" pitchFamily="34" charset="0"/>
        <a:ea typeface="+mn-ea"/>
        <a:cs typeface="+mn-cs"/>
      </a:defRPr>
    </a:lvl3pPr>
    <a:lvl4pPr marL="1371600" algn="l" defTabSz="914400" rtl="0" eaLnBrk="1" latinLnBrk="0" hangingPunct="1">
      <a:defRPr sz="1200" b="0" i="0" kern="1200">
        <a:solidFill>
          <a:schemeClr val="tx1"/>
        </a:solidFill>
        <a:latin typeface="Calibri Light" panose="020F0302020204030204" pitchFamily="34" charset="0"/>
        <a:ea typeface="+mn-ea"/>
        <a:cs typeface="+mn-cs"/>
      </a:defRPr>
    </a:lvl4pPr>
    <a:lvl5pPr marL="1828800" algn="l" defTabSz="914400" rtl="0" eaLnBrk="1" latinLnBrk="0" hangingPunct="1">
      <a:defRPr sz="1200" b="0" i="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a:t>
            </a:fld>
            <a:endParaRPr lang="zh-TW" altLang="en-US"/>
          </a:p>
        </p:txBody>
      </p:sp>
    </p:spTree>
    <p:extLst>
      <p:ext uri="{BB962C8B-B14F-4D97-AF65-F5344CB8AC3E}">
        <p14:creationId xmlns:p14="http://schemas.microsoft.com/office/powerpoint/2010/main" val="48047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kern="1200" dirty="0">
                <a:solidFill>
                  <a:schemeClr val="tx1"/>
                </a:solidFill>
                <a:effectLst/>
                <a:latin typeface="+mn-lt"/>
                <a:ea typeface="+mn-ea"/>
                <a:cs typeface="Calibri" panose="020F0502020204030204" pitchFamily="34" charset="0"/>
              </a:rPr>
              <a:t>כותב</a:t>
            </a:r>
            <a:r>
              <a:rPr lang="he-IL" sz="1200" kern="1200" baseline="0" dirty="0">
                <a:solidFill>
                  <a:schemeClr val="tx1"/>
                </a:solidFill>
                <a:effectLst/>
                <a:latin typeface="+mn-lt"/>
                <a:ea typeface="+mn-ea"/>
                <a:cs typeface="Calibri" panose="020F0502020204030204" pitchFamily="34" charset="0"/>
              </a:rPr>
              <a:t> המאמר – יאן לקון – שהיום הוא ה</a:t>
            </a:r>
            <a:r>
              <a:rPr lang="en-US" sz="1200" b="0" i="0" kern="1200" baseline="0" dirty="0">
                <a:solidFill>
                  <a:schemeClr val="tx1"/>
                </a:solidFill>
                <a:effectLst/>
                <a:latin typeface="+mn-lt"/>
                <a:ea typeface="+mn-ea"/>
                <a:cs typeface="+mn-cs"/>
              </a:rPr>
              <a:t>director of A.I.</a:t>
            </a:r>
            <a:r>
              <a:rPr lang="he-IL" sz="1200" kern="1200" baseline="0" dirty="0">
                <a:solidFill>
                  <a:schemeClr val="tx1"/>
                </a:solidFill>
                <a:effectLst/>
                <a:latin typeface="+mn-lt"/>
                <a:ea typeface="+mn-ea"/>
                <a:cs typeface="Calibri" panose="020F0502020204030204" pitchFamily="34" charset="0"/>
              </a:rPr>
              <a:t> ב</a:t>
            </a:r>
            <a:r>
              <a:rPr lang="en-US" sz="1200" b="0" i="0" kern="1200" baseline="0" dirty="0">
                <a:solidFill>
                  <a:schemeClr val="tx1"/>
                </a:solidFill>
                <a:effectLst/>
                <a:latin typeface="+mn-lt"/>
                <a:ea typeface="+mn-ea"/>
                <a:cs typeface="+mn-cs"/>
              </a:rPr>
              <a:t>Facebook</a:t>
            </a:r>
            <a:r>
              <a:rPr lang="he-IL" sz="1200" kern="1200" baseline="0" dirty="0">
                <a:solidFill>
                  <a:schemeClr val="tx1"/>
                </a:solidFill>
                <a:effectLst/>
                <a:latin typeface="+mn-lt"/>
                <a:ea typeface="+mn-ea"/>
                <a:cs typeface="Calibri" panose="020F0502020204030204" pitchFamily="34" charset="0"/>
              </a:rPr>
              <a:t> עזר לבסס את הדרך שבה אנחנו משתמשים ב </a:t>
            </a:r>
            <a:r>
              <a:rPr lang="en-US" sz="1200" b="1"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היום – כמבנה רב שכבתי של נוירונים לטובת עיבוד של פ'יצרים מורכבים, בשכבות העמוקות של הרשת.</a:t>
            </a:r>
            <a:endParaRPr lang="en-US" sz="1200" b="0" i="0"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התכונות של </a:t>
            </a:r>
            <a:r>
              <a:rPr lang="en-US" sz="1200" b="1"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שונות מאלו של רשתות </a:t>
            </a:r>
            <a:r>
              <a:rPr lang="en-US" sz="1200" b="0" i="0" kern="1200" baseline="0" dirty="0">
                <a:solidFill>
                  <a:schemeClr val="tx1"/>
                </a:solidFill>
                <a:effectLst/>
                <a:latin typeface="+mn-lt"/>
                <a:ea typeface="+mn-ea"/>
                <a:cs typeface="+mn-cs"/>
              </a:rPr>
              <a:t>feed-forward</a:t>
            </a:r>
            <a:r>
              <a:rPr lang="he-IL" sz="1200" kern="1200" baseline="0" dirty="0">
                <a:solidFill>
                  <a:schemeClr val="tx1"/>
                </a:solidFill>
                <a:effectLst/>
                <a:latin typeface="+mn-lt"/>
                <a:ea typeface="+mn-ea"/>
                <a:cs typeface="Calibri" panose="020F0502020204030204" pitchFamily="34" charset="0"/>
              </a:rPr>
              <a:t> מסורתיות הכמה היבטים, וגורמות להם להיות אפקטיביות לצרכים של בעיות ראיה.</a:t>
            </a:r>
          </a:p>
          <a:p>
            <a:pPr algn="r" rtl="1"/>
            <a:r>
              <a:rPr lang="he-IL" sz="1200" kern="1200" baseline="0" dirty="0">
                <a:solidFill>
                  <a:schemeClr val="tx1"/>
                </a:solidFill>
                <a:effectLst/>
                <a:latin typeface="+mn-lt"/>
                <a:ea typeface="+mn-ea"/>
                <a:cs typeface="Calibri" panose="020F0502020204030204" pitchFamily="34" charset="0"/>
              </a:rPr>
              <a:t>למשל תמונות מיוצגות על ידי גובה רוחב ועומק כך שעומק מתייחס למספר ה</a:t>
            </a:r>
            <a:r>
              <a:rPr lang="en-US" sz="1200" b="0" i="0" kern="1200" baseline="0" dirty="0">
                <a:solidFill>
                  <a:schemeClr val="tx1"/>
                </a:solidFill>
                <a:effectLst/>
                <a:latin typeface="+mn-lt"/>
                <a:ea typeface="+mn-ea"/>
                <a:cs typeface="+mn-cs"/>
              </a:rPr>
              <a:t>channels</a:t>
            </a:r>
            <a:r>
              <a:rPr lang="he-IL" sz="1200" kern="1200" baseline="0" dirty="0">
                <a:solidFill>
                  <a:schemeClr val="tx1"/>
                </a:solidFill>
                <a:effectLst/>
                <a:latin typeface="+mn-lt"/>
                <a:ea typeface="+mn-ea"/>
                <a:cs typeface="Calibri" panose="020F0502020204030204" pitchFamily="34" charset="0"/>
              </a:rPr>
              <a:t> בכל פיקסל. למשל 3 – </a:t>
            </a:r>
            <a:r>
              <a:rPr lang="en-US" sz="1200" b="0" i="0" kern="1200" baseline="0" dirty="0">
                <a:solidFill>
                  <a:schemeClr val="tx1"/>
                </a:solidFill>
                <a:effectLst/>
                <a:latin typeface="+mn-lt"/>
                <a:ea typeface="+mn-ea"/>
                <a:cs typeface="+mn-cs"/>
              </a:rPr>
              <a:t>R,G,B</a:t>
            </a:r>
            <a:r>
              <a:rPr lang="he-IL" sz="1200" kern="1200" baseline="0" dirty="0">
                <a:solidFill>
                  <a:schemeClr val="tx1"/>
                </a:solidFill>
                <a:effectLst/>
                <a:latin typeface="+mn-lt"/>
                <a:ea typeface="+mn-ea"/>
                <a:cs typeface="Calibri" panose="020F0502020204030204" pitchFamily="34" charset="0"/>
              </a:rPr>
              <a:t>. אם היינו משתמשים במבנה מסורתי </a:t>
            </a:r>
            <a:r>
              <a:rPr lang="en-US" sz="1200" b="0" i="0" kern="1200" baseline="0" dirty="0">
                <a:solidFill>
                  <a:schemeClr val="tx1"/>
                </a:solidFill>
                <a:effectLst/>
                <a:latin typeface="+mn-lt"/>
                <a:ea typeface="+mn-ea"/>
                <a:cs typeface="+mn-cs"/>
              </a:rPr>
              <a:t>fully connected</a:t>
            </a:r>
            <a:r>
              <a:rPr lang="he-IL" sz="1200" kern="1200" baseline="0" dirty="0">
                <a:solidFill>
                  <a:schemeClr val="tx1"/>
                </a:solidFill>
                <a:effectLst/>
                <a:latin typeface="+mn-lt"/>
                <a:ea typeface="+mn-ea"/>
                <a:cs typeface="Calibri" panose="020F0502020204030204" pitchFamily="34" charset="0"/>
              </a:rPr>
              <a:t>, היינו מקבלים עליה משמעותית במספר הפרמטרים וזה היה מביא ל</a:t>
            </a:r>
            <a:r>
              <a:rPr lang="en-US" sz="1200" b="0" i="0" kern="1200" baseline="0" dirty="0">
                <a:solidFill>
                  <a:schemeClr val="tx1"/>
                </a:solidFill>
                <a:effectLst/>
                <a:latin typeface="+mn-lt"/>
                <a:ea typeface="+mn-ea"/>
                <a:cs typeface="+mn-cs"/>
              </a:rPr>
              <a:t>overfitting</a:t>
            </a:r>
            <a:r>
              <a:rPr lang="he-IL" sz="1200" kern="1200" baseline="0" dirty="0">
                <a:solidFill>
                  <a:schemeClr val="tx1"/>
                </a:solidFill>
                <a:effectLst/>
                <a:latin typeface="+mn-lt"/>
                <a:ea typeface="+mn-ea"/>
                <a:cs typeface="Calibri" panose="020F0502020204030204" pitchFamily="34" charset="0"/>
              </a:rPr>
              <a:t>. (עבור תמונה </a:t>
            </a:r>
            <a:r>
              <a:rPr lang="en-US" sz="1200" b="0" i="0" kern="1200" baseline="0" dirty="0">
                <a:solidFill>
                  <a:schemeClr val="tx1"/>
                </a:solidFill>
                <a:effectLst/>
                <a:latin typeface="+mn-lt"/>
                <a:ea typeface="+mn-ea"/>
                <a:cs typeface="+mn-cs"/>
              </a:rPr>
              <a:t>670x1040</a:t>
            </a:r>
            <a:r>
              <a:rPr lang="he-IL" sz="1200" kern="1200" baseline="0" dirty="0">
                <a:solidFill>
                  <a:schemeClr val="tx1"/>
                </a:solidFill>
                <a:effectLst/>
                <a:latin typeface="+mn-lt"/>
                <a:ea typeface="+mn-ea"/>
                <a:cs typeface="Calibri" panose="020F0502020204030204" pitchFamily="34" charset="0"/>
              </a:rPr>
              <a:t> היינו מקבלים יותר מ 2 מיליון פרמטרים כבר בשכבה הראשונה)</a:t>
            </a:r>
          </a:p>
          <a:p>
            <a:pPr marL="171450" indent="-171450" algn="r" rtl="1">
              <a:buFont typeface="Arial" panose="020B0604020202020204" pitchFamily="34" charset="0"/>
              <a:buChar char="•"/>
            </a:pPr>
            <a:r>
              <a:rPr lang="en-US" sz="1200" b="0"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מורידים את מספר הפרמטרים בכך שמאפשרים לחלקים שונים של הרשת להתמקד ב</a:t>
            </a:r>
            <a:r>
              <a:rPr lang="en-US" sz="1200" b="1" i="0" kern="1200" baseline="0" dirty="0">
                <a:solidFill>
                  <a:schemeClr val="tx1"/>
                </a:solidFill>
                <a:effectLst/>
                <a:latin typeface="+mn-lt"/>
                <a:ea typeface="+mn-ea"/>
                <a:cs typeface="+mn-cs"/>
              </a:rPr>
              <a:t>High level features</a:t>
            </a:r>
            <a:r>
              <a:rPr lang="he-IL" sz="1200" kern="1200" baseline="0" dirty="0">
                <a:solidFill>
                  <a:schemeClr val="tx1"/>
                </a:solidFill>
                <a:effectLst/>
                <a:latin typeface="+mn-lt"/>
                <a:ea typeface="+mn-ea"/>
                <a:cs typeface="Calibri" panose="020F0502020204030204" pitchFamily="34" charset="0"/>
              </a:rPr>
              <a:t> כמו טקסטורה או דוגמאות שחוזרות על עצמן.</a:t>
            </a:r>
            <a:endParaRPr lang="en-US" sz="1200" b="0" i="0"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במאמר, לקון מציין שבגלל ש</a:t>
            </a:r>
            <a:r>
              <a:rPr lang="en-US" sz="1200" b="0"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לומדות את כל המשקלים לבד באמצעות </a:t>
            </a:r>
            <a:r>
              <a:rPr lang="en-US" sz="1200" b="0" i="0" kern="1200" baseline="0" dirty="0">
                <a:solidFill>
                  <a:schemeClr val="tx1"/>
                </a:solidFill>
                <a:effectLst/>
                <a:latin typeface="+mn-lt"/>
                <a:ea typeface="+mn-ea"/>
                <a:cs typeface="+mn-cs"/>
              </a:rPr>
              <a:t>backpropagation</a:t>
            </a:r>
            <a:r>
              <a:rPr lang="he-IL" sz="1200" kern="1200" baseline="0" dirty="0">
                <a:solidFill>
                  <a:schemeClr val="tx1"/>
                </a:solidFill>
                <a:effectLst/>
                <a:latin typeface="+mn-lt"/>
                <a:ea typeface="+mn-ea"/>
                <a:cs typeface="Calibri" panose="020F0502020204030204" pitchFamily="34" charset="0"/>
              </a:rPr>
              <a:t>,</a:t>
            </a:r>
            <a:r>
              <a:rPr lang="en-US" sz="1200" b="0" i="0" kern="1200" baseline="0" dirty="0">
                <a:solidFill>
                  <a:schemeClr val="tx1"/>
                </a:solidFill>
                <a:effectLst/>
                <a:latin typeface="+mn-lt"/>
                <a:ea typeface="+mn-ea"/>
                <a:cs typeface="+mn-cs"/>
              </a:rPr>
              <a:t> </a:t>
            </a:r>
            <a:r>
              <a:rPr lang="he-IL" sz="1200" kern="1200" baseline="0" dirty="0">
                <a:solidFill>
                  <a:schemeClr val="tx1"/>
                </a:solidFill>
                <a:effectLst/>
                <a:latin typeface="+mn-lt"/>
                <a:ea typeface="+mn-ea"/>
                <a:cs typeface="Calibri" panose="020F0502020204030204" pitchFamily="34" charset="0"/>
              </a:rPr>
              <a:t> אז אפשר לראות את זה כאילו </a:t>
            </a:r>
            <a:r>
              <a:rPr lang="en-US" sz="1200" b="0" i="0" kern="1200" baseline="0" dirty="0">
                <a:solidFill>
                  <a:schemeClr val="tx1"/>
                </a:solidFill>
                <a:effectLst/>
                <a:latin typeface="+mn-lt"/>
                <a:ea typeface="+mn-ea"/>
                <a:cs typeface="+mn-cs"/>
              </a:rPr>
              <a:t>CNNs</a:t>
            </a:r>
            <a:r>
              <a:rPr lang="he-IL" sz="1200" kern="1200" baseline="0" dirty="0">
                <a:solidFill>
                  <a:schemeClr val="tx1"/>
                </a:solidFill>
                <a:effectLst/>
                <a:latin typeface="+mn-lt"/>
                <a:ea typeface="+mn-ea"/>
                <a:cs typeface="Calibri" panose="020F0502020204030204" pitchFamily="34" charset="0"/>
              </a:rPr>
              <a:t> מייצרות את הפיצ'רים של עצמן. עד המימוש הזה של לקון, נעשו עבודות עם רשתות בתחום של ראיה, אבל ה</a:t>
            </a:r>
            <a:r>
              <a:rPr lang="en-US" sz="1200" b="0" i="0" kern="1200" baseline="0" dirty="0">
                <a:solidFill>
                  <a:schemeClr val="tx1"/>
                </a:solidFill>
                <a:effectLst/>
                <a:latin typeface="+mn-lt"/>
                <a:ea typeface="+mn-ea"/>
                <a:cs typeface="+mn-cs"/>
              </a:rPr>
              <a:t>feature extraction</a:t>
            </a:r>
            <a:r>
              <a:rPr lang="he-IL" sz="1200" kern="1200" baseline="0" dirty="0">
                <a:solidFill>
                  <a:schemeClr val="tx1"/>
                </a:solidFill>
                <a:effectLst/>
                <a:latin typeface="+mn-lt"/>
                <a:ea typeface="+mn-ea"/>
                <a:cs typeface="Calibri" panose="020F0502020204030204" pitchFamily="34" charset="0"/>
              </a:rPr>
              <a:t> נעשה כסוג של </a:t>
            </a:r>
            <a:r>
              <a:rPr lang="en-US" sz="1200" b="0" i="0" kern="1200" baseline="0" dirty="0">
                <a:solidFill>
                  <a:schemeClr val="tx1"/>
                </a:solidFill>
                <a:effectLst/>
                <a:latin typeface="+mn-lt"/>
                <a:ea typeface="+mn-ea"/>
                <a:cs typeface="+mn-cs"/>
              </a:rPr>
              <a:t>preprocessing</a:t>
            </a:r>
            <a:r>
              <a:rPr lang="he-IL" sz="1200" kern="1200" baseline="0" dirty="0">
                <a:solidFill>
                  <a:schemeClr val="tx1"/>
                </a:solidFill>
                <a:effectLst/>
                <a:latin typeface="+mn-lt"/>
                <a:ea typeface="+mn-ea"/>
                <a:cs typeface="Calibri" panose="020F0502020204030204" pitchFamily="34" charset="0"/>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dirty="0">
                <a:solidFill>
                  <a:schemeClr val="tx1"/>
                </a:solidFill>
                <a:effectLst/>
                <a:latin typeface="+mn-lt"/>
                <a:ea typeface="+mn-ea"/>
                <a:cs typeface="Calibri" panose="020F0502020204030204" pitchFamily="34" charset="0"/>
              </a:rPr>
              <a:t>זו אחת הארכיטקטורות</a:t>
            </a:r>
            <a:r>
              <a:rPr lang="he-IL" sz="1200" u="none" strike="noStrike" kern="1200" baseline="0" dirty="0">
                <a:solidFill>
                  <a:schemeClr val="tx1"/>
                </a:solidFill>
                <a:effectLst/>
                <a:latin typeface="+mn-lt"/>
                <a:ea typeface="+mn-ea"/>
                <a:cs typeface="Calibri" panose="020F0502020204030204" pitchFamily="34" charset="0"/>
              </a:rPr>
              <a:t> הראשונות של </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 ששימשה בהצלחה בפרקטיקה.</a:t>
            </a:r>
          </a:p>
          <a:p>
            <a:pPr algn="r" rtl="1"/>
            <a:r>
              <a:rPr lang="he-IL" sz="1200" u="none" strike="noStrike" kern="1200" baseline="0" dirty="0">
                <a:solidFill>
                  <a:schemeClr val="tx1"/>
                </a:solidFill>
                <a:effectLst/>
                <a:latin typeface="+mn-lt"/>
                <a:ea typeface="+mn-ea"/>
                <a:cs typeface="Calibri" panose="020F0502020204030204" pitchFamily="34" charset="0"/>
              </a:rPr>
              <a:t>הארכיטקטורה הזו שימשה לזיהוי ספרות כתובות בכתב יד.</a:t>
            </a:r>
          </a:p>
          <a:p>
            <a:pPr algn="r" rtl="1"/>
            <a:r>
              <a:rPr lang="he-IL" sz="1200" u="none" strike="noStrike" kern="1200" baseline="0" dirty="0">
                <a:solidFill>
                  <a:schemeClr val="tx1"/>
                </a:solidFill>
                <a:effectLst/>
                <a:latin typeface="+mn-lt"/>
                <a:ea typeface="+mn-ea"/>
                <a:cs typeface="Calibri" panose="020F0502020204030204" pitchFamily="34" charset="0"/>
              </a:rPr>
              <a:t>הרשת אומנה על תמונות </a:t>
            </a:r>
            <a:r>
              <a:rPr lang="en-US" sz="1200" b="0" i="0" u="none" strike="noStrike" kern="1200" baseline="0" dirty="0">
                <a:solidFill>
                  <a:schemeClr val="tx1"/>
                </a:solidFill>
                <a:effectLst/>
                <a:latin typeface="+mn-lt"/>
                <a:ea typeface="+mn-ea"/>
                <a:cs typeface="+mn-cs"/>
              </a:rPr>
              <a:t>grayscale</a:t>
            </a:r>
            <a:r>
              <a:rPr lang="he-IL" sz="1200" u="none" strike="noStrike" kern="1200" baseline="0" dirty="0">
                <a:solidFill>
                  <a:schemeClr val="tx1"/>
                </a:solidFill>
                <a:effectLst/>
                <a:latin typeface="+mn-lt"/>
                <a:ea typeface="+mn-ea"/>
                <a:cs typeface="Calibri" panose="020F0502020204030204" pitchFamily="34" charset="0"/>
              </a:rPr>
              <a:t> ולכן ה</a:t>
            </a:r>
            <a:r>
              <a:rPr lang="en-US" sz="1200" b="0" i="0" u="none" strike="noStrike" kern="1200" baseline="0" dirty="0">
                <a:solidFill>
                  <a:schemeClr val="tx1"/>
                </a:solidFill>
                <a:effectLst/>
                <a:latin typeface="+mn-lt"/>
                <a:ea typeface="+mn-ea"/>
                <a:cs typeface="+mn-cs"/>
              </a:rPr>
              <a:t>input images</a:t>
            </a:r>
            <a:r>
              <a:rPr lang="he-IL" sz="1200" u="none" strike="noStrike" kern="1200" baseline="0" dirty="0">
                <a:solidFill>
                  <a:schemeClr val="tx1"/>
                </a:solidFill>
                <a:effectLst/>
                <a:latin typeface="+mn-lt"/>
                <a:ea typeface="+mn-ea"/>
                <a:cs typeface="Calibri" panose="020F0502020204030204" pitchFamily="34" charset="0"/>
              </a:rPr>
              <a:t> הם </a:t>
            </a:r>
            <a:r>
              <a:rPr lang="en-US" sz="1200" b="0" i="0" u="none" strike="noStrike" kern="1200" baseline="0" dirty="0">
                <a:solidFill>
                  <a:schemeClr val="tx1"/>
                </a:solidFill>
                <a:effectLst/>
                <a:latin typeface="+mn-lt"/>
                <a:ea typeface="+mn-ea"/>
                <a:cs typeface="+mn-cs"/>
              </a:rPr>
              <a:t>32x32x1</a:t>
            </a:r>
            <a:r>
              <a:rPr lang="he-IL" sz="1200" u="none" strike="noStrike" kern="1200" baseline="0" dirty="0">
                <a:solidFill>
                  <a:schemeClr val="tx1"/>
                </a:solidFill>
                <a:effectLst/>
                <a:latin typeface="+mn-lt"/>
                <a:ea typeface="+mn-ea"/>
                <a:cs typeface="Calibri" panose="020F0502020204030204" pitchFamily="34" charset="0"/>
              </a:rPr>
              <a:t>.</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השכבה הראשונה היא של 6 פילטרים בגודל </a:t>
            </a:r>
            <a:r>
              <a:rPr lang="en-US" sz="1200" b="0" i="0" u="none" strike="noStrike" kern="1200" baseline="0" dirty="0">
                <a:solidFill>
                  <a:schemeClr val="tx1"/>
                </a:solidFill>
                <a:effectLst/>
                <a:latin typeface="+mn-lt"/>
                <a:ea typeface="+mn-ea"/>
                <a:cs typeface="+mn-cs"/>
              </a:rPr>
              <a:t>5x5</a:t>
            </a:r>
            <a:r>
              <a:rPr lang="he-IL" sz="1200" u="none" strike="noStrike" kern="1200" baseline="0" dirty="0">
                <a:solidFill>
                  <a:schemeClr val="tx1"/>
                </a:solidFill>
                <a:effectLst/>
                <a:latin typeface="+mn-lt"/>
                <a:ea typeface="+mn-ea"/>
                <a:cs typeface="Calibri" panose="020F0502020204030204" pitchFamily="34" charset="0"/>
              </a:rPr>
              <a:t> שמופעלים עם </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1 וללא </a:t>
            </a:r>
            <a:r>
              <a:rPr lang="en-US" sz="1200" b="0" i="0" u="none" strike="noStrike" kern="1200" baseline="0" dirty="0">
                <a:solidFill>
                  <a:schemeClr val="tx1"/>
                </a:solidFill>
                <a:effectLst/>
                <a:latin typeface="+mn-lt"/>
                <a:ea typeface="+mn-ea"/>
                <a:cs typeface="+mn-cs"/>
              </a:rPr>
              <a:t>padding</a:t>
            </a:r>
            <a:r>
              <a:rPr lang="he-IL" sz="1200" u="none" strike="noStrike" kern="1200" baseline="0" dirty="0">
                <a:solidFill>
                  <a:schemeClr val="tx1"/>
                </a:solidFill>
                <a:effectLst/>
                <a:latin typeface="+mn-lt"/>
                <a:ea typeface="+mn-ea"/>
                <a:cs typeface="Calibri" panose="020F0502020204030204" pitchFamily="34" charset="0"/>
              </a:rPr>
              <a:t> ולכן גודל </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יהיה </a:t>
            </a:r>
            <a:r>
              <a:rPr lang="en-US" sz="1200" b="0" i="0" u="none" strike="noStrike" kern="1200" baseline="0" dirty="0">
                <a:solidFill>
                  <a:schemeClr val="tx1"/>
                </a:solidFill>
                <a:effectLst/>
                <a:latin typeface="+mn-lt"/>
                <a:ea typeface="+mn-ea"/>
                <a:cs typeface="+mn-cs"/>
              </a:rPr>
              <a:t>28x28x6</a:t>
            </a:r>
            <a:r>
              <a:rPr lang="he-IL" sz="1200" u="none" strike="noStrike" kern="1200" baseline="0" dirty="0">
                <a:solidFill>
                  <a:schemeClr val="tx1"/>
                </a:solidFill>
                <a:effectLst/>
                <a:latin typeface="+mn-lt"/>
                <a:ea typeface="+mn-ea"/>
                <a:cs typeface="Calibri" panose="020F0502020204030204" pitchFamily="34" charset="0"/>
              </a:rPr>
              <a:t>. לא הייתה בעיה של אפקטי קצה מכיוון שמצויין במאמר שהספרות לא חרגו מ</a:t>
            </a:r>
            <a:r>
              <a:rPr lang="en-US" sz="1200" b="0" i="0" u="none" strike="noStrike" kern="1200" baseline="0" dirty="0">
                <a:solidFill>
                  <a:schemeClr val="tx1"/>
                </a:solidFill>
                <a:effectLst/>
                <a:latin typeface="+mn-lt"/>
                <a:ea typeface="+mn-ea"/>
                <a:cs typeface="+mn-cs"/>
              </a:rPr>
              <a:t>28x28</a:t>
            </a:r>
            <a:r>
              <a:rPr lang="he-IL" sz="1200" u="none" strike="noStrike" kern="1200" baseline="0" dirty="0">
                <a:solidFill>
                  <a:schemeClr val="tx1"/>
                </a:solidFill>
                <a:effectLst/>
                <a:latin typeface="+mn-lt"/>
                <a:ea typeface="+mn-ea"/>
                <a:cs typeface="Calibri" panose="020F0502020204030204" pitchFamily="34" charset="0"/>
              </a:rPr>
              <a:t>.</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לאחר מכן, הארכיטקטורה של </a:t>
            </a:r>
            <a:r>
              <a:rPr lang="en-US" sz="1200" b="0" i="0" u="none" strike="noStrike" kern="1200" baseline="0" dirty="0" err="1">
                <a:solidFill>
                  <a:schemeClr val="tx1"/>
                </a:solidFill>
                <a:effectLst/>
                <a:latin typeface="+mn-lt"/>
                <a:ea typeface="+mn-ea"/>
                <a:cs typeface="+mn-cs"/>
              </a:rPr>
              <a:t>LeNet</a:t>
            </a:r>
            <a:r>
              <a:rPr lang="he-IL" sz="1200" u="none" strike="noStrike" kern="1200" baseline="0" dirty="0">
                <a:solidFill>
                  <a:schemeClr val="tx1"/>
                </a:solidFill>
                <a:effectLst/>
                <a:latin typeface="+mn-lt"/>
                <a:ea typeface="+mn-ea"/>
                <a:cs typeface="Calibri" panose="020F0502020204030204" pitchFamily="34" charset="0"/>
              </a:rPr>
              <a:t> מפעילה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וכשהמאמר הזה נכתב, היה יותר נפוץ להשתמש ב</a:t>
            </a:r>
            <a:r>
              <a:rPr lang="en-US" sz="1200" b="0" i="0" u="none" strike="noStrike" kern="1200" baseline="0" dirty="0">
                <a:solidFill>
                  <a:schemeClr val="tx1"/>
                </a:solidFill>
                <a:effectLst/>
                <a:latin typeface="+mn-lt"/>
                <a:ea typeface="+mn-ea"/>
                <a:cs typeface="+mn-cs"/>
              </a:rPr>
              <a:t>average pooling</a:t>
            </a:r>
            <a:r>
              <a:rPr lang="he-IL" sz="1200" u="none" strike="noStrike" kern="1200" baseline="0" dirty="0">
                <a:solidFill>
                  <a:schemeClr val="tx1"/>
                </a:solidFill>
                <a:effectLst/>
                <a:latin typeface="+mn-lt"/>
                <a:ea typeface="+mn-ea"/>
                <a:cs typeface="Calibri" panose="020F0502020204030204" pitchFamily="34" charset="0"/>
              </a:rPr>
              <a:t> ולא ב</a:t>
            </a:r>
            <a:r>
              <a:rPr lang="en-US" sz="1200" b="0" i="0" u="none" strike="noStrike" kern="1200" baseline="0" dirty="0">
                <a:solidFill>
                  <a:schemeClr val="tx1"/>
                </a:solidFill>
                <a:effectLst/>
                <a:latin typeface="+mn-lt"/>
                <a:ea typeface="+mn-ea"/>
                <a:cs typeface="+mn-cs"/>
              </a:rPr>
              <a:t>max pooling</a:t>
            </a:r>
            <a:r>
              <a:rPr lang="he-IL" sz="1200" u="none" strike="noStrike" kern="1200" baseline="0" dirty="0">
                <a:solidFill>
                  <a:schemeClr val="tx1"/>
                </a:solidFill>
                <a:effectLst/>
                <a:latin typeface="+mn-lt"/>
                <a:ea typeface="+mn-ea"/>
                <a:cs typeface="Calibri" panose="020F0502020204030204" pitchFamily="34" charset="0"/>
              </a:rPr>
              <a:t> כפי שמקובל כיום. מי שבוחר לממש ארכיטקטורה כזאת היום, כנראה היה בוחר להשתמש ב</a:t>
            </a:r>
            <a:r>
              <a:rPr lang="en-US" sz="1200" b="0" i="0" u="none" strike="noStrike" kern="1200" baseline="0" dirty="0">
                <a:solidFill>
                  <a:schemeClr val="tx1"/>
                </a:solidFill>
                <a:effectLst/>
                <a:latin typeface="+mn-lt"/>
                <a:ea typeface="+mn-ea"/>
                <a:cs typeface="+mn-cs"/>
              </a:rPr>
              <a:t>max pooling</a:t>
            </a:r>
            <a:r>
              <a:rPr lang="he-IL" sz="1200" u="none" strike="noStrike" kern="1200" baseline="0" dirty="0">
                <a:solidFill>
                  <a:schemeClr val="tx1"/>
                </a:solidFill>
                <a:effectLst/>
                <a:latin typeface="+mn-lt"/>
                <a:ea typeface="+mn-ea"/>
                <a:cs typeface="Calibri" panose="020F0502020204030204" pitchFamily="34" charset="0"/>
              </a:rPr>
              <a:t>. </a:t>
            </a:r>
            <a:r>
              <a:rPr lang="en-US" sz="1200" b="0" i="0" u="none" strike="noStrike" kern="1200" baseline="0" dirty="0">
                <a:solidFill>
                  <a:schemeClr val="tx1"/>
                </a:solidFill>
                <a:effectLst/>
                <a:latin typeface="+mn-lt"/>
                <a:ea typeface="+mn-ea"/>
                <a:cs typeface="+mn-cs"/>
              </a:rPr>
              <a:t>Average pooling</a:t>
            </a:r>
            <a:r>
              <a:rPr lang="he-IL" sz="1200" u="none" strike="noStrike" kern="1200" baseline="0" dirty="0">
                <a:solidFill>
                  <a:schemeClr val="tx1"/>
                </a:solidFill>
                <a:effectLst/>
                <a:latin typeface="+mn-lt"/>
                <a:ea typeface="+mn-ea"/>
                <a:cs typeface="Calibri" panose="020F0502020204030204" pitchFamily="34" charset="0"/>
              </a:rPr>
              <a:t> מופעל עם פילטר בגודל 2 ו</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2 כך שגם פה יש לנו </a:t>
            </a:r>
            <a:r>
              <a:rPr lang="en-US" sz="1200" b="0" i="0" u="none" strike="noStrike" kern="1200" baseline="0" dirty="0">
                <a:solidFill>
                  <a:schemeClr val="tx1"/>
                </a:solidFill>
                <a:effectLst/>
                <a:latin typeface="+mn-lt"/>
                <a:ea typeface="+mn-ea"/>
                <a:cs typeface="+mn-cs"/>
              </a:rPr>
              <a:t>reduction</a:t>
            </a:r>
            <a:r>
              <a:rPr lang="he-IL" sz="1200" u="none" strike="noStrike" kern="1200" baseline="0" dirty="0">
                <a:solidFill>
                  <a:schemeClr val="tx1"/>
                </a:solidFill>
                <a:effectLst/>
                <a:latin typeface="+mn-lt"/>
                <a:ea typeface="+mn-ea"/>
                <a:cs typeface="Calibri" panose="020F0502020204030204" pitchFamily="34" charset="0"/>
              </a:rPr>
              <a:t> של המימדים לכדי </a:t>
            </a:r>
            <a:r>
              <a:rPr lang="en-US" sz="1200" b="0" i="0" u="none" strike="noStrike" kern="1200" baseline="0" dirty="0">
                <a:solidFill>
                  <a:schemeClr val="tx1"/>
                </a:solidFill>
                <a:effectLst/>
                <a:latin typeface="+mn-lt"/>
                <a:ea typeface="+mn-ea"/>
                <a:cs typeface="+mn-cs"/>
              </a:rPr>
              <a:t>14x14x6</a:t>
            </a:r>
            <a:r>
              <a:rPr lang="he-IL" sz="1200" u="none" strike="noStrike" kern="1200" baseline="0" dirty="0">
                <a:solidFill>
                  <a:schemeClr val="tx1"/>
                </a:solidFill>
                <a:effectLst/>
                <a:latin typeface="+mn-lt"/>
                <a:ea typeface="+mn-ea"/>
                <a:cs typeface="Calibri" panose="020F0502020204030204" pitchFamily="34" charset="0"/>
              </a:rPr>
              <a:t>.</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השכבה הבאה היא קונבולוציה עם 16 פילטרים בגודל </a:t>
            </a:r>
            <a:r>
              <a:rPr lang="en-US" sz="1200" b="0" i="0" u="none" strike="noStrike" kern="1200" baseline="0" dirty="0">
                <a:solidFill>
                  <a:schemeClr val="tx1"/>
                </a:solidFill>
                <a:effectLst/>
                <a:latin typeface="+mn-lt"/>
                <a:ea typeface="+mn-ea"/>
                <a:cs typeface="+mn-cs"/>
              </a:rPr>
              <a:t>5x5</a:t>
            </a:r>
            <a:r>
              <a:rPr lang="he-IL" sz="1200" u="none" strike="noStrike" kern="1200" baseline="0" dirty="0">
                <a:solidFill>
                  <a:schemeClr val="tx1"/>
                </a:solidFill>
                <a:effectLst/>
                <a:latin typeface="+mn-lt"/>
                <a:ea typeface="+mn-ea"/>
                <a:cs typeface="Calibri" panose="020F0502020204030204" pitchFamily="34" charset="0"/>
              </a:rPr>
              <a:t> המופעלים עם </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1 ולכן גודל התוצאה יהיה </a:t>
            </a:r>
            <a:r>
              <a:rPr lang="en-US" sz="1200" b="0" i="0" u="none" strike="noStrike" kern="1200" baseline="0" dirty="0">
                <a:solidFill>
                  <a:schemeClr val="tx1"/>
                </a:solidFill>
                <a:effectLst/>
                <a:latin typeface="+mn-lt"/>
                <a:ea typeface="+mn-ea"/>
                <a:cs typeface="+mn-cs"/>
              </a:rPr>
              <a:t>10x10x16</a:t>
            </a:r>
            <a:r>
              <a:rPr lang="he-IL" sz="1200" u="none" strike="noStrike" kern="1200" baseline="0" dirty="0">
                <a:solidFill>
                  <a:schemeClr val="tx1"/>
                </a:solidFill>
                <a:effectLst/>
                <a:latin typeface="+mn-lt"/>
                <a:ea typeface="+mn-ea"/>
                <a:cs typeface="Calibri" panose="020F0502020204030204" pitchFamily="34" charset="0"/>
              </a:rPr>
              <a:t>. כשהמאמר הזה נכתב, לא היה נפוץ לעשות </a:t>
            </a:r>
            <a:r>
              <a:rPr lang="en-US" sz="1200" b="0" i="0" u="none" strike="noStrike" kern="1200" baseline="0" dirty="0">
                <a:solidFill>
                  <a:schemeClr val="tx1"/>
                </a:solidFill>
                <a:effectLst/>
                <a:latin typeface="+mn-lt"/>
                <a:ea typeface="+mn-ea"/>
                <a:cs typeface="+mn-cs"/>
              </a:rPr>
              <a:t>padding</a:t>
            </a:r>
            <a:r>
              <a:rPr lang="he-IL" sz="1200" u="none" strike="noStrike" kern="1200" baseline="0" dirty="0">
                <a:solidFill>
                  <a:schemeClr val="tx1"/>
                </a:solidFill>
                <a:effectLst/>
                <a:latin typeface="+mn-lt"/>
                <a:ea typeface="+mn-ea"/>
                <a:cs typeface="Calibri" panose="020F0502020204030204" pitchFamily="34" charset="0"/>
              </a:rPr>
              <a:t> אז זה מה שנקרא </a:t>
            </a:r>
            <a:r>
              <a:rPr lang="en-US" sz="1200" b="0" i="0" u="none" strike="noStrike" kern="1200" baseline="0" dirty="0">
                <a:solidFill>
                  <a:schemeClr val="tx1"/>
                </a:solidFill>
                <a:effectLst/>
                <a:latin typeface="+mn-lt"/>
                <a:ea typeface="+mn-ea"/>
                <a:cs typeface="+mn-cs"/>
              </a:rPr>
              <a:t>“valid convolution”</a:t>
            </a:r>
            <a:r>
              <a:rPr lang="he-IL" sz="1200" u="none" strike="noStrike" kern="1200" baseline="0" dirty="0">
                <a:solidFill>
                  <a:schemeClr val="tx1"/>
                </a:solidFill>
                <a:effectLst/>
                <a:latin typeface="+mn-lt"/>
                <a:ea typeface="+mn-ea"/>
                <a:cs typeface="Calibri" panose="020F0502020204030204" pitchFamily="34" charset="0"/>
              </a:rPr>
              <a:t> כלומר, שאין </a:t>
            </a:r>
            <a:r>
              <a:rPr lang="en-US" sz="1200" b="0" i="0" u="none" strike="noStrike" kern="1200" baseline="0" dirty="0">
                <a:solidFill>
                  <a:schemeClr val="tx1"/>
                </a:solidFill>
                <a:effectLst/>
                <a:latin typeface="+mn-lt"/>
                <a:ea typeface="+mn-ea"/>
                <a:cs typeface="+mn-cs"/>
              </a:rPr>
              <a:t>padding</a:t>
            </a:r>
            <a:r>
              <a:rPr lang="he-IL" sz="1200" u="none" strike="noStrike" kern="1200" baseline="0" dirty="0">
                <a:solidFill>
                  <a:schemeClr val="tx1"/>
                </a:solidFill>
                <a:effectLst/>
                <a:latin typeface="+mn-lt"/>
                <a:ea typeface="+mn-ea"/>
                <a:cs typeface="Calibri" panose="020F0502020204030204" pitchFamily="34" charset="0"/>
              </a:rPr>
              <a:t>.</a:t>
            </a:r>
            <a:endParaRPr lang="en-US" sz="1200" b="0" i="0" u="none" strike="noStrike" kern="1200" baseline="0" dirty="0">
              <a:solidFill>
                <a:schemeClr val="tx1"/>
              </a:solidFill>
              <a:effectLst/>
              <a:latin typeface="+mn-lt"/>
              <a:ea typeface="+mn-ea"/>
              <a:cs typeface="+mn-cs"/>
            </a:endParaRP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לאחר מכן מופעלת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נוספת שמביאה אותנו לגודל </a:t>
            </a:r>
            <a:r>
              <a:rPr lang="en-US" sz="1200" b="0" i="0" u="none" strike="noStrike" kern="1200" baseline="0" dirty="0">
                <a:solidFill>
                  <a:schemeClr val="tx1"/>
                </a:solidFill>
                <a:effectLst/>
                <a:latin typeface="+mn-lt"/>
                <a:ea typeface="+mn-ea"/>
                <a:cs typeface="+mn-cs"/>
              </a:rPr>
              <a:t>5x5x16</a:t>
            </a:r>
            <a:r>
              <a:rPr lang="he-IL" sz="1200" u="none" strike="noStrike" kern="1200" baseline="0" dirty="0">
                <a:solidFill>
                  <a:schemeClr val="tx1"/>
                </a:solidFill>
                <a:effectLst/>
                <a:latin typeface="+mn-lt"/>
                <a:ea typeface="+mn-ea"/>
                <a:cs typeface="Calibri" panose="020F0502020204030204" pitchFamily="34" charset="0"/>
              </a:rPr>
              <a:t>. </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השכבה הבאה היא שכבה </a:t>
            </a:r>
            <a:r>
              <a:rPr lang="en-US" sz="1200" b="0" i="0" u="none" strike="noStrike" kern="1200" baseline="0" dirty="0">
                <a:solidFill>
                  <a:schemeClr val="tx1"/>
                </a:solidFill>
                <a:effectLst/>
                <a:latin typeface="+mn-lt"/>
                <a:ea typeface="+mn-ea"/>
                <a:cs typeface="+mn-cs"/>
              </a:rPr>
              <a:t>fully connected</a:t>
            </a:r>
            <a:r>
              <a:rPr lang="he-IL" sz="1200" u="none" strike="noStrike" kern="1200" baseline="0" dirty="0">
                <a:solidFill>
                  <a:schemeClr val="tx1"/>
                </a:solidFill>
                <a:effectLst/>
                <a:latin typeface="+mn-lt"/>
                <a:ea typeface="+mn-ea"/>
                <a:cs typeface="Calibri" panose="020F0502020204030204" pitchFamily="34" charset="0"/>
              </a:rPr>
              <a:t> שמחברת כל אחת מה 400 </a:t>
            </a:r>
            <a:r>
              <a:rPr lang="en-US" sz="1200" b="0" i="0" u="none" strike="noStrike" kern="1200" baseline="0" dirty="0">
                <a:solidFill>
                  <a:schemeClr val="tx1"/>
                </a:solidFill>
                <a:effectLst/>
                <a:latin typeface="+mn-lt"/>
                <a:ea typeface="+mn-ea"/>
                <a:cs typeface="+mn-cs"/>
              </a:rPr>
              <a:t>Nodes </a:t>
            </a:r>
            <a:r>
              <a:rPr lang="he-IL" sz="1200" u="none" strike="noStrike" kern="1200" baseline="0" dirty="0">
                <a:solidFill>
                  <a:schemeClr val="tx1"/>
                </a:solidFill>
                <a:effectLst/>
                <a:latin typeface="+mn-lt"/>
                <a:ea typeface="+mn-ea"/>
                <a:cs typeface="Calibri" panose="020F0502020204030204" pitchFamily="34" charset="0"/>
              </a:rPr>
              <a:t> מהשכבה הקודמת עם 120 נוירונים. </a:t>
            </a:r>
          </a:p>
          <a:p>
            <a:pPr marL="228600" indent="-228600" algn="r" rtl="1">
              <a:buFont typeface="+mj-lt"/>
              <a:buAutoNum type="arabicPeriod"/>
            </a:pPr>
            <a:r>
              <a:rPr lang="he-IL" sz="1200" u="none" strike="noStrike" kern="1200" baseline="0" dirty="0">
                <a:solidFill>
                  <a:schemeClr val="tx1"/>
                </a:solidFill>
                <a:effectLst/>
                <a:latin typeface="+mn-lt"/>
                <a:ea typeface="+mn-ea"/>
                <a:cs typeface="Calibri" panose="020F0502020204030204" pitchFamily="34" charset="0"/>
              </a:rPr>
              <a:t>לאחר מכן יש שכבה </a:t>
            </a:r>
            <a:r>
              <a:rPr lang="en-US" sz="1200" b="0" i="0" u="none" strike="noStrike" kern="1200" baseline="0" dirty="0">
                <a:solidFill>
                  <a:schemeClr val="tx1"/>
                </a:solidFill>
                <a:effectLst/>
                <a:latin typeface="+mn-lt"/>
                <a:ea typeface="+mn-ea"/>
                <a:cs typeface="+mn-cs"/>
              </a:rPr>
              <a:t>fully connected </a:t>
            </a:r>
            <a:r>
              <a:rPr lang="he-IL" sz="1200" u="none" strike="noStrike" kern="1200" baseline="0" dirty="0">
                <a:solidFill>
                  <a:schemeClr val="tx1"/>
                </a:solidFill>
                <a:effectLst/>
                <a:latin typeface="+mn-lt"/>
                <a:ea typeface="+mn-ea"/>
                <a:cs typeface="Calibri" panose="020F0502020204030204" pitchFamily="34" charset="0"/>
              </a:rPr>
              <a:t> עם 84 </a:t>
            </a:r>
            <a:r>
              <a:rPr lang="en-US" sz="1200" b="0" i="0" u="none" strike="noStrike" kern="1200" baseline="0" dirty="0">
                <a:solidFill>
                  <a:schemeClr val="tx1"/>
                </a:solidFill>
                <a:effectLst/>
                <a:latin typeface="+mn-lt"/>
                <a:ea typeface="+mn-ea"/>
                <a:cs typeface="+mn-cs"/>
              </a:rPr>
              <a:t>nodes</a:t>
            </a:r>
            <a:r>
              <a:rPr lang="he-IL" sz="1200" u="none" strike="noStrike" kern="1200" baseline="0" dirty="0">
                <a:solidFill>
                  <a:schemeClr val="tx1"/>
                </a:solidFill>
                <a:effectLst/>
                <a:latin typeface="+mn-lt"/>
                <a:ea typeface="+mn-ea"/>
                <a:cs typeface="Calibri" panose="020F0502020204030204" pitchFamily="34" charset="0"/>
              </a:rPr>
              <a:t> ולבסוף שכבת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a:t>
            </a:r>
            <a:r>
              <a:rPr lang="en-US" sz="1200" b="0" i="0" u="none" strike="noStrike" kern="1200" baseline="0" dirty="0">
                <a:solidFill>
                  <a:schemeClr val="tx1"/>
                </a:solidFill>
                <a:effectLst/>
                <a:latin typeface="+mn-lt"/>
                <a:ea typeface="+mn-ea"/>
                <a:cs typeface="+mn-cs"/>
              </a:rPr>
              <a:t>y</a:t>
            </a:r>
            <a:r>
              <a:rPr lang="he-IL" sz="1200" u="none" strike="noStrike" kern="1200" baseline="0" dirty="0">
                <a:solidFill>
                  <a:schemeClr val="tx1"/>
                </a:solidFill>
                <a:effectLst/>
                <a:latin typeface="+mn-lt"/>
                <a:ea typeface="+mn-ea"/>
                <a:cs typeface="Calibri" panose="020F0502020204030204" pitchFamily="34" charset="0"/>
              </a:rPr>
              <a:t> שיכול לקבל 10 אפשרויות שונות (ספרות 0-9).</a:t>
            </a:r>
            <a:endParaRPr lang="en-US" sz="1200" b="0" i="0" u="none" strike="noStrike" kern="1200" baseline="0" dirty="0">
              <a:solidFill>
                <a:schemeClr val="tx1"/>
              </a:solidFill>
              <a:effectLst/>
              <a:latin typeface="+mn-lt"/>
              <a:ea typeface="+mn-ea"/>
              <a:cs typeface="+mn-cs"/>
            </a:endParaRPr>
          </a:p>
          <a:p>
            <a:pPr algn="r" rtl="1"/>
            <a:r>
              <a:rPr lang="he-IL" sz="1200" u="sng" strike="noStrike" kern="1200" baseline="0" dirty="0">
                <a:solidFill>
                  <a:schemeClr val="tx1"/>
                </a:solidFill>
                <a:effectLst/>
                <a:latin typeface="+mn-lt"/>
                <a:ea typeface="+mn-ea"/>
                <a:cs typeface="Calibri" panose="020F0502020204030204" pitchFamily="34" charset="0"/>
              </a:rPr>
              <a:t>פונקציית אקטיבציה</a:t>
            </a:r>
          </a:p>
          <a:p>
            <a:pPr algn="r" rtl="1"/>
            <a:r>
              <a:rPr lang="he-IL" sz="1200" u="none" strike="noStrike" kern="1200" baseline="0" dirty="0">
                <a:solidFill>
                  <a:schemeClr val="tx1"/>
                </a:solidFill>
                <a:effectLst/>
                <a:latin typeface="+mn-lt"/>
                <a:ea typeface="+mn-ea"/>
                <a:cs typeface="Calibri" panose="020F0502020204030204" pitchFamily="34" charset="0"/>
              </a:rPr>
              <a:t>אילו היינו ממשים את הרשת הזאת היום, היינו משתמשים ב</a:t>
            </a:r>
            <a:r>
              <a:rPr lang="en-US" sz="1200" b="0" i="0" u="none" strike="noStrike" kern="1200" baseline="0" dirty="0" err="1">
                <a:solidFill>
                  <a:schemeClr val="tx1"/>
                </a:solidFill>
                <a:effectLst/>
                <a:latin typeface="+mn-lt"/>
                <a:ea typeface="+mn-ea"/>
                <a:cs typeface="+mn-cs"/>
              </a:rPr>
              <a:t>ReLU</a:t>
            </a:r>
            <a:r>
              <a:rPr lang="he-IL" sz="1200" u="none" strike="noStrike" kern="1200" baseline="0" dirty="0">
                <a:solidFill>
                  <a:schemeClr val="tx1"/>
                </a:solidFill>
                <a:effectLst/>
                <a:latin typeface="+mn-lt"/>
                <a:ea typeface="+mn-ea"/>
                <a:cs typeface="Calibri" panose="020F0502020204030204" pitchFamily="34" charset="0"/>
              </a:rPr>
              <a:t> אבל פה השתמשו ב</a:t>
            </a:r>
            <a:r>
              <a:rPr lang="en-US" sz="1200" b="0" i="0" u="none" strike="noStrike" kern="1200" baseline="0" dirty="0">
                <a:solidFill>
                  <a:schemeClr val="tx1"/>
                </a:solidFill>
                <a:effectLst/>
                <a:latin typeface="+mn-lt"/>
                <a:ea typeface="+mn-ea"/>
                <a:cs typeface="+mn-cs"/>
              </a:rPr>
              <a:t>TANH</a:t>
            </a:r>
            <a:r>
              <a:rPr lang="he-IL" sz="1200" u="none" strike="noStrike" kern="1200" baseline="0" dirty="0">
                <a:solidFill>
                  <a:schemeClr val="tx1"/>
                </a:solidFill>
                <a:effectLst/>
                <a:latin typeface="+mn-lt"/>
                <a:ea typeface="+mn-ea"/>
                <a:cs typeface="Calibri" panose="020F0502020204030204" pitchFamily="34" charset="0"/>
              </a:rPr>
              <a:t> ו</a:t>
            </a:r>
            <a:r>
              <a:rPr lang="en-US" sz="1200" b="0" i="0" u="none" strike="noStrike" kern="1200" baseline="0" dirty="0">
                <a:solidFill>
                  <a:schemeClr val="tx1"/>
                </a:solidFill>
                <a:effectLst/>
                <a:latin typeface="+mn-lt"/>
                <a:ea typeface="+mn-ea"/>
                <a:cs typeface="+mn-cs"/>
              </a:rPr>
              <a:t>sigmoid</a:t>
            </a:r>
            <a:r>
              <a:rPr lang="he-IL" sz="1200" u="none" strike="noStrike" kern="1200" baseline="0" dirty="0">
                <a:solidFill>
                  <a:schemeClr val="tx1"/>
                </a:solidFill>
                <a:effectLst/>
                <a:latin typeface="+mn-lt"/>
                <a:ea typeface="+mn-ea"/>
                <a:cs typeface="Calibri" panose="020F0502020204030204" pitchFamily="34" charset="0"/>
              </a:rPr>
              <a:t> אחרי כל שכבת קונבולוציה ושכבה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a:t>
            </a:r>
          </a:p>
          <a:p>
            <a:pPr marL="0" marR="0" indent="0" algn="r" defTabSz="914400" rtl="1" eaLnBrk="1" fontAlgn="auto" latinLnBrk="0" hangingPunct="1">
              <a:lnSpc>
                <a:spcPct val="100000"/>
              </a:lnSpc>
              <a:spcBef>
                <a:spcPts val="0"/>
              </a:spcBef>
              <a:spcAft>
                <a:spcPts val="0"/>
              </a:spcAft>
              <a:buClrTx/>
              <a:buSzTx/>
              <a:buFontTx/>
              <a:buNone/>
              <a:tabLst/>
              <a:defRPr/>
            </a:pPr>
            <a:r>
              <a:rPr lang="en-US" dirty="0">
                <a:solidFill>
                  <a:srgbClr val="002D7A"/>
                </a:solidFill>
                <a:effectLst/>
                <a:latin typeface="inherit"/>
              </a:rPr>
              <a:t>INPUT</a:t>
            </a:r>
            <a:r>
              <a:rPr lang="en-US" dirty="0">
                <a:solidFill>
                  <a:srgbClr val="006FE0"/>
                </a:solidFill>
                <a:effectLst/>
                <a:latin typeface="inherit"/>
              </a:rPr>
              <a:t> =&gt; </a:t>
            </a:r>
            <a:r>
              <a:rPr lang="en-US" dirty="0">
                <a:solidFill>
                  <a:srgbClr val="002D7A"/>
                </a:solidFill>
                <a:effectLst/>
                <a:latin typeface="inherit"/>
              </a:rPr>
              <a:t>CONV</a:t>
            </a:r>
            <a:r>
              <a:rPr lang="en-US" dirty="0">
                <a:solidFill>
                  <a:srgbClr val="006FE0"/>
                </a:solidFill>
                <a:effectLst/>
                <a:latin typeface="inherit"/>
              </a:rPr>
              <a:t> =&gt; </a:t>
            </a:r>
            <a:r>
              <a:rPr lang="en-US" dirty="0">
                <a:solidFill>
                  <a:srgbClr val="002D7A"/>
                </a:solidFill>
                <a:effectLst/>
                <a:latin typeface="inherit"/>
              </a:rPr>
              <a:t>RELU</a:t>
            </a:r>
            <a:r>
              <a:rPr lang="en-US" dirty="0">
                <a:solidFill>
                  <a:srgbClr val="006FE0"/>
                </a:solidFill>
                <a:effectLst/>
                <a:latin typeface="inherit"/>
              </a:rPr>
              <a:t> =&gt; </a:t>
            </a:r>
            <a:r>
              <a:rPr lang="en-US" dirty="0">
                <a:solidFill>
                  <a:srgbClr val="002D7A"/>
                </a:solidFill>
                <a:effectLst/>
                <a:latin typeface="inherit"/>
              </a:rPr>
              <a:t>POOL</a:t>
            </a:r>
            <a:r>
              <a:rPr lang="en-US" dirty="0">
                <a:solidFill>
                  <a:srgbClr val="006FE0"/>
                </a:solidFill>
                <a:effectLst/>
                <a:latin typeface="inherit"/>
              </a:rPr>
              <a:t> =&gt; </a:t>
            </a:r>
            <a:r>
              <a:rPr lang="en-US" dirty="0">
                <a:solidFill>
                  <a:srgbClr val="002D7A"/>
                </a:solidFill>
                <a:effectLst/>
                <a:latin typeface="inherit"/>
              </a:rPr>
              <a:t>CONV</a:t>
            </a:r>
            <a:r>
              <a:rPr lang="en-US" dirty="0">
                <a:solidFill>
                  <a:srgbClr val="006FE0"/>
                </a:solidFill>
                <a:effectLst/>
                <a:latin typeface="inherit"/>
              </a:rPr>
              <a:t> =&gt; </a:t>
            </a:r>
            <a:r>
              <a:rPr lang="en-US" dirty="0">
                <a:solidFill>
                  <a:srgbClr val="002D7A"/>
                </a:solidFill>
                <a:effectLst/>
                <a:latin typeface="inherit"/>
              </a:rPr>
              <a:t>RELU</a:t>
            </a:r>
            <a:r>
              <a:rPr lang="en-US" dirty="0">
                <a:solidFill>
                  <a:srgbClr val="006FE0"/>
                </a:solidFill>
                <a:effectLst/>
                <a:latin typeface="inherit"/>
              </a:rPr>
              <a:t> =&gt; </a:t>
            </a:r>
            <a:r>
              <a:rPr lang="en-US" dirty="0">
                <a:solidFill>
                  <a:srgbClr val="002D7A"/>
                </a:solidFill>
                <a:effectLst/>
                <a:latin typeface="inherit"/>
              </a:rPr>
              <a:t>POOL</a:t>
            </a:r>
            <a:r>
              <a:rPr lang="en-US" dirty="0">
                <a:solidFill>
                  <a:srgbClr val="006FE0"/>
                </a:solidFill>
                <a:effectLst/>
                <a:latin typeface="inherit"/>
              </a:rPr>
              <a:t> =&gt; </a:t>
            </a:r>
            <a:r>
              <a:rPr lang="en-US" dirty="0">
                <a:solidFill>
                  <a:srgbClr val="800080"/>
                </a:solidFill>
                <a:effectLst/>
                <a:latin typeface="inherit"/>
              </a:rPr>
              <a:t>FC</a:t>
            </a:r>
            <a:r>
              <a:rPr lang="en-US" dirty="0">
                <a:solidFill>
                  <a:srgbClr val="006FE0"/>
                </a:solidFill>
                <a:effectLst/>
                <a:latin typeface="inherit"/>
              </a:rPr>
              <a:t> =&gt; </a:t>
            </a:r>
            <a:r>
              <a:rPr lang="en-US" dirty="0">
                <a:solidFill>
                  <a:srgbClr val="002D7A"/>
                </a:solidFill>
                <a:effectLst/>
                <a:latin typeface="inherit"/>
              </a:rPr>
              <a:t>RELU</a:t>
            </a:r>
            <a:r>
              <a:rPr lang="en-US" dirty="0">
                <a:solidFill>
                  <a:srgbClr val="006FE0"/>
                </a:solidFill>
                <a:effectLst/>
                <a:latin typeface="inherit"/>
              </a:rPr>
              <a:t> =&gt; </a:t>
            </a:r>
            <a:r>
              <a:rPr lang="en-US" dirty="0">
                <a:solidFill>
                  <a:srgbClr val="800080"/>
                </a:solidFill>
                <a:effectLst/>
                <a:latin typeface="inherit"/>
              </a:rPr>
              <a:t>FC</a:t>
            </a:r>
            <a:endParaRPr lang="en-US" dirty="0">
              <a:solidFill>
                <a:srgbClr val="000000"/>
              </a:solidFill>
              <a:effectLst/>
              <a:latin typeface="inherit"/>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u="none" strike="noStrike" kern="1200" dirty="0">
                <a:solidFill>
                  <a:schemeClr val="tx1"/>
                </a:solidFill>
                <a:effectLst/>
                <a:latin typeface="+mn-lt"/>
                <a:ea typeface="+mn-ea"/>
                <a:cs typeface="Calibri" panose="020F0502020204030204" pitchFamily="34" charset="0"/>
              </a:rPr>
              <a:t>ברשת הזאת יש כ</a:t>
            </a:r>
            <a:r>
              <a:rPr lang="en-US" sz="1200" b="0" i="0" u="none" strike="noStrike" kern="1200" dirty="0">
                <a:solidFill>
                  <a:schemeClr val="tx1"/>
                </a:solidFill>
                <a:effectLst/>
                <a:latin typeface="+mn-lt"/>
                <a:ea typeface="+mn-ea"/>
                <a:cs typeface="+mn-cs"/>
              </a:rPr>
              <a:t>60,000</a:t>
            </a:r>
            <a:r>
              <a:rPr lang="he-IL" sz="1200" u="none" strike="noStrike" kern="1200" baseline="0" dirty="0">
                <a:solidFill>
                  <a:schemeClr val="tx1"/>
                </a:solidFill>
                <a:effectLst/>
                <a:latin typeface="+mn-lt"/>
                <a:ea typeface="+mn-ea"/>
                <a:cs typeface="Calibri" panose="020F0502020204030204" pitchFamily="34" charset="0"/>
              </a:rPr>
              <a:t> פרמטרים וברשתות האקטואליות היום יש בין 10 ל100 מיליון פרמטרים כך שזה לא חריג לראות רשתות שגדולות פי אלף מהרשת הזאת.</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נשים לב שברשת הזאת וזה גם נפוץ ברשתות אחרות, ככל שאנחנו מעמיקים/מתקדמים ברשת, האורך והרוחב של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הולך וקטן אבל מספר ה</a:t>
            </a:r>
            <a:r>
              <a:rPr lang="en-US" sz="1200" b="0" i="0" u="none" strike="noStrike" kern="1200" baseline="0" dirty="0">
                <a:solidFill>
                  <a:schemeClr val="tx1"/>
                </a:solidFill>
                <a:effectLst/>
                <a:latin typeface="+mn-lt"/>
                <a:ea typeface="+mn-ea"/>
                <a:cs typeface="+mn-cs"/>
              </a:rPr>
              <a:t>channel</a:t>
            </a:r>
            <a:r>
              <a:rPr lang="he-IL" sz="1200" u="none" strike="noStrike" kern="1200" baseline="0" dirty="0">
                <a:solidFill>
                  <a:schemeClr val="tx1"/>
                </a:solidFill>
                <a:effectLst/>
                <a:latin typeface="+mn-lt"/>
                <a:ea typeface="+mn-ea"/>
                <a:cs typeface="Calibri" panose="020F0502020204030204" pitchFamily="34" charset="0"/>
              </a:rPr>
              <a:t>ים דווקא גדל.</a:t>
            </a:r>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המבנה הכללי של הרשת הזאת שמורכבת משכבה אחת או יותר של קונבולוציה ואחריה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ואז עוד שכבת קונבולוציה אחת או יותר ושוב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ולבסוף כמה שכבות </a:t>
            </a:r>
            <a:r>
              <a:rPr lang="en-US" sz="1200" b="0" i="0" u="none" strike="noStrike" kern="1200" baseline="0" dirty="0">
                <a:solidFill>
                  <a:schemeClr val="tx1"/>
                </a:solidFill>
                <a:effectLst/>
                <a:latin typeface="+mn-lt"/>
                <a:ea typeface="+mn-ea"/>
                <a:cs typeface="+mn-cs"/>
              </a:rPr>
              <a:t>fully connected</a:t>
            </a:r>
            <a:r>
              <a:rPr lang="he-IL" sz="1200" u="none" strike="noStrike" kern="1200" baseline="0" dirty="0">
                <a:solidFill>
                  <a:schemeClr val="tx1"/>
                </a:solidFill>
                <a:effectLst/>
                <a:latin typeface="+mn-lt"/>
                <a:ea typeface="+mn-ea"/>
                <a:cs typeface="Calibri" panose="020F0502020204030204" pitchFamily="34" charset="0"/>
              </a:rPr>
              <a:t> ואז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זה גם מבנה כללי שחוזר על עצמו ברשתות אחרות.</a:t>
            </a:r>
            <a:endParaRPr lang="en-US" sz="1200" b="0" i="0" u="none" strike="noStrike" kern="1200" baseline="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דברים מוזרים שלא עושים היום, אבל עשו ברשת הזאת:</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בשכבות הקונבולוציה, פילטרים שונים הסתכלו על </a:t>
            </a:r>
            <a:r>
              <a:rPr lang="en-US" sz="1200" b="0" i="0" u="none" strike="noStrike" kern="1200" baseline="0" dirty="0">
                <a:solidFill>
                  <a:schemeClr val="tx1"/>
                </a:solidFill>
                <a:effectLst/>
                <a:latin typeface="+mn-lt"/>
                <a:ea typeface="+mn-ea"/>
                <a:cs typeface="+mn-cs"/>
              </a:rPr>
              <a:t>channel</a:t>
            </a:r>
            <a:r>
              <a:rPr lang="he-IL" sz="1200" u="none" strike="noStrike" kern="1200" baseline="0" dirty="0">
                <a:solidFill>
                  <a:schemeClr val="tx1"/>
                </a:solidFill>
                <a:effectLst/>
                <a:latin typeface="+mn-lt"/>
                <a:ea typeface="+mn-ea"/>
                <a:cs typeface="Calibri" panose="020F0502020204030204" pitchFamily="34" charset="0"/>
              </a:rPr>
              <a:t>ים שונים, וזה כי מחשבים אז היו הרבה יותר איטיים אז עשו חיבורים כאלה שחוסכים מבחינת חישובית</a:t>
            </a:r>
            <a:r>
              <a:rPr lang="en-US" sz="1200" b="0" i="0" u="none" strike="noStrike" kern="1200" baseline="0" dirty="0">
                <a:solidFill>
                  <a:schemeClr val="tx1"/>
                </a:solidFill>
                <a:effectLst/>
                <a:latin typeface="+mn-lt"/>
                <a:ea typeface="+mn-ea"/>
                <a:cs typeface="+mn-cs"/>
              </a:rPr>
              <a:t> </a:t>
            </a:r>
            <a:r>
              <a:rPr lang="he-IL" sz="1200" u="none" strike="noStrike" kern="1200" baseline="0" dirty="0">
                <a:solidFill>
                  <a:schemeClr val="tx1"/>
                </a:solidFill>
                <a:effectLst/>
                <a:latin typeface="+mn-lt"/>
                <a:ea typeface="+mn-ea"/>
                <a:cs typeface="Calibri" panose="020F0502020204030204" pitchFamily="34" charset="0"/>
              </a:rPr>
              <a:t> (פחות חיבורים משמע פחות חישובים). וגם מכיוון שבמאמר טענו שזה מוריד את הסימטריות ברשת ובכך "מכריחה" פילטרים שונים ללמוד פיצ'רים שונים ובתקווה משלימים.</a:t>
            </a:r>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השתמשו ב</a:t>
            </a:r>
            <a:r>
              <a:rPr lang="en-US" sz="1200" b="0" i="0" u="none" strike="noStrike" kern="1200" baseline="0" dirty="0">
                <a:solidFill>
                  <a:schemeClr val="tx1"/>
                </a:solidFill>
                <a:effectLst/>
                <a:latin typeface="+mn-lt"/>
                <a:ea typeface="+mn-ea"/>
                <a:cs typeface="+mn-cs"/>
              </a:rPr>
              <a:t>nonlinearity</a:t>
            </a:r>
            <a:r>
              <a:rPr lang="he-IL" sz="1200" u="none" strike="noStrike" kern="1200" baseline="0" dirty="0">
                <a:solidFill>
                  <a:schemeClr val="tx1"/>
                </a:solidFill>
                <a:effectLst/>
                <a:latin typeface="+mn-lt"/>
                <a:ea typeface="+mn-ea"/>
                <a:cs typeface="Calibri" panose="020F0502020204030204" pitchFamily="34" charset="0"/>
              </a:rPr>
              <a:t> (</a:t>
            </a:r>
            <a:r>
              <a:rPr lang="en-US" sz="1200" b="0" i="0" u="none" strike="noStrike" kern="1200" baseline="0" dirty="0">
                <a:solidFill>
                  <a:schemeClr val="tx1"/>
                </a:solidFill>
                <a:effectLst/>
                <a:latin typeface="+mn-lt"/>
                <a:ea typeface="+mn-ea"/>
                <a:cs typeface="+mn-cs"/>
              </a:rPr>
              <a:t>sigmoid</a:t>
            </a:r>
            <a:r>
              <a:rPr lang="he-IL" sz="1200" u="none" strike="noStrike" kern="1200" baseline="0" dirty="0">
                <a:solidFill>
                  <a:schemeClr val="tx1"/>
                </a:solidFill>
                <a:effectLst/>
                <a:latin typeface="+mn-lt"/>
                <a:ea typeface="+mn-ea"/>
                <a:cs typeface="Calibri" panose="020F0502020204030204" pitchFamily="34" charset="0"/>
              </a:rPr>
              <a:t>) וב</a:t>
            </a:r>
            <a:r>
              <a:rPr lang="en-US" sz="1200" b="0" i="0" u="none" strike="noStrike" kern="1200" baseline="0" dirty="0" err="1">
                <a:solidFill>
                  <a:schemeClr val="tx1"/>
                </a:solidFill>
                <a:effectLst/>
                <a:latin typeface="+mn-lt"/>
                <a:ea typeface="+mn-ea"/>
                <a:cs typeface="+mn-cs"/>
              </a:rPr>
              <a:t>TanH</a:t>
            </a:r>
            <a:r>
              <a:rPr lang="he-IL" sz="1200" u="none" strike="noStrike" kern="1200" baseline="0" dirty="0">
                <a:solidFill>
                  <a:schemeClr val="tx1"/>
                </a:solidFill>
                <a:effectLst/>
                <a:latin typeface="+mn-lt"/>
                <a:ea typeface="+mn-ea"/>
                <a:cs typeface="Calibri" panose="020F0502020204030204" pitchFamily="34" charset="0"/>
              </a:rPr>
              <a:t> והיום משתמשים ב</a:t>
            </a:r>
            <a:r>
              <a:rPr lang="en-US" sz="1200" b="0" i="0" u="none" strike="noStrike" kern="1200" baseline="0" dirty="0" err="1">
                <a:solidFill>
                  <a:schemeClr val="tx1"/>
                </a:solidFill>
                <a:effectLst/>
                <a:latin typeface="+mn-lt"/>
                <a:ea typeface="+mn-ea"/>
                <a:cs typeface="+mn-cs"/>
              </a:rPr>
              <a:t>ReLU</a:t>
            </a:r>
            <a:r>
              <a:rPr lang="he-IL" sz="1200" u="none" strike="noStrike" kern="1200" baseline="0" dirty="0">
                <a:solidFill>
                  <a:schemeClr val="tx1"/>
                </a:solidFill>
                <a:effectLst/>
                <a:latin typeface="+mn-lt"/>
                <a:ea typeface="+mn-ea"/>
                <a:cs typeface="Calibri" panose="020F0502020204030204" pitchFamily="34" charset="0"/>
              </a:rPr>
              <a:t>.</a:t>
            </a:r>
          </a:p>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זוהי הרשת הראשונה שכבר הייתה ממימד יותר גבוה, שהצליחה להתמודד עם קלספיקציה של תמונות של </a:t>
            </a:r>
            <a:r>
              <a:rPr lang="en-US" sz="1200" b="0" i="0" u="none" strike="noStrike" kern="1200" baseline="0" dirty="0" err="1">
                <a:solidFill>
                  <a:schemeClr val="tx1"/>
                </a:solidFill>
                <a:effectLst/>
                <a:latin typeface="+mn-lt"/>
                <a:ea typeface="+mn-ea"/>
                <a:cs typeface="+mn-cs"/>
              </a:rPr>
              <a:t>imagenet</a:t>
            </a:r>
            <a:r>
              <a:rPr lang="he-IL" sz="1200" u="none" strike="noStrike" kern="1200" baseline="0" dirty="0">
                <a:solidFill>
                  <a:schemeClr val="tx1"/>
                </a:solidFill>
                <a:effectLst/>
                <a:latin typeface="+mn-lt"/>
                <a:ea typeface="+mn-ea"/>
                <a:cs typeface="Calibri" panose="020F0502020204030204" pitchFamily="34" charset="0"/>
              </a:rPr>
              <a:t> והיא הצליחה לעקוף את כל המודלים שלא היו מבוססים </a:t>
            </a:r>
            <a:r>
              <a:rPr lang="en-US" sz="1200" b="0" i="0" u="none" strike="noStrike" kern="1200" baseline="0" dirty="0">
                <a:solidFill>
                  <a:schemeClr val="tx1"/>
                </a:solidFill>
                <a:effectLst/>
                <a:latin typeface="+mn-lt"/>
                <a:ea typeface="+mn-ea"/>
                <a:cs typeface="+mn-cs"/>
              </a:rPr>
              <a:t>deep learning</a:t>
            </a:r>
            <a:r>
              <a:rPr lang="he-IL" sz="1200" u="none" strike="noStrike" kern="1200" baseline="0" dirty="0">
                <a:solidFill>
                  <a:schemeClr val="tx1"/>
                </a:solidFill>
                <a:effectLst/>
                <a:latin typeface="+mn-lt"/>
                <a:ea typeface="+mn-ea"/>
                <a:cs typeface="Calibri" panose="020F0502020204030204" pitchFamily="34" charset="0"/>
              </a:rPr>
              <a:t>שקדמו לה. לכן הרשת הזאת מהווה את ההתחלה המשמעותית של המחקר והשימוש ברשתות </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מה שאפשר את המעבר המשמעותי הזה לרשתות </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 גדולות, או לחלופין מנע את ההתקדמות שלהם עד הנקודה הזו, זה: השימוש ב</a:t>
            </a:r>
            <a:r>
              <a:rPr lang="en-US" sz="1200" b="0" i="0" u="none" strike="noStrike" kern="1200" baseline="0" dirty="0">
                <a:solidFill>
                  <a:schemeClr val="tx1"/>
                </a:solidFill>
                <a:effectLst/>
                <a:latin typeface="+mn-lt"/>
                <a:ea typeface="+mn-ea"/>
                <a:cs typeface="+mn-cs"/>
              </a:rPr>
              <a:t>GPU</a:t>
            </a:r>
            <a:r>
              <a:rPr lang="he-IL" sz="1200" u="none" strike="noStrike" kern="1200" baseline="0" dirty="0">
                <a:solidFill>
                  <a:schemeClr val="tx1"/>
                </a:solidFill>
                <a:effectLst/>
                <a:latin typeface="+mn-lt"/>
                <a:ea typeface="+mn-ea"/>
                <a:cs typeface="Calibri" panose="020F0502020204030204" pitchFamily="34" charset="0"/>
              </a:rPr>
              <a:t> לטובת ובאופטמיזציות לחישוב יעיל של קונבולוציות והימצאות של </a:t>
            </a:r>
            <a:r>
              <a:rPr lang="en-US" sz="1200" b="0" i="0" u="none" strike="noStrike" kern="1200" baseline="0" dirty="0">
                <a:solidFill>
                  <a:schemeClr val="tx1"/>
                </a:solidFill>
                <a:effectLst/>
                <a:latin typeface="+mn-lt"/>
                <a:ea typeface="+mn-ea"/>
                <a:cs typeface="+mn-cs"/>
              </a:rPr>
              <a:t>datasets</a:t>
            </a:r>
            <a:r>
              <a:rPr lang="he-IL" sz="1200" u="none" strike="noStrike" kern="1200" baseline="0" dirty="0">
                <a:solidFill>
                  <a:schemeClr val="tx1"/>
                </a:solidFill>
                <a:effectLst/>
                <a:latin typeface="+mn-lt"/>
                <a:ea typeface="+mn-ea"/>
                <a:cs typeface="Calibri" panose="020F0502020204030204" pitchFamily="34" charset="0"/>
              </a:rPr>
              <a:t> גדולים מאוד ומתוייגים.</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הרשת הזאת מקבלת כ</a:t>
            </a:r>
            <a:r>
              <a:rPr lang="en-US" sz="1200" b="0" i="0" u="none" strike="noStrike" kern="1200" baseline="0" dirty="0">
                <a:solidFill>
                  <a:schemeClr val="tx1"/>
                </a:solidFill>
                <a:effectLst/>
                <a:latin typeface="+mn-lt"/>
                <a:ea typeface="+mn-ea"/>
                <a:cs typeface="+mn-cs"/>
              </a:rPr>
              <a:t>input</a:t>
            </a:r>
            <a:r>
              <a:rPr lang="he-IL" sz="1200" u="none" strike="noStrike" kern="1200" baseline="0" dirty="0">
                <a:solidFill>
                  <a:schemeClr val="tx1"/>
                </a:solidFill>
                <a:effectLst/>
                <a:latin typeface="+mn-lt"/>
                <a:ea typeface="+mn-ea"/>
                <a:cs typeface="Calibri" panose="020F0502020204030204" pitchFamily="34" charset="0"/>
              </a:rPr>
              <a:t> תמונות </a:t>
            </a:r>
            <a:r>
              <a:rPr lang="en-US" sz="1200" b="0" i="0" u="none" strike="noStrike" kern="1200" baseline="0" dirty="0">
                <a:solidFill>
                  <a:schemeClr val="tx1"/>
                </a:solidFill>
                <a:effectLst/>
                <a:latin typeface="+mn-lt"/>
                <a:ea typeface="+mn-ea"/>
                <a:cs typeface="+mn-cs"/>
              </a:rPr>
              <a:t>RGB</a:t>
            </a:r>
            <a:r>
              <a:rPr lang="he-IL" sz="1200" u="none" strike="noStrike" kern="1200" baseline="0" dirty="0">
                <a:solidFill>
                  <a:schemeClr val="tx1"/>
                </a:solidFill>
                <a:effectLst/>
                <a:latin typeface="+mn-lt"/>
                <a:ea typeface="+mn-ea"/>
                <a:cs typeface="Calibri" panose="020F0502020204030204" pitchFamily="34" charset="0"/>
              </a:rPr>
              <a:t> כך שהמימדים הם </a:t>
            </a:r>
            <a:r>
              <a:rPr lang="en-US" sz="1200" b="0" i="0" u="none" strike="noStrike" kern="1200" baseline="0" dirty="0">
                <a:solidFill>
                  <a:schemeClr val="tx1"/>
                </a:solidFill>
                <a:effectLst/>
                <a:latin typeface="+mn-lt"/>
                <a:ea typeface="+mn-ea"/>
                <a:cs typeface="+mn-cs"/>
              </a:rPr>
              <a:t>227x227x3</a:t>
            </a:r>
            <a:r>
              <a:rPr lang="he-IL" sz="1200" u="none" strike="noStrike" kern="1200" baseline="0" dirty="0">
                <a:solidFill>
                  <a:schemeClr val="tx1"/>
                </a:solidFill>
                <a:effectLst/>
                <a:latin typeface="+mn-lt"/>
                <a:ea typeface="+mn-ea"/>
                <a:cs typeface="Calibri" panose="020F0502020204030204" pitchFamily="34" charset="0"/>
              </a:rPr>
              <a:t>.</a:t>
            </a:r>
          </a:p>
          <a:p>
            <a:pPr marL="171450" indent="-171450" algn="r" rtl="1">
              <a:buFont typeface="Arial" panose="020B0604020202020204" pitchFamily="34" charset="0"/>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sz="1200" dirty="0">
                <a:latin typeface="+mn-lt"/>
              </a:rPr>
              <a:t>ImageNet</a:t>
            </a:r>
            <a:r>
              <a:rPr lang="he-IL" sz="1200" baseline="0" dirty="0">
                <a:latin typeface="+mn-lt"/>
                <a:cs typeface="Calibri" panose="020F0502020204030204" pitchFamily="34" charset="0"/>
              </a:rPr>
              <a:t> </a:t>
            </a:r>
            <a:r>
              <a:rPr lang="he-IL" sz="1200" dirty="0">
                <a:cs typeface="Calibri" panose="020F0502020204030204" pitchFamily="34" charset="0"/>
              </a:rPr>
              <a:t>זה </a:t>
            </a:r>
            <a:r>
              <a:rPr lang="en-US" sz="1200" dirty="0"/>
              <a:t>dataset</a:t>
            </a:r>
            <a:r>
              <a:rPr lang="he-IL" sz="1200" dirty="0">
                <a:cs typeface="Calibri" panose="020F0502020204030204" pitchFamily="34" charset="0"/>
              </a:rPr>
              <a:t> גדול מאוד של תמונות מתוייגות.</a:t>
            </a:r>
          </a:p>
          <a:p>
            <a:pPr marL="171450" indent="-171450" algn="r" rtl="1">
              <a:buFont typeface="Arial" panose="020B0604020202020204" pitchFamily="34" charset="0"/>
              <a:buChar char="•"/>
            </a:pPr>
            <a:r>
              <a:rPr lang="he-IL" sz="1200" dirty="0">
                <a:cs typeface="Calibri" panose="020F0502020204030204" pitchFamily="34" charset="0"/>
              </a:rPr>
              <a:t>בתחרות ב2012 היו </a:t>
            </a:r>
            <a:r>
              <a:rPr lang="he-IL" sz="1200" kern="1200" dirty="0">
                <a:solidFill>
                  <a:schemeClr val="tx1"/>
                </a:solidFill>
                <a:effectLst/>
                <a:latin typeface="+mn-lt"/>
                <a:ea typeface="+mn-ea"/>
                <a:cs typeface="Calibri" panose="020F0502020204030204" pitchFamily="34" charset="0"/>
              </a:rPr>
              <a:t>1.2</a:t>
            </a:r>
            <a:r>
              <a:rPr lang="he-IL" sz="1200" kern="1200" baseline="0" dirty="0">
                <a:solidFill>
                  <a:schemeClr val="tx1"/>
                </a:solidFill>
                <a:effectLst/>
                <a:latin typeface="+mn-lt"/>
                <a:ea typeface="+mn-ea"/>
                <a:cs typeface="Calibri" panose="020F0502020204030204" pitchFamily="34" charset="0"/>
              </a:rPr>
              <a:t> מיליון </a:t>
            </a:r>
            <a:r>
              <a:rPr lang="he-IL" sz="1200" kern="1200" dirty="0">
                <a:solidFill>
                  <a:schemeClr val="tx1"/>
                </a:solidFill>
                <a:effectLst/>
                <a:latin typeface="+mn-lt"/>
                <a:ea typeface="+mn-ea"/>
                <a:cs typeface="Calibri" panose="020F0502020204030204" pitchFamily="34" charset="0"/>
              </a:rPr>
              <a:t>תמונות מתוייגות לטובת</a:t>
            </a:r>
            <a:r>
              <a:rPr lang="he-IL" sz="1200" kern="1200" baseline="0" dirty="0">
                <a:solidFill>
                  <a:schemeClr val="tx1"/>
                </a:solidFill>
                <a:effectLst/>
                <a:latin typeface="+mn-lt"/>
                <a:ea typeface="+mn-ea"/>
                <a:cs typeface="Calibri" panose="020F0502020204030204" pitchFamily="34" charset="0"/>
              </a:rPr>
              <a:t> </a:t>
            </a:r>
            <a:r>
              <a:rPr lang="en-US" sz="1200" b="0" i="0" kern="1200" baseline="0" dirty="0">
                <a:solidFill>
                  <a:schemeClr val="tx1"/>
                </a:solidFill>
                <a:effectLst/>
                <a:latin typeface="+mn-lt"/>
                <a:ea typeface="+mn-ea"/>
                <a:cs typeface="+mn-cs"/>
              </a:rPr>
              <a:t>training</a:t>
            </a:r>
            <a:r>
              <a:rPr lang="he-IL" sz="1200" kern="1200" dirty="0">
                <a:solidFill>
                  <a:schemeClr val="tx1"/>
                </a:solidFill>
                <a:effectLst/>
                <a:latin typeface="+mn-lt"/>
                <a:ea typeface="+mn-ea"/>
                <a:cs typeface="Calibri" panose="020F0502020204030204" pitchFamily="34" charset="0"/>
              </a:rPr>
              <a:t> ב1000 קטגוריות . (בפועל יש הרבה יותר תמונות במאגר)</a:t>
            </a:r>
          </a:p>
          <a:p>
            <a:pPr marL="171450" indent="-171450" algn="r" rtl="1">
              <a:buFont typeface="Arial" panose="020B0604020202020204" pitchFamily="34" charset="0"/>
              <a:buChar char="•"/>
            </a:pPr>
            <a:r>
              <a:rPr lang="he-IL" sz="1200" dirty="0">
                <a:cs typeface="Calibri" panose="020F0502020204030204" pitchFamily="34" charset="0"/>
              </a:rPr>
              <a:t>התחרות מהווה כמו אולימפיאדה עבור צוותים שעוסקים</a:t>
            </a:r>
            <a:r>
              <a:rPr lang="he-IL" sz="1200" baseline="0" dirty="0">
                <a:cs typeface="Calibri" panose="020F0502020204030204" pitchFamily="34" charset="0"/>
              </a:rPr>
              <a:t> בראיה ממוחשבת מסביב לעולם.</a:t>
            </a:r>
          </a:p>
          <a:p>
            <a:pPr marL="171450" indent="-171450" algn="r" rtl="1">
              <a:buFont typeface="Arial" panose="020B0604020202020204" pitchFamily="34" charset="0"/>
              <a:buChar char="•"/>
            </a:pPr>
            <a:r>
              <a:rPr lang="he-IL" sz="1200" baseline="0" dirty="0">
                <a:cs typeface="Calibri" panose="020F0502020204030204" pitchFamily="34" charset="0"/>
              </a:rPr>
              <a:t>2012 הייתה השנה הראשונה שהשתמשו ב</a:t>
            </a:r>
            <a:r>
              <a:rPr lang="en-US" sz="1200" baseline="0" dirty="0"/>
              <a:t>CNN</a:t>
            </a:r>
            <a:r>
              <a:rPr lang="he-IL" sz="1200" baseline="0" dirty="0">
                <a:cs typeface="Calibri" panose="020F0502020204030204" pitchFamily="34" charset="0"/>
              </a:rPr>
              <a:t> לקבל </a:t>
            </a:r>
            <a:r>
              <a:rPr lang="en-US" sz="1200" dirty="0"/>
              <a:t>top 5 test error rate of 15.3%. </a:t>
            </a:r>
            <a:r>
              <a:rPr lang="he-IL" sz="1200" dirty="0">
                <a:cs typeface="Calibri" panose="020F0502020204030204" pitchFamily="34" charset="0"/>
              </a:rPr>
              <a:t>.</a:t>
            </a:r>
          </a:p>
          <a:p>
            <a:pPr marL="171450" indent="-171450" algn="r" rtl="1">
              <a:buFont typeface="Arial" panose="020B0604020202020204" pitchFamily="34" charset="0"/>
              <a:buChar char="•"/>
            </a:pPr>
            <a:r>
              <a:rPr lang="en-US" sz="1200" dirty="0"/>
              <a:t>(Top 5 error is the rate at which, given an image, the model does not output the correct label with its top 5 predictions)</a:t>
            </a:r>
            <a:endParaRPr lang="he-IL" sz="1200" dirty="0">
              <a:cs typeface="Calibri" panose="020F0502020204030204" pitchFamily="34" charset="0"/>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לשם השוואה, השני אחריו קיבל </a:t>
            </a:r>
            <a:r>
              <a:rPr lang="en-US" sz="1200" b="0" i="0" u="none" strike="noStrike" kern="1200" baseline="0" dirty="0">
                <a:solidFill>
                  <a:schemeClr val="tx1"/>
                </a:solidFill>
                <a:effectLst/>
                <a:latin typeface="+mn-lt"/>
                <a:ea typeface="+mn-ea"/>
                <a:cs typeface="+mn-cs"/>
              </a:rPr>
              <a:t>26.2%</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אפשר לראות את השיפור המשמעותי שהביא הפתרון ב</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 ב2012 לעומת השנים שקדמו.</a:t>
            </a:r>
          </a:p>
        </p:txBody>
      </p:sp>
      <p:sp>
        <p:nvSpPr>
          <p:cNvPr id="4" name="Slide Number Placeholder 3"/>
          <p:cNvSpPr>
            <a:spLocks noGrp="1"/>
          </p:cNvSpPr>
          <p:nvPr>
            <p:ph type="sldNum" sz="quarter" idx="10"/>
          </p:nvPr>
        </p:nvSpPr>
        <p:spPr/>
        <p:txBody>
          <a:bodyPr/>
          <a:lstStyle/>
          <a:p>
            <a:fld id="{9312A9C9-7209-43C8-B253-1255A1B545E0}" type="slidenum">
              <a:rPr lang="en-US" smtClean="0"/>
              <a:t>74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u="none" strike="noStrike" kern="1200" baseline="0" dirty="0">
                <a:solidFill>
                  <a:schemeClr val="tx1"/>
                </a:solidFill>
                <a:effectLst/>
                <a:latin typeface="+mn-lt"/>
                <a:ea typeface="+mn-ea"/>
                <a:cs typeface="Calibri" panose="020F0502020204030204" pitchFamily="34" charset="0"/>
              </a:rPr>
              <a:t>מבנה הרשת הכללי מופיע משמאל – שכבת </a:t>
            </a:r>
            <a:r>
              <a:rPr lang="en-US" sz="1200" b="0" i="0" u="none" strike="noStrike" kern="1200" baseline="0" dirty="0">
                <a:solidFill>
                  <a:schemeClr val="tx1"/>
                </a:solidFill>
                <a:effectLst/>
                <a:latin typeface="+mn-lt"/>
                <a:ea typeface="+mn-ea"/>
                <a:cs typeface="+mn-cs"/>
              </a:rPr>
              <a:t>conv</a:t>
            </a:r>
            <a:r>
              <a:rPr lang="he-IL" sz="1200" u="none" strike="noStrike" kern="1200" baseline="0" dirty="0">
                <a:solidFill>
                  <a:schemeClr val="tx1"/>
                </a:solidFill>
                <a:effectLst/>
                <a:latin typeface="+mn-lt"/>
                <a:ea typeface="+mn-ea"/>
                <a:cs typeface="Calibri" panose="020F0502020204030204" pitchFamily="34" charset="0"/>
              </a:rPr>
              <a:t> ואחריה שכבת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ואז נורמליזציה וכו. בסוף יש 2 שכבות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שמופיעות לפני ה</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האחרון אל ה</a:t>
            </a:r>
            <a:r>
              <a:rPr lang="en-US" sz="1200" b="0" i="0" u="none" strike="noStrike" kern="1200" baseline="0" dirty="0">
                <a:solidFill>
                  <a:schemeClr val="tx1"/>
                </a:solidFill>
                <a:effectLst/>
                <a:latin typeface="+mn-lt"/>
                <a:ea typeface="+mn-ea"/>
                <a:cs typeface="+mn-cs"/>
              </a:rPr>
              <a:t>output classes</a:t>
            </a:r>
            <a:r>
              <a:rPr lang="he-IL" sz="1200" u="none" strike="noStrike" kern="1200" baseline="0" dirty="0">
                <a:solidFill>
                  <a:schemeClr val="tx1"/>
                </a:solidFill>
                <a:effectLst/>
                <a:latin typeface="+mn-lt"/>
                <a:ea typeface="+mn-ea"/>
                <a:cs typeface="Calibri" panose="020F0502020204030204" pitchFamily="34" charset="0"/>
              </a:rPr>
              <a:t>. סה"כ 5 שכבות קונבולוציה והיא יחסית דומה לארכיטקטורה הקודמת שראינו.</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ננסה להבין קצת את המימדים של הארכיטקטורה הזו.</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השכבה הראשונה היא שכבת קונבולוציה עם 96 פילטרים בגודל </a:t>
            </a:r>
            <a:r>
              <a:rPr lang="en-US" sz="1200" b="0" i="0" u="none" strike="noStrike" kern="1200" baseline="0" dirty="0">
                <a:solidFill>
                  <a:schemeClr val="tx1"/>
                </a:solidFill>
                <a:effectLst/>
                <a:latin typeface="+mn-lt"/>
                <a:ea typeface="+mn-ea"/>
                <a:cs typeface="+mn-cs"/>
              </a:rPr>
              <a:t>11x11</a:t>
            </a:r>
            <a:r>
              <a:rPr lang="he-IL" sz="1200" u="none" strike="noStrike" kern="1200" baseline="0" dirty="0">
                <a:solidFill>
                  <a:schemeClr val="tx1"/>
                </a:solidFill>
                <a:effectLst/>
                <a:latin typeface="+mn-lt"/>
                <a:ea typeface="+mn-ea"/>
                <a:cs typeface="Calibri" panose="020F0502020204030204" pitchFamily="34" charset="0"/>
              </a:rPr>
              <a:t> ו</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4. מה גודל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אחרי שכבה זו?</a:t>
            </a:r>
          </a:p>
          <a:p>
            <a:pPr algn="r" rtl="1"/>
            <a:r>
              <a:rPr lang="he-IL" sz="1200" u="none" strike="noStrike" kern="1200" baseline="0" dirty="0">
                <a:solidFill>
                  <a:schemeClr val="tx1"/>
                </a:solidFill>
                <a:effectLst/>
                <a:latin typeface="+mn-lt"/>
                <a:ea typeface="+mn-ea"/>
                <a:cs typeface="Calibri" panose="020F0502020204030204" pitchFamily="34" charset="0"/>
              </a:rPr>
              <a:t>אנחנו רואים שהמימדים קטנו משמעותית (בערך חלקי 4 בגובה והרוחב) וזה משום שיש לנו </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גדול של 4.</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מה מספר הפרמטרים עבור שכבה זו? ה-3 מגיע מזה שיש לנו </a:t>
            </a:r>
            <a:r>
              <a:rPr lang="en-US" sz="1200" b="0" i="0" u="none" strike="noStrike" kern="1200" baseline="0" dirty="0">
                <a:solidFill>
                  <a:schemeClr val="tx1"/>
                </a:solidFill>
                <a:effectLst/>
                <a:latin typeface="+mn-lt"/>
                <a:ea typeface="+mn-ea"/>
                <a:cs typeface="+mn-cs"/>
              </a:rPr>
              <a:t> 3 input channels</a:t>
            </a:r>
            <a:r>
              <a:rPr lang="he-IL" sz="1200" u="none" strike="noStrike" kern="1200" baseline="0" dirty="0">
                <a:solidFill>
                  <a:schemeClr val="tx1"/>
                </a:solidFill>
                <a:effectLst/>
                <a:latin typeface="+mn-lt"/>
                <a:ea typeface="+mn-ea"/>
                <a:cs typeface="Calibri" panose="020F0502020204030204" pitchFamily="34" charset="0"/>
              </a:rPr>
              <a:t>.</a:t>
            </a:r>
            <a:endParaRPr lang="en-US" sz="1200" b="0" i="0" u="none" strike="noStrike"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 אלה</a:t>
            </a:r>
            <a:r>
              <a:rPr lang="he-IL" sz="1200" kern="1200" baseline="0" dirty="0">
                <a:solidFill>
                  <a:schemeClr val="tx1"/>
                </a:solidFill>
                <a:effectLst/>
                <a:latin typeface="+mn-lt"/>
                <a:ea typeface="+mn-ea"/>
                <a:cs typeface="Calibri" panose="020F0502020204030204" pitchFamily="34" charset="0"/>
              </a:rPr>
              <a:t> 96 הפילטרים של שכבת ה</a:t>
            </a:r>
            <a:r>
              <a:rPr lang="en-US" sz="1200" b="0" i="0" kern="1200" baseline="0" dirty="0">
                <a:solidFill>
                  <a:schemeClr val="tx1"/>
                </a:solidFill>
                <a:effectLst/>
                <a:latin typeface="+mn-lt"/>
                <a:ea typeface="+mn-ea"/>
                <a:cs typeface="+mn-cs"/>
              </a:rPr>
              <a:t>conv</a:t>
            </a:r>
            <a:r>
              <a:rPr lang="he-IL" sz="1200" kern="1200" baseline="0" dirty="0">
                <a:solidFill>
                  <a:schemeClr val="tx1"/>
                </a:solidFill>
                <a:effectLst/>
                <a:latin typeface="+mn-lt"/>
                <a:ea typeface="+mn-ea"/>
                <a:cs typeface="Calibri" panose="020F0502020204030204" pitchFamily="34" charset="0"/>
              </a:rPr>
              <a:t> הראשונה.</a:t>
            </a:r>
          </a:p>
          <a:p>
            <a:pPr algn="r" rtl="1"/>
            <a:r>
              <a:rPr lang="he-IL" sz="1200" kern="1200" baseline="0" dirty="0">
                <a:solidFill>
                  <a:schemeClr val="tx1"/>
                </a:solidFill>
                <a:effectLst/>
                <a:latin typeface="+mn-lt"/>
                <a:ea typeface="+mn-ea"/>
                <a:cs typeface="Calibri" panose="020F0502020204030204" pitchFamily="34" charset="0"/>
              </a:rPr>
              <a:t>כשהפילטרים נראים לנו מסודרים ועם </a:t>
            </a:r>
            <a:r>
              <a:rPr lang="en-US" sz="1200" b="0" i="0" kern="1200" baseline="0" dirty="0">
                <a:solidFill>
                  <a:schemeClr val="tx1"/>
                </a:solidFill>
                <a:effectLst/>
                <a:latin typeface="+mn-lt"/>
                <a:ea typeface="+mn-ea"/>
                <a:cs typeface="+mn-cs"/>
              </a:rPr>
              <a:t>patterns</a:t>
            </a:r>
            <a:r>
              <a:rPr lang="he-IL" sz="1200" kern="1200" baseline="0" dirty="0">
                <a:solidFill>
                  <a:schemeClr val="tx1"/>
                </a:solidFill>
                <a:effectLst/>
                <a:latin typeface="+mn-lt"/>
                <a:ea typeface="+mn-ea"/>
                <a:cs typeface="Calibri" panose="020F0502020204030204" pitchFamily="34" charset="0"/>
              </a:rPr>
              <a:t> ברורים, זה לרוב אומר שהרשת אומנה היטב.</a:t>
            </a:r>
          </a:p>
          <a:p>
            <a:pPr algn="r" rtl="1"/>
            <a:r>
              <a:rPr lang="he-IL" sz="1200" kern="1200" baseline="0" dirty="0">
                <a:solidFill>
                  <a:schemeClr val="tx1"/>
                </a:solidFill>
                <a:effectLst/>
                <a:latin typeface="+mn-lt"/>
                <a:ea typeface="+mn-ea"/>
                <a:cs typeface="Calibri" panose="020F0502020204030204" pitchFamily="34" charset="0"/>
              </a:rPr>
              <a:t>במקרה הזה אנחנו רואים קבוצה אחת של </a:t>
            </a:r>
            <a:r>
              <a:rPr lang="en-US" sz="1200" b="0" i="0" kern="1200" baseline="0" dirty="0">
                <a:solidFill>
                  <a:schemeClr val="tx1"/>
                </a:solidFill>
                <a:effectLst/>
                <a:latin typeface="+mn-lt"/>
                <a:ea typeface="+mn-ea"/>
                <a:cs typeface="+mn-cs"/>
              </a:rPr>
              <a:t>grayscale features</a:t>
            </a:r>
            <a:r>
              <a:rPr lang="he-IL" sz="1200" kern="1200" baseline="0" dirty="0">
                <a:solidFill>
                  <a:schemeClr val="tx1"/>
                </a:solidFill>
                <a:effectLst/>
                <a:latin typeface="+mn-lt"/>
                <a:ea typeface="+mn-ea"/>
                <a:cs typeface="Calibri" panose="020F0502020204030204" pitchFamily="34" charset="0"/>
              </a:rPr>
              <a:t> וקבוצה שניה של</a:t>
            </a:r>
            <a:r>
              <a:rPr lang="en-US" sz="1200" b="0" i="0" kern="1200" baseline="0" dirty="0">
                <a:solidFill>
                  <a:schemeClr val="tx1"/>
                </a:solidFill>
                <a:effectLst/>
                <a:latin typeface="+mn-lt"/>
                <a:ea typeface="+mn-ea"/>
                <a:cs typeface="+mn-cs"/>
              </a:rPr>
              <a:t> </a:t>
            </a:r>
            <a:r>
              <a:rPr lang="he-IL" sz="1200" kern="1200" baseline="0" dirty="0">
                <a:solidFill>
                  <a:schemeClr val="tx1"/>
                </a:solidFill>
                <a:effectLst/>
                <a:latin typeface="+mn-lt"/>
                <a:ea typeface="+mn-ea"/>
                <a:cs typeface="Calibri" panose="020F0502020204030204" pitchFamily="34" charset="0"/>
              </a:rPr>
              <a:t> </a:t>
            </a:r>
            <a:r>
              <a:rPr lang="en-US" sz="1200" b="0" i="0" kern="1200" baseline="0" dirty="0">
                <a:solidFill>
                  <a:schemeClr val="tx1"/>
                </a:solidFill>
                <a:effectLst/>
                <a:latin typeface="+mn-lt"/>
                <a:ea typeface="+mn-ea"/>
                <a:cs typeface="+mn-cs"/>
              </a:rPr>
              <a:t> color features</a:t>
            </a:r>
            <a:r>
              <a:rPr lang="he-IL" sz="1200" kern="1200" baseline="0" dirty="0">
                <a:solidFill>
                  <a:schemeClr val="tx1"/>
                </a:solidFill>
                <a:effectLst/>
                <a:latin typeface="+mn-lt"/>
                <a:ea typeface="+mn-ea"/>
                <a:cs typeface="Calibri" panose="020F0502020204030204" pitchFamily="34" charset="0"/>
              </a:rPr>
              <a:t> וזה מכיוון שהארכיטקטורה של הרשת הזאת מתוכננת ב-2 </a:t>
            </a:r>
            <a:r>
              <a:rPr lang="en-US" sz="1200" b="0" i="0" kern="1200" baseline="0" dirty="0">
                <a:solidFill>
                  <a:schemeClr val="tx1"/>
                </a:solidFill>
                <a:effectLst/>
                <a:latin typeface="+mn-lt"/>
                <a:ea typeface="+mn-ea"/>
                <a:cs typeface="+mn-cs"/>
              </a:rPr>
              <a:t>streams</a:t>
            </a:r>
            <a:r>
              <a:rPr lang="he-IL" sz="1200" kern="1200" baseline="0" dirty="0">
                <a:solidFill>
                  <a:schemeClr val="tx1"/>
                </a:solidFill>
                <a:effectLst/>
                <a:latin typeface="+mn-lt"/>
                <a:ea typeface="+mn-ea"/>
                <a:cs typeface="Calibri" panose="020F0502020204030204" pitchFamily="34" charset="0"/>
              </a:rPr>
              <a:t> כדי שתוכל לרוץ על 2 מכונות שונות, כלומר 2 </a:t>
            </a:r>
            <a:r>
              <a:rPr lang="en-US" sz="1200" b="0" i="0" kern="1200" baseline="0" dirty="0">
                <a:solidFill>
                  <a:schemeClr val="tx1"/>
                </a:solidFill>
                <a:effectLst/>
                <a:latin typeface="+mn-lt"/>
                <a:ea typeface="+mn-ea"/>
                <a:cs typeface="+mn-cs"/>
              </a:rPr>
              <a:t>GPUs</a:t>
            </a:r>
            <a:r>
              <a:rPr lang="he-IL" sz="1200" kern="1200" baseline="0" dirty="0">
                <a:solidFill>
                  <a:schemeClr val="tx1"/>
                </a:solidFill>
                <a:effectLst/>
                <a:latin typeface="+mn-lt"/>
                <a:ea typeface="+mn-ea"/>
                <a:cs typeface="Calibri" panose="020F0502020204030204" pitchFamily="34" charset="0"/>
              </a:rPr>
              <a:t> נפרדים.</a:t>
            </a:r>
            <a:endParaRPr lang="en-US" sz="1200" b="0" i="0"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48 הפילטרים העליונים למדו על </a:t>
            </a:r>
            <a:r>
              <a:rPr lang="en-US" sz="1200" b="0" i="0" u="none" strike="noStrike" kern="1200" baseline="0" dirty="0">
                <a:solidFill>
                  <a:schemeClr val="tx1"/>
                </a:solidFill>
                <a:effectLst/>
                <a:latin typeface="+mn-lt"/>
                <a:ea typeface="+mn-ea"/>
                <a:cs typeface="+mn-cs"/>
              </a:rPr>
              <a:t>GPU</a:t>
            </a:r>
            <a:r>
              <a:rPr lang="he-IL" sz="1200" u="none" strike="noStrike" kern="1200" baseline="0" dirty="0">
                <a:solidFill>
                  <a:schemeClr val="tx1"/>
                </a:solidFill>
                <a:effectLst/>
                <a:latin typeface="+mn-lt"/>
                <a:ea typeface="+mn-ea"/>
                <a:cs typeface="Calibri" panose="020F0502020204030204" pitchFamily="34" charset="0"/>
              </a:rPr>
              <a:t> אחד והתחתונים על השניה.</a:t>
            </a:r>
          </a:p>
        </p:txBody>
      </p:sp>
      <p:sp>
        <p:nvSpPr>
          <p:cNvPr id="4" name="Slide Number Placeholder 3"/>
          <p:cNvSpPr>
            <a:spLocks noGrp="1"/>
          </p:cNvSpPr>
          <p:nvPr>
            <p:ph type="sldNum" sz="quarter" idx="10"/>
          </p:nvPr>
        </p:nvSpPr>
        <p:spPr/>
        <p:txBody>
          <a:bodyPr/>
          <a:lstStyle/>
          <a:p>
            <a:fld id="{9312A9C9-7209-43C8-B253-1255A1B545E0}" type="slidenum">
              <a:rPr lang="en-US" smtClean="0"/>
              <a:t>76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השכבה השניה היא שכבת של</a:t>
            </a:r>
            <a:r>
              <a:rPr lang="en-US" sz="1200" b="0" i="0" u="none" strike="noStrike" kern="1200" baseline="0" dirty="0">
                <a:solidFill>
                  <a:schemeClr val="tx1"/>
                </a:solidFill>
                <a:effectLst/>
                <a:latin typeface="+mn-lt"/>
                <a:ea typeface="+mn-ea"/>
                <a:cs typeface="+mn-cs"/>
              </a:rPr>
              <a:t> max pooling </a:t>
            </a:r>
            <a:r>
              <a:rPr lang="he-IL" sz="1200" u="none" strike="noStrike" kern="1200" baseline="0" dirty="0">
                <a:solidFill>
                  <a:schemeClr val="tx1"/>
                </a:solidFill>
                <a:effectLst/>
                <a:latin typeface="+mn-lt"/>
                <a:ea typeface="+mn-ea"/>
                <a:cs typeface="Calibri" panose="020F0502020204030204" pitchFamily="34" charset="0"/>
              </a:rPr>
              <a:t> עם פילטרים בגודל </a:t>
            </a:r>
            <a:r>
              <a:rPr lang="en-US" sz="1200" b="0" i="0" u="none" strike="noStrike" kern="1200" baseline="0" dirty="0">
                <a:solidFill>
                  <a:schemeClr val="tx1"/>
                </a:solidFill>
                <a:effectLst/>
                <a:latin typeface="+mn-lt"/>
                <a:ea typeface="+mn-ea"/>
                <a:cs typeface="+mn-cs"/>
              </a:rPr>
              <a:t>3x3</a:t>
            </a:r>
            <a:r>
              <a:rPr lang="he-IL" sz="1200" u="none" strike="noStrike" kern="1200" baseline="0" dirty="0">
                <a:solidFill>
                  <a:schemeClr val="tx1"/>
                </a:solidFill>
                <a:effectLst/>
                <a:latin typeface="+mn-lt"/>
                <a:ea typeface="+mn-ea"/>
                <a:cs typeface="Calibri" panose="020F0502020204030204" pitchFamily="34" charset="0"/>
              </a:rPr>
              <a:t> ו</a:t>
            </a:r>
            <a:r>
              <a:rPr lang="en-US" sz="1200" b="0" i="0" u="none" strike="noStrike" kern="1200" baseline="0" dirty="0">
                <a:solidFill>
                  <a:schemeClr val="tx1"/>
                </a:solidFill>
                <a:effectLst/>
                <a:latin typeface="+mn-lt"/>
                <a:ea typeface="+mn-ea"/>
                <a:cs typeface="+mn-cs"/>
              </a:rPr>
              <a:t>stride</a:t>
            </a:r>
            <a:r>
              <a:rPr lang="he-IL" sz="1200" u="none" strike="noStrike" kern="1200" baseline="0" dirty="0">
                <a:solidFill>
                  <a:schemeClr val="tx1"/>
                </a:solidFill>
                <a:effectLst/>
                <a:latin typeface="+mn-lt"/>
                <a:ea typeface="+mn-ea"/>
                <a:cs typeface="Calibri" panose="020F0502020204030204" pitchFamily="34" charset="0"/>
              </a:rPr>
              <a:t> 2. מה גודל ה</a:t>
            </a:r>
            <a:r>
              <a:rPr lang="en-US" sz="1200" b="0" i="0" u="none" strike="noStrike" kern="1200" baseline="0" dirty="0">
                <a:solidFill>
                  <a:schemeClr val="tx1"/>
                </a:solidFill>
                <a:effectLst/>
                <a:latin typeface="+mn-lt"/>
                <a:ea typeface="+mn-ea"/>
                <a:cs typeface="+mn-cs"/>
              </a:rPr>
              <a:t>Output</a:t>
            </a:r>
            <a:r>
              <a:rPr lang="he-IL" sz="1200" u="none" strike="noStrike" kern="1200" baseline="0" dirty="0">
                <a:solidFill>
                  <a:schemeClr val="tx1"/>
                </a:solidFill>
                <a:effectLst/>
                <a:latin typeface="+mn-lt"/>
                <a:ea typeface="+mn-ea"/>
                <a:cs typeface="Calibri" panose="020F0502020204030204" pitchFamily="34" charset="0"/>
              </a:rPr>
              <a:t> אחרי שכבה זו?</a:t>
            </a:r>
            <a:endParaRPr lang="en-US" sz="1200" b="0" i="0" u="none" strike="noStrike" kern="1200" baseline="0" dirty="0">
              <a:solidFill>
                <a:schemeClr val="tx1"/>
              </a:solidFill>
              <a:effectLst/>
              <a:latin typeface="+mn-lt"/>
              <a:ea typeface="+mn-ea"/>
              <a:cs typeface="+mn-cs"/>
            </a:endParaRPr>
          </a:p>
          <a:p>
            <a:pPr algn="r" rtl="1"/>
            <a:r>
              <a:rPr lang="en-US" sz="1200" b="0" i="0" u="none" strike="noStrike" kern="1200" baseline="0" dirty="0">
                <a:solidFill>
                  <a:schemeClr val="tx1"/>
                </a:solidFill>
                <a:effectLst/>
                <a:latin typeface="+mn-lt"/>
                <a:ea typeface="+mn-ea"/>
                <a:cs typeface="+mn-cs"/>
              </a:rPr>
              <a:t>0!</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b="0" i="0" u="none" strike="noStrike" kern="1200" dirty="0">
                <a:solidFill>
                  <a:schemeClr val="tx1"/>
                </a:solidFill>
                <a:effectLst/>
                <a:latin typeface="+mn-lt"/>
                <a:ea typeface="+mn-ea"/>
                <a:cs typeface="+mn-cs"/>
              </a:rPr>
              <a:t>Same</a:t>
            </a:r>
            <a:r>
              <a:rPr lang="en-US" sz="1200" b="0" i="0" u="none" strike="noStrike" kern="1200" baseline="0" dirty="0">
                <a:solidFill>
                  <a:schemeClr val="tx1"/>
                </a:solidFill>
                <a:effectLst/>
                <a:latin typeface="+mn-lt"/>
                <a:ea typeface="+mn-ea"/>
                <a:cs typeface="+mn-cs"/>
              </a:rPr>
              <a:t> convolution</a:t>
            </a:r>
            <a:r>
              <a:rPr lang="he-IL" sz="1200" u="none" strike="noStrike" kern="1200" baseline="0" dirty="0">
                <a:solidFill>
                  <a:schemeClr val="tx1"/>
                </a:solidFill>
                <a:effectLst/>
                <a:latin typeface="+mn-lt"/>
                <a:ea typeface="+mn-ea"/>
                <a:cs typeface="Calibri" panose="020F0502020204030204" pitchFamily="34" charset="0"/>
              </a:rPr>
              <a:t> – משמרת את המימדים של הגובה והרוחב של התמונה על ידי </a:t>
            </a:r>
            <a:r>
              <a:rPr lang="en-US" sz="1200" b="0" i="0" u="none" strike="noStrike" kern="1200" baseline="0" dirty="0">
                <a:solidFill>
                  <a:schemeClr val="tx1"/>
                </a:solidFill>
                <a:effectLst/>
                <a:latin typeface="+mn-lt"/>
                <a:ea typeface="+mn-ea"/>
                <a:cs typeface="+mn-cs"/>
              </a:rPr>
              <a:t>padding</a:t>
            </a:r>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אם נכפיל </a:t>
            </a:r>
            <a:r>
              <a:rPr lang="en-US" sz="1200" b="0" i="0" u="none" strike="noStrike" kern="1200" baseline="0" dirty="0">
                <a:solidFill>
                  <a:schemeClr val="tx1"/>
                </a:solidFill>
                <a:effectLst/>
                <a:latin typeface="+mn-lt"/>
                <a:ea typeface="+mn-ea"/>
                <a:cs typeface="+mn-cs"/>
              </a:rPr>
              <a:t>6x6x256</a:t>
            </a:r>
            <a:r>
              <a:rPr lang="he-IL" sz="1200" u="none" strike="noStrike" kern="1200" baseline="0" dirty="0">
                <a:solidFill>
                  <a:schemeClr val="tx1"/>
                </a:solidFill>
                <a:effectLst/>
                <a:latin typeface="+mn-lt"/>
                <a:ea typeface="+mn-ea"/>
                <a:cs typeface="Calibri" panose="020F0502020204030204" pitchFamily="34" charset="0"/>
              </a:rPr>
              <a:t> אנחנו מקבלים 9216 אז לפעמים מציירים את זה כעוד שכבה עם 9216 </a:t>
            </a:r>
            <a:r>
              <a:rPr lang="en-US" sz="1200" b="0" i="0" u="none" strike="noStrike" kern="1200" baseline="0" dirty="0">
                <a:solidFill>
                  <a:schemeClr val="tx1"/>
                </a:solidFill>
                <a:effectLst/>
                <a:latin typeface="+mn-lt"/>
                <a:ea typeface="+mn-ea"/>
                <a:cs typeface="+mn-cs"/>
              </a:rPr>
              <a:t>Nodes</a:t>
            </a:r>
            <a:r>
              <a:rPr lang="he-IL" sz="1200" u="none" strike="noStrike" kern="1200" baseline="0" dirty="0">
                <a:solidFill>
                  <a:schemeClr val="tx1"/>
                </a:solidFill>
                <a:effectLst/>
                <a:latin typeface="+mn-lt"/>
                <a:ea typeface="+mn-ea"/>
                <a:cs typeface="Calibri" panose="020F0502020204030204" pitchFamily="34" charset="0"/>
              </a:rPr>
              <a:t> ואחר כך יש שכבת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שהם יהיו מחוברים אליה.</a:t>
            </a:r>
            <a:endParaRPr lang="he-IL" sz="1200" u="none" strike="noStrike" kern="1200" dirty="0">
              <a:solidFill>
                <a:schemeClr val="tx1"/>
              </a:solidFill>
              <a:effectLst/>
              <a:latin typeface="+mn-lt"/>
              <a:ea typeface="+mn-ea"/>
              <a:cs typeface="Calibri" panose="020F0502020204030204" pitchFamily="34" charset="0"/>
            </a:endParaRPr>
          </a:p>
          <a:p>
            <a:endParaRPr lang="he-IL" sz="1200" u="none" strike="noStrike" kern="1200" dirty="0">
              <a:solidFill>
                <a:schemeClr val="tx1"/>
              </a:solidFill>
              <a:effectLst/>
              <a:latin typeface="+mn-lt"/>
              <a:ea typeface="+mn-ea"/>
              <a:cs typeface="Calibri" panose="020F0502020204030204" pitchFamily="34" charset="0"/>
            </a:endParaRPr>
          </a:p>
          <a:p>
            <a:endParaRPr lang="he-IL" sz="1200" u="none" strike="noStrike" kern="1200" dirty="0">
              <a:solidFill>
                <a:schemeClr val="tx1"/>
              </a:solidFill>
              <a:effectLst/>
              <a:latin typeface="+mn-lt"/>
              <a:ea typeface="+mn-ea"/>
              <a:cs typeface="Calibri" panose="020F0502020204030204" pitchFamily="34" charset="0"/>
            </a:endParaRPr>
          </a:p>
          <a:p>
            <a:r>
              <a:rPr lang="en-US" sz="1200" b="0" i="0" kern="1200" dirty="0">
                <a:solidFill>
                  <a:schemeClr val="tx1"/>
                </a:solidFill>
                <a:effectLst/>
                <a:latin typeface="+mn-lt"/>
                <a:ea typeface="+mn-ea"/>
                <a:cs typeface="+mn-cs"/>
              </a:rPr>
              <a:t> </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60</a:t>
            </a:fld>
            <a:endParaRPr lang="en-US"/>
          </a:p>
        </p:txBody>
      </p:sp>
    </p:spTree>
    <p:extLst>
      <p:ext uri="{BB962C8B-B14F-4D97-AF65-F5344CB8AC3E}">
        <p14:creationId xmlns:p14="http://schemas.microsoft.com/office/powerpoint/2010/main" val="2111610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79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a:t>CNNs</a:t>
            </a:r>
            <a:r>
              <a:rPr lang="he-IL" dirty="0">
                <a:cs typeface="Calibri" panose="020F0502020204030204" pitchFamily="34" charset="0"/>
              </a:rPr>
              <a:t> עמוקים שמשתמשים ב</a:t>
            </a:r>
            <a:r>
              <a:rPr lang="en-US" dirty="0"/>
              <a:t>RELU</a:t>
            </a:r>
            <a:r>
              <a:rPr lang="he-IL" dirty="0">
                <a:cs typeface="Calibri" panose="020F0502020204030204" pitchFamily="34" charset="0"/>
              </a:rPr>
              <a:t>, עושים </a:t>
            </a:r>
            <a:r>
              <a:rPr lang="en-US" dirty="0"/>
              <a:t>training</a:t>
            </a:r>
            <a:r>
              <a:rPr lang="he-IL" baseline="0" dirty="0">
                <a:cs typeface="Calibri" panose="020F0502020204030204" pitchFamily="34" charset="0"/>
              </a:rPr>
              <a:t> פי כמה יותר מהר מאשר כאלה שמבוססים על </a:t>
            </a:r>
            <a:r>
              <a:rPr lang="en-US" baseline="0" dirty="0" err="1"/>
              <a:t>tanh</a:t>
            </a:r>
            <a:r>
              <a:rPr lang="he-IL" baseline="0" dirty="0">
                <a:cs typeface="Calibri" panose="020F0502020204030204" pitchFamily="34" charset="0"/>
              </a:rPr>
              <a:t> וזה מאפשר ללמוד רשת שהיא עמוקה .</a:t>
            </a:r>
            <a:endParaRPr lang="en-US" baseline="0" dirty="0"/>
          </a:p>
          <a:p>
            <a:pPr marL="171450" indent="-171450" algn="r" rtl="1">
              <a:buFont typeface="Arial" panose="020B0604020202020204" pitchFamily="34" charset="0"/>
              <a:buChar char="•"/>
            </a:pPr>
            <a:r>
              <a:rPr lang="he-IL" baseline="0" dirty="0">
                <a:cs typeface="Calibri" panose="020F0502020204030204" pitchFamily="34" charset="0"/>
              </a:rPr>
              <a:t>השתמשו בשכבות נורמליזציה (</a:t>
            </a:r>
            <a:r>
              <a:rPr lang="en-US" sz="1200" b="0" i="0" u="none" strike="noStrike" kern="1200" dirty="0">
                <a:solidFill>
                  <a:schemeClr val="tx1"/>
                </a:solidFill>
                <a:effectLst/>
                <a:latin typeface="+mn-lt"/>
                <a:ea typeface="+mn-ea"/>
                <a:cs typeface="+mn-cs"/>
              </a:rPr>
              <a:t>Local Response Normalization</a:t>
            </a:r>
            <a:r>
              <a:rPr lang="he-IL" sz="1200" u="none" strike="noStrike" kern="1200" dirty="0">
                <a:solidFill>
                  <a:schemeClr val="tx1"/>
                </a:solidFill>
                <a:effectLst/>
                <a:latin typeface="+mn-lt"/>
                <a:ea typeface="+mn-ea"/>
                <a:cs typeface="Calibri" panose="020F0502020204030204" pitchFamily="34" charset="0"/>
              </a:rPr>
              <a:t>)</a:t>
            </a:r>
            <a:r>
              <a:rPr lang="he-IL" baseline="0" dirty="0">
                <a:cs typeface="Calibri" panose="020F0502020204030204" pitchFamily="34" charset="0"/>
              </a:rPr>
              <a:t> כדי לנרמל את התגובה במיקום מסויים (פיקסל מסויים ) בין ה</a:t>
            </a:r>
            <a:r>
              <a:rPr lang="en-US" baseline="0" dirty="0"/>
              <a:t>channels</a:t>
            </a:r>
            <a:r>
              <a:rPr lang="he-IL" baseline="0" dirty="0">
                <a:cs typeface="Calibri" panose="020F0502020204030204" pitchFamily="34" charset="0"/>
              </a:rPr>
              <a:t>. המוטיבציה לזה הייתה שלכל מקום בתמונה, אנחנו לא רוצים שיהיו יותר מידי נוירונים עם תגובה מאוד חזקה. בהמשך הראו שאין לזה כל כך השפעה אז לא עושים את זה יותר.</a:t>
            </a:r>
          </a:p>
          <a:p>
            <a:pPr marL="171450" indent="-171450" algn="r" rtl="1">
              <a:buFont typeface="Arial" panose="020B0604020202020204" pitchFamily="34" charset="0"/>
              <a:buChar char="•"/>
            </a:pPr>
            <a:r>
              <a:rPr lang="en-US" sz="1200" dirty="0"/>
              <a:t>data augmentation</a:t>
            </a:r>
            <a:r>
              <a:rPr lang="he-IL" sz="1200" dirty="0">
                <a:cs typeface="Calibri" panose="020F0502020204030204" pitchFamily="34" charset="0"/>
              </a:rPr>
              <a:t> הכוונה לסיבוב, שכפול, מראה, הוספת </a:t>
            </a:r>
            <a:r>
              <a:rPr lang="en-US" sz="1200" dirty="0"/>
              <a:t>jitter</a:t>
            </a:r>
            <a:r>
              <a:rPr lang="he-IL" sz="1200" baseline="0" dirty="0">
                <a:cs typeface="Calibri" panose="020F0502020204030204" pitchFamily="34" charset="0"/>
              </a:rPr>
              <a:t> ומניפוליו</a:t>
            </a:r>
            <a:r>
              <a:rPr lang="en-US" sz="1200" baseline="0" dirty="0"/>
              <a:t>,</a:t>
            </a:r>
            <a:r>
              <a:rPr lang="he-IL" sz="1200" baseline="0" dirty="0">
                <a:cs typeface="Calibri" panose="020F0502020204030204" pitchFamily="34" charset="0"/>
              </a:rPr>
              <a:t> נוספו</a:t>
            </a:r>
            <a:r>
              <a:rPr lang="en-US" sz="1200" baseline="0" dirty="0"/>
              <a:t>,</a:t>
            </a:r>
            <a:r>
              <a:rPr lang="he-IL" sz="1200" baseline="0" dirty="0">
                <a:cs typeface="Calibri" panose="020F0502020204030204" pitchFamily="34" charset="0"/>
              </a:rPr>
              <a:t> שראינו בשבוע שעבר.</a:t>
            </a:r>
            <a:endParaRPr lang="en-US" sz="1200" baseline="0" dirty="0"/>
          </a:p>
          <a:p>
            <a:pPr marL="171450" indent="-171450" algn="r" rtl="1">
              <a:buFont typeface="Arial" panose="020B0604020202020204" pitchFamily="34" charset="0"/>
              <a:buChar char="•"/>
            </a:pPr>
            <a:r>
              <a:rPr lang="en-US" sz="1200" baseline="0" dirty="0"/>
              <a:t>Dropout</a:t>
            </a:r>
            <a:endParaRPr lang="he-IL" sz="1200" baseline="0" dirty="0">
              <a:cs typeface="Calibri" panose="020F0502020204030204" pitchFamily="34" charset="0"/>
            </a:endParaRPr>
          </a:p>
          <a:p>
            <a:pPr marL="171450" indent="-171450" algn="r" rtl="1">
              <a:buFont typeface="Arial" panose="020B0604020202020204" pitchFamily="34" charset="0"/>
              <a:buChar char="•"/>
            </a:pPr>
            <a:r>
              <a:rPr lang="en-US" sz="1200" baseline="0" dirty="0"/>
              <a:t>Ensemble</a:t>
            </a:r>
            <a:r>
              <a:rPr lang="he-IL" sz="1200" baseline="0" dirty="0">
                <a:cs typeface="Calibri" panose="020F0502020204030204" pitchFamily="34" charset="0"/>
              </a:rPr>
              <a:t> – הכוונה שהם אימנו מספר רשתות כאלה ועשו ממוצע בסוף לקבל תוצאות טובות יותר</a:t>
            </a:r>
          </a:p>
        </p:txBody>
      </p:sp>
      <p:sp>
        <p:nvSpPr>
          <p:cNvPr id="4" name="Slide Number Placeholder 3"/>
          <p:cNvSpPr>
            <a:spLocks noGrp="1"/>
          </p:cNvSpPr>
          <p:nvPr>
            <p:ph type="sldNum" sz="quarter" idx="10"/>
          </p:nvPr>
        </p:nvSpPr>
        <p:spPr/>
        <p:txBody>
          <a:bodyPr/>
          <a:lstStyle/>
          <a:p>
            <a:fld id="{9312A9C9-7209-43C8-B253-1255A1B545E0}" type="slidenum">
              <a:rPr lang="en-US" smtClean="0"/>
              <a:t>80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dirty="0">
                <a:solidFill>
                  <a:schemeClr val="tx1"/>
                </a:solidFill>
                <a:effectLst/>
                <a:latin typeface="+mn-lt"/>
                <a:ea typeface="+mn-ea"/>
                <a:cs typeface="Calibri" panose="020F0502020204030204" pitchFamily="34" charset="0"/>
              </a:rPr>
              <a:t>עם</a:t>
            </a:r>
            <a:r>
              <a:rPr lang="he-IL" sz="1200" u="none" strike="noStrike" kern="1200" baseline="0" dirty="0">
                <a:solidFill>
                  <a:schemeClr val="tx1"/>
                </a:solidFill>
                <a:effectLst/>
                <a:latin typeface="+mn-lt"/>
                <a:ea typeface="+mn-ea"/>
                <a:cs typeface="Calibri" panose="020F0502020204030204" pitchFamily="34" charset="0"/>
              </a:rPr>
              <a:t> 2 </a:t>
            </a:r>
            <a:r>
              <a:rPr lang="en-US" sz="1200" b="0" i="0" u="none" strike="noStrike" kern="1200" baseline="0" dirty="0">
                <a:solidFill>
                  <a:schemeClr val="tx1"/>
                </a:solidFill>
                <a:effectLst/>
                <a:latin typeface="+mn-lt"/>
                <a:ea typeface="+mn-ea"/>
                <a:cs typeface="+mn-cs"/>
              </a:rPr>
              <a:t>GPUs</a:t>
            </a:r>
            <a:r>
              <a:rPr lang="he-IL" sz="1200" u="none" strike="noStrike" kern="1200" baseline="0" dirty="0">
                <a:solidFill>
                  <a:schemeClr val="tx1"/>
                </a:solidFill>
                <a:effectLst/>
                <a:latin typeface="+mn-lt"/>
                <a:ea typeface="+mn-ea"/>
                <a:cs typeface="Calibri" panose="020F0502020204030204" pitchFamily="34" charset="0"/>
              </a:rPr>
              <a:t> מסוג </a:t>
            </a:r>
            <a:r>
              <a:rPr lang="en-US" dirty="0"/>
              <a:t>GTX 580 3GB </a:t>
            </a:r>
            <a:r>
              <a:rPr lang="he-IL" dirty="0">
                <a:cs typeface="Calibri" panose="020F0502020204030204" pitchFamily="34" charset="0"/>
              </a:rPr>
              <a:t>, לקח 5-6 ימים ל</a:t>
            </a:r>
            <a:r>
              <a:rPr lang="en-US" dirty="0"/>
              <a:t>training</a:t>
            </a:r>
            <a:r>
              <a:rPr lang="he-IL" baseline="0" dirty="0">
                <a:cs typeface="Calibri" panose="020F0502020204030204" pitchFamily="34" charset="0"/>
              </a:rPr>
              <a:t> של הרשת.</a:t>
            </a:r>
            <a:endParaRPr lang="en-US" baseline="0" dirty="0"/>
          </a:p>
          <a:p>
            <a:pPr algn="r" rtl="1"/>
            <a:r>
              <a:rPr lang="he-IL" sz="1200" u="none" strike="noStrike" kern="1200" baseline="0" dirty="0">
                <a:solidFill>
                  <a:schemeClr val="tx1"/>
                </a:solidFill>
                <a:effectLst/>
                <a:latin typeface="+mn-lt"/>
                <a:ea typeface="+mn-ea"/>
                <a:cs typeface="Calibri" panose="020F0502020204030204" pitchFamily="34" charset="0"/>
              </a:rPr>
              <a:t>בחלק מהשכבות</a:t>
            </a:r>
            <a:r>
              <a:rPr lang="en-US" sz="1200" b="0" i="0" u="none" strike="noStrike" kern="1200" baseline="0" dirty="0">
                <a:solidFill>
                  <a:schemeClr val="tx1"/>
                </a:solidFill>
                <a:effectLst/>
                <a:latin typeface="+mn-lt"/>
                <a:ea typeface="+mn-ea"/>
                <a:cs typeface="+mn-cs"/>
              </a:rPr>
              <a:t> </a:t>
            </a:r>
            <a:r>
              <a:rPr lang="he-IL" sz="1200" u="none" strike="noStrike" kern="1200" baseline="0" dirty="0">
                <a:solidFill>
                  <a:schemeClr val="tx1"/>
                </a:solidFill>
                <a:effectLst/>
                <a:latin typeface="+mn-lt"/>
                <a:ea typeface="+mn-ea"/>
                <a:cs typeface="Calibri" panose="020F0502020204030204" pitchFamily="34" charset="0"/>
              </a:rPr>
              <a:t>כל </a:t>
            </a:r>
            <a:r>
              <a:rPr lang="en-US" sz="1200" b="0" i="0" u="none" strike="noStrike" kern="1200" baseline="0" dirty="0">
                <a:solidFill>
                  <a:schemeClr val="tx1"/>
                </a:solidFill>
                <a:effectLst/>
                <a:latin typeface="+mn-lt"/>
                <a:ea typeface="+mn-ea"/>
                <a:cs typeface="+mn-cs"/>
              </a:rPr>
              <a:t>GPU </a:t>
            </a:r>
            <a:r>
              <a:rPr lang="he-IL" sz="1200" u="none" strike="noStrike" kern="1200" baseline="0" dirty="0">
                <a:solidFill>
                  <a:schemeClr val="tx1"/>
                </a:solidFill>
                <a:effectLst/>
                <a:latin typeface="+mn-lt"/>
                <a:ea typeface="+mn-ea"/>
                <a:cs typeface="Calibri" panose="020F0502020204030204" pitchFamily="34" charset="0"/>
              </a:rPr>
              <a:t> עובד באופן עצמאי ואז בחלק מהשכבות הם מתקשרים בינהם.</a:t>
            </a:r>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p>
          <a:p>
            <a:r>
              <a:rPr lang="en-US" dirty="0"/>
              <a:t> </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לסיכום, </a:t>
            </a:r>
            <a:r>
              <a:rPr lang="en-US" sz="1200" b="0" i="0" u="none" strike="noStrike" kern="1200" baseline="0" dirty="0" err="1">
                <a:solidFill>
                  <a:schemeClr val="tx1"/>
                </a:solidFill>
                <a:effectLst/>
                <a:latin typeface="+mn-lt"/>
                <a:ea typeface="+mn-ea"/>
                <a:cs typeface="+mn-cs"/>
              </a:rPr>
              <a:t>AlexNet</a:t>
            </a:r>
            <a:r>
              <a:rPr lang="he-IL" sz="1200" u="none" strike="noStrike" kern="1200" baseline="0" dirty="0">
                <a:solidFill>
                  <a:schemeClr val="tx1"/>
                </a:solidFill>
                <a:effectLst/>
                <a:latin typeface="+mn-lt"/>
                <a:ea typeface="+mn-ea"/>
                <a:cs typeface="Calibri" panose="020F0502020204030204" pitchFamily="34" charset="0"/>
              </a:rPr>
              <a:t> הוא הזוכה מהתחרות בשנת 2012 והוא היה הראשון שהיה מבוסס </a:t>
            </a:r>
            <a:r>
              <a:rPr lang="en-US" sz="1200" b="0" i="0" u="none" strike="noStrike" kern="1200" baseline="0" dirty="0">
                <a:solidFill>
                  <a:schemeClr val="tx1"/>
                </a:solidFill>
                <a:effectLst/>
                <a:latin typeface="+mn-lt"/>
                <a:ea typeface="+mn-ea"/>
                <a:cs typeface="+mn-cs"/>
              </a:rPr>
              <a:t>CNN</a:t>
            </a:r>
            <a:r>
              <a:rPr lang="he-IL" sz="1200" u="none" strike="noStrike" kern="1200" baseline="0" dirty="0">
                <a:solidFill>
                  <a:schemeClr val="tx1"/>
                </a:solidFill>
                <a:effectLst/>
                <a:latin typeface="+mn-lt"/>
                <a:ea typeface="+mn-ea"/>
                <a:cs typeface="Calibri" panose="020F0502020204030204" pitchFamily="34" charset="0"/>
              </a:rPr>
              <a:t> והוא הצליח להקטין באופן משמעותי את ה</a:t>
            </a:r>
            <a:r>
              <a:rPr lang="en-US" sz="1200" b="0" i="0" u="none" strike="noStrike" kern="1200" baseline="0" dirty="0">
                <a:solidFill>
                  <a:schemeClr val="tx1"/>
                </a:solidFill>
                <a:effectLst/>
                <a:latin typeface="+mn-lt"/>
                <a:ea typeface="+mn-ea"/>
                <a:cs typeface="+mn-cs"/>
              </a:rPr>
              <a:t>error-rate</a:t>
            </a:r>
            <a:r>
              <a:rPr lang="he-IL" sz="1200" u="none" strike="noStrike" kern="1200" baseline="0" dirty="0">
                <a:solidFill>
                  <a:schemeClr val="tx1"/>
                </a:solidFill>
                <a:effectLst/>
                <a:latin typeface="+mn-lt"/>
                <a:ea typeface="+mn-ea"/>
                <a:cs typeface="Calibri" panose="020F0502020204030204" pitchFamily="34" charset="0"/>
              </a:rPr>
              <a:t>.</a:t>
            </a:r>
          </a:p>
          <a:p>
            <a:pPr algn="r" rtl="1"/>
            <a:r>
              <a:rPr lang="he-IL" sz="1200" u="none" strike="noStrike" kern="1200" baseline="0" dirty="0">
                <a:solidFill>
                  <a:schemeClr val="tx1"/>
                </a:solidFill>
                <a:effectLst/>
                <a:latin typeface="+mn-lt"/>
                <a:ea typeface="+mn-ea"/>
                <a:cs typeface="Calibri" panose="020F0502020204030204" pitchFamily="34" charset="0"/>
              </a:rPr>
              <a:t>הוא שימש כארכיטקטורה בסיסית והיה מאוד מאוד נפוץ עד לפני כמה שנים. הוא גם שימש למשימות שונות של </a:t>
            </a:r>
            <a:r>
              <a:rPr lang="en-US" sz="1200" b="0" i="0" u="none" strike="noStrike" kern="1200" baseline="0" dirty="0">
                <a:solidFill>
                  <a:schemeClr val="tx1"/>
                </a:solidFill>
                <a:effectLst/>
                <a:latin typeface="+mn-lt"/>
                <a:ea typeface="+mn-ea"/>
                <a:cs typeface="+mn-cs"/>
              </a:rPr>
              <a:t>transfer learning</a:t>
            </a:r>
            <a:r>
              <a:rPr lang="he-IL" sz="1200" u="none" strike="noStrike" kern="1200" baseline="0" dirty="0">
                <a:solidFill>
                  <a:schemeClr val="tx1"/>
                </a:solidFill>
                <a:effectLst/>
                <a:latin typeface="+mn-lt"/>
                <a:ea typeface="+mn-ea"/>
                <a:cs typeface="Calibri" panose="020F0502020204030204" pitchFamily="34" charset="0"/>
              </a:rPr>
              <a:t> (למשל כשמאמנים רשת לזהות חתולים אבל מגלים שהיא עוזרת לנו לזהות כלבים).</a:t>
            </a:r>
          </a:p>
          <a:p>
            <a:pPr algn="r" rtl="1"/>
            <a:r>
              <a:rPr lang="he-IL" sz="1200" u="none" strike="noStrike" kern="1200" baseline="0" dirty="0">
                <a:solidFill>
                  <a:schemeClr val="tx1"/>
                </a:solidFill>
                <a:effectLst/>
                <a:latin typeface="+mn-lt"/>
                <a:ea typeface="+mn-ea"/>
                <a:cs typeface="Calibri" panose="020F0502020204030204" pitchFamily="34" charset="0"/>
              </a:rPr>
              <a:t>בהמשך הגיעו ארכיטקטורות נוספות שמשמשות היום וראה אותם בשקפים הבאים.</a:t>
            </a:r>
          </a:p>
        </p:txBody>
      </p:sp>
      <p:sp>
        <p:nvSpPr>
          <p:cNvPr id="4" name="Slide Number Placeholder 3"/>
          <p:cNvSpPr>
            <a:spLocks noGrp="1"/>
          </p:cNvSpPr>
          <p:nvPr>
            <p:ph type="sldNum" sz="quarter" idx="10"/>
          </p:nvPr>
        </p:nvSpPr>
        <p:spPr/>
        <p:txBody>
          <a:bodyPr/>
          <a:lstStyle/>
          <a:p>
            <a:fld id="{9312A9C9-7209-43C8-B253-1255A1B545E0}" type="slidenum">
              <a:rPr lang="en-US" smtClean="0"/>
              <a:t>82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fontAlgn="base"/>
            <a:r>
              <a:rPr lang="he-IL" sz="1200" kern="1200" dirty="0">
                <a:solidFill>
                  <a:schemeClr val="tx1"/>
                </a:solidFill>
                <a:effectLst/>
                <a:latin typeface="+mn-lt"/>
                <a:ea typeface="+mn-ea"/>
                <a:cs typeface="Calibri" panose="020F0502020204030204" pitchFamily="34" charset="0"/>
              </a:rPr>
              <a:t>לא נתעכב עליה</a:t>
            </a:r>
          </a:p>
          <a:p>
            <a:pPr algn="r" rtl="1" fontAlgn="base"/>
            <a:r>
              <a:rPr lang="he-IL" sz="1200" kern="1200" dirty="0">
                <a:solidFill>
                  <a:schemeClr val="tx1"/>
                </a:solidFill>
                <a:effectLst/>
                <a:latin typeface="+mn-lt"/>
                <a:ea typeface="+mn-ea"/>
                <a:cs typeface="Calibri" panose="020F0502020204030204" pitchFamily="34" charset="0"/>
              </a:rPr>
              <a:t>קרויה</a:t>
            </a:r>
            <a:r>
              <a:rPr lang="he-IL" sz="1200" kern="1200" baseline="0" dirty="0">
                <a:solidFill>
                  <a:schemeClr val="tx1"/>
                </a:solidFill>
                <a:effectLst/>
                <a:latin typeface="+mn-lt"/>
                <a:ea typeface="+mn-ea"/>
                <a:cs typeface="Calibri" panose="020F0502020204030204" pitchFamily="34" charset="0"/>
              </a:rPr>
              <a:t> על שם מחברי המאמר </a:t>
            </a:r>
            <a:r>
              <a:rPr lang="en-US" sz="1200" b="0" i="0" kern="1200" baseline="0" dirty="0">
                <a:solidFill>
                  <a:schemeClr val="tx1"/>
                </a:solidFill>
                <a:effectLst/>
                <a:latin typeface="+mn-lt"/>
                <a:ea typeface="+mn-ea"/>
                <a:cs typeface="+mn-cs"/>
              </a:rPr>
              <a:t> - </a:t>
            </a:r>
            <a:r>
              <a:rPr lang="en-US" dirty="0"/>
              <a:t>Matthew D. </a:t>
            </a:r>
            <a:r>
              <a:rPr lang="en-US" dirty="0" err="1"/>
              <a:t>Zeiler</a:t>
            </a:r>
            <a:r>
              <a:rPr lang="en-US" dirty="0"/>
              <a:t> and Rob Fergus</a:t>
            </a:r>
            <a:endParaRPr lang="he-IL" sz="1200" kern="1200" baseline="0" dirty="0">
              <a:solidFill>
                <a:schemeClr val="tx1"/>
              </a:solidFill>
              <a:effectLst/>
              <a:latin typeface="+mn-lt"/>
              <a:ea typeface="+mn-ea"/>
              <a:cs typeface="Calibri" panose="020F0502020204030204" pitchFamily="34" charset="0"/>
            </a:endParaRPr>
          </a:p>
          <a:p>
            <a:pPr algn="r" rtl="1" fontAlgn="base"/>
            <a:r>
              <a:rPr lang="he-IL" sz="1200" kern="1200" baseline="0" dirty="0">
                <a:solidFill>
                  <a:schemeClr val="tx1"/>
                </a:solidFill>
                <a:effectLst/>
                <a:latin typeface="+mn-lt"/>
                <a:ea typeface="+mn-ea"/>
                <a:cs typeface="Calibri" panose="020F0502020204030204" pitchFamily="34" charset="0"/>
              </a:rPr>
              <a:t>כאן יש את אותו מספר שכבות ואותו מבנה כללי רק ששיפרו את ההיפר פרמטרים כלומר:</a:t>
            </a:r>
            <a:r>
              <a:rPr lang="en-US" sz="1200" b="0" i="0" kern="1200" dirty="0">
                <a:solidFill>
                  <a:schemeClr val="tx1"/>
                </a:solidFill>
                <a:effectLst/>
                <a:latin typeface="+mn-lt"/>
                <a:ea typeface="+mn-ea"/>
                <a:cs typeface="+mn-cs"/>
              </a:rPr>
              <a:t>   </a:t>
            </a:r>
          </a:p>
          <a:p>
            <a:pPr marL="171450" indent="-171450" algn="r" rtl="1" fontAlgn="base">
              <a:buFontTx/>
              <a:buChar char="-"/>
            </a:pPr>
            <a:r>
              <a:rPr lang="he-IL" sz="1200" kern="1200" baseline="0" dirty="0">
                <a:solidFill>
                  <a:schemeClr val="tx1"/>
                </a:solidFill>
                <a:effectLst/>
                <a:latin typeface="+mn-lt"/>
                <a:ea typeface="+mn-ea"/>
                <a:cs typeface="Calibri" panose="020F0502020204030204" pitchFamily="34" charset="0"/>
              </a:rPr>
              <a:t>שינו את ה</a:t>
            </a:r>
            <a:r>
              <a:rPr lang="en-US" sz="1200" b="0" i="0" kern="1200" baseline="0" dirty="0">
                <a:solidFill>
                  <a:schemeClr val="tx1"/>
                </a:solidFill>
                <a:effectLst/>
                <a:latin typeface="+mn-lt"/>
                <a:ea typeface="+mn-ea"/>
                <a:cs typeface="+mn-cs"/>
              </a:rPr>
              <a:t>stride size</a:t>
            </a:r>
            <a:endParaRPr lang="he-IL" sz="1200" kern="1200" baseline="0" dirty="0">
              <a:solidFill>
                <a:schemeClr val="tx1"/>
              </a:solidFill>
              <a:effectLst/>
              <a:latin typeface="+mn-lt"/>
              <a:ea typeface="+mn-ea"/>
              <a:cs typeface="Calibri" panose="020F0502020204030204" pitchFamily="34" charset="0"/>
            </a:endParaRPr>
          </a:p>
          <a:p>
            <a:pPr marL="171450" indent="-171450" algn="r" rtl="1" fontAlgn="base">
              <a:buFontTx/>
              <a:buChar char="-"/>
            </a:pPr>
            <a:r>
              <a:rPr lang="he-IL" sz="1200" kern="1200" baseline="0" dirty="0">
                <a:solidFill>
                  <a:schemeClr val="tx1"/>
                </a:solidFill>
                <a:effectLst/>
                <a:latin typeface="+mn-lt"/>
                <a:ea typeface="+mn-ea"/>
                <a:cs typeface="Calibri" panose="020F0502020204030204" pitchFamily="34" charset="0"/>
              </a:rPr>
              <a:t>שינו את מספר הפילטרים</a:t>
            </a:r>
          </a:p>
          <a:p>
            <a:pPr marL="0" indent="0" algn="r" rtl="1" fontAlgn="base">
              <a:buFontTx/>
              <a:buNone/>
            </a:pPr>
            <a:r>
              <a:rPr lang="he-IL" sz="1200" kern="1200" baseline="0" dirty="0">
                <a:solidFill>
                  <a:schemeClr val="tx1"/>
                </a:solidFill>
                <a:effectLst/>
                <a:latin typeface="+mn-lt"/>
                <a:ea typeface="+mn-ea"/>
                <a:cs typeface="Calibri" panose="020F0502020204030204" pitchFamily="34" charset="0"/>
              </a:rPr>
              <a:t>והצליחו להגיע לתוצאות טיפה יותר טובות.</a:t>
            </a:r>
          </a:p>
          <a:p>
            <a:pPr marL="0" indent="0" algn="r" rtl="1" fontAlgn="base">
              <a:buFontTx/>
              <a:buNone/>
            </a:pPr>
            <a:endParaRPr lang="he-IL" sz="1200" kern="1200" baseline="0" dirty="0">
              <a:solidFill>
                <a:schemeClr val="tx1"/>
              </a:solidFill>
              <a:effectLst/>
              <a:latin typeface="+mn-lt"/>
              <a:ea typeface="+mn-ea"/>
              <a:cs typeface="Calibri" panose="020F0502020204030204" pitchFamily="34" charset="0"/>
            </a:endParaRPr>
          </a:p>
          <a:p>
            <a:pPr marL="171450" indent="-171450" algn="r" rtl="1" fontAlgn="base">
              <a:buFontTx/>
              <a:buChar char="-"/>
            </a:pPr>
            <a:endParaRPr lang="he-IL" sz="1200" kern="1200" dirty="0">
              <a:solidFill>
                <a:schemeClr val="tx1"/>
              </a:solidFill>
              <a:effectLst/>
              <a:latin typeface="+mn-lt"/>
              <a:ea typeface="+mn-ea"/>
              <a:cs typeface="Calibri" panose="020F0502020204030204" pitchFamily="34" charset="0"/>
            </a:endParaRPr>
          </a:p>
          <a:p>
            <a:pPr fontAlgn="base"/>
            <a:endParaRPr lang="he-IL" sz="1200" kern="1200" dirty="0">
              <a:solidFill>
                <a:schemeClr val="tx1"/>
              </a:solidFill>
              <a:effectLst/>
              <a:latin typeface="+mn-lt"/>
              <a:ea typeface="+mn-ea"/>
              <a:cs typeface="Calibri" panose="020F0502020204030204" pitchFamily="34" charset="0"/>
            </a:endParaRPr>
          </a:p>
          <a:p>
            <a:pPr fontAlgn="base"/>
            <a:r>
              <a:rPr lang="en-US" sz="1200" b="0" i="0" kern="1200" dirty="0">
                <a:solidFill>
                  <a:schemeClr val="tx1"/>
                </a:solidFill>
                <a:effectLst/>
                <a:latin typeface="+mn-lt"/>
                <a:ea typeface="+mn-ea"/>
                <a:cs typeface="+mn-cs"/>
              </a:rPr>
              <a:t>With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stealing the show in 2012, there was a large increase in the number of CNN models submitted to ILSVRC 2013. The winner of the competition that year was a network built by Matthew </a:t>
            </a:r>
            <a:r>
              <a:rPr lang="en-US" sz="1200" b="0" i="0" kern="1200" dirty="0" err="1">
                <a:solidFill>
                  <a:schemeClr val="tx1"/>
                </a:solidFill>
                <a:effectLst/>
                <a:latin typeface="+mn-lt"/>
                <a:ea typeface="+mn-ea"/>
                <a:cs typeface="+mn-cs"/>
              </a:rPr>
              <a:t>Zeiler</a:t>
            </a:r>
            <a:r>
              <a:rPr lang="en-US" sz="1200" b="0" i="0" kern="1200" dirty="0">
                <a:solidFill>
                  <a:schemeClr val="tx1"/>
                </a:solidFill>
                <a:effectLst/>
                <a:latin typeface="+mn-lt"/>
                <a:ea typeface="+mn-ea"/>
                <a:cs typeface="+mn-cs"/>
              </a:rPr>
              <a:t> and Rob Fergus from NYU. Named ZF Net, this model achieved an 11.2% error rate. This architecture was more of a fine tuning to the previous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structure, but still developed some very keys ideas about improving performance. Another reason this was such a great paper is that the authors spent a good amount of time explaining a lot of the intuition behind </a:t>
            </a:r>
            <a:r>
              <a:rPr lang="en-US" sz="1200" b="0" i="0" kern="1200" dirty="0" err="1">
                <a:solidFill>
                  <a:schemeClr val="tx1"/>
                </a:solidFill>
                <a:effectLst/>
                <a:latin typeface="+mn-lt"/>
                <a:ea typeface="+mn-ea"/>
                <a:cs typeface="+mn-cs"/>
              </a:rPr>
              <a:t>ConvNets</a:t>
            </a:r>
            <a:r>
              <a:rPr lang="en-US" sz="1200" b="0" i="0" kern="1200" dirty="0">
                <a:solidFill>
                  <a:schemeClr val="tx1"/>
                </a:solidFill>
                <a:effectLst/>
                <a:latin typeface="+mn-lt"/>
                <a:ea typeface="+mn-ea"/>
                <a:cs typeface="+mn-cs"/>
              </a:rPr>
              <a:t> and showing how to visualize the filters and weights correctly.</a:t>
            </a:r>
          </a:p>
          <a:p>
            <a:pPr fontAlgn="base"/>
            <a:r>
              <a:rPr lang="en-US" sz="1200" b="0" i="0" kern="1200" dirty="0">
                <a:solidFill>
                  <a:schemeClr val="tx1"/>
                </a:solidFill>
                <a:effectLst/>
                <a:latin typeface="+mn-lt"/>
                <a:ea typeface="+mn-ea"/>
                <a:cs typeface="+mn-cs"/>
              </a:rPr>
              <a:t>                In this paper titled “Visualizing and Understanding Convolutional Neural Networks”, </a:t>
            </a:r>
            <a:r>
              <a:rPr lang="en-US" sz="1200" b="0" i="0" kern="1200" dirty="0" err="1">
                <a:solidFill>
                  <a:schemeClr val="tx1"/>
                </a:solidFill>
                <a:effectLst/>
                <a:latin typeface="+mn-lt"/>
                <a:ea typeface="+mn-ea"/>
                <a:cs typeface="+mn-cs"/>
              </a:rPr>
              <a:t>Zeiler</a:t>
            </a:r>
            <a:r>
              <a:rPr lang="en-US" sz="1200" b="0" i="0" kern="1200" dirty="0">
                <a:solidFill>
                  <a:schemeClr val="tx1"/>
                </a:solidFill>
                <a:effectLst/>
                <a:latin typeface="+mn-lt"/>
                <a:ea typeface="+mn-ea"/>
                <a:cs typeface="+mn-cs"/>
              </a:rPr>
              <a:t> and Fergus begin by discussing the idea that this renewed interest in CNNs is due to the accessibility of large training sets and increased computational power with the usage of GPUs. They also talk about the limited knowledge that researchers had on inner mechanisms of these models, saying that without this insight, the “development of better models is reduced to trial and error”. While we do currently have a better understanding than 3 years ago, this still remains an issue for a lot of researchers! The main contributions of this paper are details of a slightly modified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model and a very interesting way of visualizing feature maps.</a:t>
            </a:r>
          </a:p>
          <a:p>
            <a:pPr fontAlgn="base"/>
            <a:r>
              <a:rPr lang="en-US" sz="1200" b="0" i="0" u="sng" kern="1200" dirty="0">
                <a:solidFill>
                  <a:schemeClr val="tx1"/>
                </a:solidFill>
                <a:effectLst/>
                <a:latin typeface="+mn-lt"/>
                <a:ea typeface="+mn-ea"/>
                <a:cs typeface="+mn-cs"/>
              </a:rPr>
              <a:t>Main Points</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Very similar architecture to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except for a few minor modifications.</a:t>
            </a:r>
          </a:p>
          <a:p>
            <a:pPr fontAlgn="base"/>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trained on 15 million images, while ZF Net trained on only 1.3 million images.</a:t>
            </a:r>
          </a:p>
          <a:p>
            <a:pPr fontAlgn="base"/>
            <a:r>
              <a:rPr lang="en-US" sz="1200" b="0" i="0" kern="1200" dirty="0">
                <a:solidFill>
                  <a:schemeClr val="tx1"/>
                </a:solidFill>
                <a:effectLst/>
                <a:latin typeface="+mn-lt"/>
                <a:ea typeface="+mn-ea"/>
                <a:cs typeface="+mn-cs"/>
              </a:rPr>
              <a:t>Instead of using 11x11 sized filters in the first layer (which is what </a:t>
            </a:r>
            <a:r>
              <a:rPr lang="en-US" sz="1200" b="0" i="0" kern="1200" dirty="0" err="1">
                <a:solidFill>
                  <a:schemeClr val="tx1"/>
                </a:solidFill>
                <a:effectLst/>
                <a:latin typeface="+mn-lt"/>
                <a:ea typeface="+mn-ea"/>
                <a:cs typeface="+mn-cs"/>
              </a:rPr>
              <a:t>AlexNet</a:t>
            </a:r>
            <a:r>
              <a:rPr lang="en-US" sz="1200" b="0" i="0" kern="1200" dirty="0">
                <a:solidFill>
                  <a:schemeClr val="tx1"/>
                </a:solidFill>
                <a:effectLst/>
                <a:latin typeface="+mn-lt"/>
                <a:ea typeface="+mn-ea"/>
                <a:cs typeface="+mn-cs"/>
              </a:rPr>
              <a:t> implemented), ZF Net used filters of size 7x7 and a decreased stride value. The reasoning behind this modification is that a smaller filter size in the first conv layer helps retain a lot of original pixel information in the input volume. A filtering of size 11x11 proved to be skipping a lot of relevant information, especially as this is the first conv layer.</a:t>
            </a:r>
          </a:p>
          <a:p>
            <a:pPr fontAlgn="base"/>
            <a:r>
              <a:rPr lang="en-US" sz="1200" b="0" i="0" kern="1200" dirty="0">
                <a:solidFill>
                  <a:schemeClr val="tx1"/>
                </a:solidFill>
                <a:effectLst/>
                <a:latin typeface="+mn-lt"/>
                <a:ea typeface="+mn-ea"/>
                <a:cs typeface="+mn-cs"/>
              </a:rPr>
              <a:t>As the network grows, we also see a rise in the number of filters used.</a:t>
            </a:r>
          </a:p>
          <a:p>
            <a:pPr fontAlgn="base"/>
            <a:r>
              <a:rPr lang="en-US" sz="1200" b="0" i="0" kern="1200" dirty="0">
                <a:solidFill>
                  <a:schemeClr val="tx1"/>
                </a:solidFill>
                <a:effectLst/>
                <a:latin typeface="+mn-lt"/>
                <a:ea typeface="+mn-ea"/>
                <a:cs typeface="+mn-cs"/>
              </a:rPr>
              <a:t>Used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for their activation functions, cross-entropy loss for the error function, and trained using batch stochastic gradient descent.</a:t>
            </a:r>
          </a:p>
          <a:p>
            <a:pPr fontAlgn="base"/>
            <a:r>
              <a:rPr lang="en-US" sz="1200" b="0" i="0" kern="1200" dirty="0">
                <a:solidFill>
                  <a:schemeClr val="tx1"/>
                </a:solidFill>
                <a:effectLst/>
                <a:latin typeface="+mn-lt"/>
                <a:ea typeface="+mn-ea"/>
                <a:cs typeface="+mn-cs"/>
              </a:rPr>
              <a:t>Trained on a GTX 580 GPU for </a:t>
            </a:r>
            <a:r>
              <a:rPr lang="en-US" sz="1200" b="1" i="0" kern="1200" dirty="0">
                <a:solidFill>
                  <a:schemeClr val="tx1"/>
                </a:solidFill>
                <a:effectLst/>
                <a:latin typeface="+mn-lt"/>
                <a:ea typeface="+mn-ea"/>
                <a:cs typeface="+mn-cs"/>
              </a:rPr>
              <a:t>twelve days</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Developed a visualization technique named </a:t>
            </a:r>
            <a:r>
              <a:rPr lang="en-US" sz="1200" b="0" i="0" kern="1200" dirty="0" err="1">
                <a:solidFill>
                  <a:schemeClr val="tx1"/>
                </a:solidFill>
                <a:effectLst/>
                <a:latin typeface="+mn-lt"/>
                <a:ea typeface="+mn-ea"/>
                <a:cs typeface="+mn-cs"/>
              </a:rPr>
              <a:t>Deconvolutional</a:t>
            </a:r>
            <a:r>
              <a:rPr lang="en-US" sz="1200" b="0" i="0" kern="1200" dirty="0">
                <a:solidFill>
                  <a:schemeClr val="tx1"/>
                </a:solidFill>
                <a:effectLst/>
                <a:latin typeface="+mn-lt"/>
                <a:ea typeface="+mn-ea"/>
                <a:cs typeface="+mn-cs"/>
              </a:rPr>
              <a:t> Network, which helps to examine different feature activations and their relation to the input space. Called “</a:t>
            </a:r>
            <a:r>
              <a:rPr lang="en-US" sz="1200" b="0" i="0" kern="1200" dirty="0" err="1">
                <a:solidFill>
                  <a:schemeClr val="tx1"/>
                </a:solidFill>
                <a:effectLst/>
                <a:latin typeface="+mn-lt"/>
                <a:ea typeface="+mn-ea"/>
                <a:cs typeface="+mn-cs"/>
              </a:rPr>
              <a:t>deconvnet</a:t>
            </a:r>
            <a:r>
              <a:rPr lang="en-US" sz="1200" b="0" i="0" kern="1200" dirty="0">
                <a:solidFill>
                  <a:schemeClr val="tx1"/>
                </a:solidFill>
                <a:effectLst/>
                <a:latin typeface="+mn-lt"/>
                <a:ea typeface="+mn-ea"/>
                <a:cs typeface="+mn-cs"/>
              </a:rPr>
              <a:t>” because it maps features to pixels (the opposite of what a convolutional layer does).</a:t>
            </a:r>
          </a:p>
          <a:p>
            <a:pPr fontAlgn="base"/>
            <a:endParaRPr lang="en-US" sz="1200" b="0" i="0" kern="120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ב2014 היו 2 רשתות שהיו שונות בצורה משמעותית.</a:t>
            </a:r>
          </a:p>
          <a:p>
            <a:pPr algn="r" rtl="1"/>
            <a:r>
              <a:rPr lang="he-IL" sz="1200" u="none" strike="noStrike" kern="1200" baseline="0" dirty="0">
                <a:solidFill>
                  <a:schemeClr val="tx1"/>
                </a:solidFill>
                <a:effectLst/>
                <a:latin typeface="+mn-lt"/>
                <a:ea typeface="+mn-ea"/>
                <a:cs typeface="Calibri" panose="020F0502020204030204" pitchFamily="34" charset="0"/>
              </a:rPr>
              <a:t>ההבדל העיקרי הוא שהן היו הרבה יותר עמוקות 19 ו-22 שכבות.</a:t>
            </a:r>
          </a:p>
          <a:p>
            <a:pPr algn="r" rtl="1"/>
            <a:r>
              <a:rPr lang="en-US" sz="1200" b="0" i="0" u="none" strike="noStrike" kern="1200" baseline="0" dirty="0">
                <a:solidFill>
                  <a:schemeClr val="tx1"/>
                </a:solidFill>
                <a:effectLst/>
                <a:latin typeface="+mn-lt"/>
                <a:ea typeface="+mn-ea"/>
                <a:cs typeface="+mn-cs"/>
              </a:rPr>
              <a:t>VGG-19</a:t>
            </a:r>
          </a:p>
          <a:p>
            <a:pPr algn="r" rtl="1"/>
            <a:r>
              <a:rPr lang="en-US" sz="1200" b="0" i="0" u="none" strike="noStrike" kern="1200" baseline="0" dirty="0" err="1">
                <a:solidFill>
                  <a:schemeClr val="tx1"/>
                </a:solidFill>
                <a:effectLst/>
                <a:latin typeface="+mn-lt"/>
                <a:ea typeface="+mn-ea"/>
                <a:cs typeface="+mn-cs"/>
              </a:rPr>
              <a:t>GoogleNet</a:t>
            </a:r>
            <a:r>
              <a:rPr lang="he-IL" sz="1200" u="none" strike="noStrike" kern="1200" baseline="0" dirty="0">
                <a:solidFill>
                  <a:schemeClr val="tx1"/>
                </a:solidFill>
                <a:effectLst/>
                <a:latin typeface="+mn-lt"/>
                <a:ea typeface="+mn-ea"/>
                <a:cs typeface="Calibri" panose="020F0502020204030204" pitchFamily="34" charset="0"/>
              </a:rPr>
              <a:t> </a:t>
            </a:r>
          </a:p>
        </p:txBody>
      </p:sp>
      <p:sp>
        <p:nvSpPr>
          <p:cNvPr id="4" name="Slide Number Placeholder 3"/>
          <p:cNvSpPr>
            <a:spLocks noGrp="1"/>
          </p:cNvSpPr>
          <p:nvPr>
            <p:ph type="sldNum" sz="quarter" idx="10"/>
          </p:nvPr>
        </p:nvSpPr>
        <p:spPr/>
        <p:txBody>
          <a:bodyPr/>
          <a:lstStyle/>
          <a:p>
            <a:fld id="{9312A9C9-7209-43C8-B253-1255A1B545E0}" type="slidenum">
              <a:rPr lang="en-US" smtClean="0"/>
              <a:t>84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kern="1200" dirty="0">
                <a:solidFill>
                  <a:schemeClr val="tx1"/>
                </a:solidFill>
                <a:effectLst/>
                <a:latin typeface="+mn-lt"/>
                <a:ea typeface="+mn-ea"/>
                <a:cs typeface="Calibri" panose="020F0502020204030204" pitchFamily="34" charset="0"/>
              </a:rPr>
              <a:t>זכתה</a:t>
            </a:r>
            <a:r>
              <a:rPr lang="he-IL" sz="1200" kern="1200" baseline="0" dirty="0">
                <a:solidFill>
                  <a:schemeClr val="tx1"/>
                </a:solidFill>
                <a:effectLst/>
                <a:latin typeface="+mn-lt"/>
                <a:ea typeface="+mn-ea"/>
                <a:cs typeface="Calibri" panose="020F0502020204030204" pitchFamily="34" charset="0"/>
              </a:rPr>
              <a:t> במקום השני בקלספיקציה בתחרות ב2014 אבל במקום הראשון במשימות של לוקליזציה (לצייר </a:t>
            </a:r>
            <a:r>
              <a:rPr lang="en-US" sz="1200" b="0" i="0" kern="1200" baseline="0" dirty="0">
                <a:solidFill>
                  <a:schemeClr val="tx1"/>
                </a:solidFill>
                <a:effectLst/>
                <a:latin typeface="+mn-lt"/>
                <a:ea typeface="+mn-ea"/>
                <a:cs typeface="+mn-cs"/>
              </a:rPr>
              <a:t>bounding box</a:t>
            </a:r>
            <a:r>
              <a:rPr lang="he-IL" sz="1200" kern="1200" baseline="0" dirty="0">
                <a:solidFill>
                  <a:schemeClr val="tx1"/>
                </a:solidFill>
                <a:effectLst/>
                <a:latin typeface="+mn-lt"/>
                <a:ea typeface="+mn-ea"/>
                <a:cs typeface="Calibri" panose="020F0502020204030204" pitchFamily="34" charset="0"/>
              </a:rPr>
              <a:t> סביב מיקום של האוביקט)</a:t>
            </a: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יש פה שיפור משמעותי ביחס ל</a:t>
            </a:r>
            <a:r>
              <a:rPr lang="en-US" sz="1200" b="0" i="0" kern="1200" baseline="0" dirty="0" err="1">
                <a:solidFill>
                  <a:schemeClr val="tx1"/>
                </a:solidFill>
                <a:effectLst/>
                <a:latin typeface="+mn-lt"/>
                <a:ea typeface="+mn-ea"/>
                <a:cs typeface="+mn-cs"/>
              </a:rPr>
              <a:t>AlexNet</a:t>
            </a:r>
            <a:r>
              <a:rPr lang="he-IL" sz="1200" kern="1200" baseline="0" dirty="0">
                <a:solidFill>
                  <a:schemeClr val="tx1"/>
                </a:solidFill>
                <a:effectLst/>
                <a:latin typeface="+mn-lt"/>
                <a:ea typeface="+mn-ea"/>
                <a:cs typeface="Calibri" panose="020F0502020204030204" pitchFamily="34" charset="0"/>
              </a:rPr>
              <a:t> והרשת עמוקה הרבה יותר (16-19 שכבות לעומת 8) ולכן יש הרבה מאוד פרמטרים.</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פה החליטו לעשות תמיד פילטרים בגודל  </a:t>
            </a:r>
            <a:r>
              <a:rPr lang="en-US" sz="1200" b="0" i="0" kern="1200" dirty="0">
                <a:solidFill>
                  <a:schemeClr val="tx1"/>
                </a:solidFill>
                <a:effectLst/>
                <a:latin typeface="+mn-lt"/>
                <a:ea typeface="+mn-ea"/>
                <a:cs typeface="+mn-cs"/>
              </a:rPr>
              <a:t>3x3</a:t>
            </a:r>
            <a:r>
              <a:rPr lang="he-IL" sz="1200" kern="1200" dirty="0">
                <a:solidFill>
                  <a:schemeClr val="tx1"/>
                </a:solidFill>
                <a:effectLst/>
                <a:latin typeface="+mn-lt"/>
                <a:ea typeface="+mn-ea"/>
                <a:cs typeface="Calibri" panose="020F0502020204030204" pitchFamily="34" charset="0"/>
              </a:rPr>
              <a:t> ותמיד עם </a:t>
            </a:r>
            <a:r>
              <a:rPr lang="en-US" sz="1200" b="0" i="0" kern="1200" dirty="0">
                <a:solidFill>
                  <a:schemeClr val="tx1"/>
                </a:solidFill>
                <a:effectLst/>
                <a:latin typeface="+mn-lt"/>
                <a:ea typeface="+mn-ea"/>
                <a:cs typeface="+mn-cs"/>
              </a:rPr>
              <a:t>stride 1</a:t>
            </a:r>
            <a:r>
              <a:rPr lang="he-IL" sz="1200" kern="1200" dirty="0">
                <a:solidFill>
                  <a:schemeClr val="tx1"/>
                </a:solidFill>
                <a:effectLst/>
                <a:latin typeface="+mn-lt"/>
                <a:ea typeface="+mn-ea"/>
                <a:cs typeface="Calibri" panose="020F0502020204030204" pitchFamily="34" charset="0"/>
              </a:rPr>
              <a:t> ועם </a:t>
            </a:r>
            <a:r>
              <a:rPr lang="en-US" sz="1200" b="0" i="0" kern="1200" dirty="0">
                <a:solidFill>
                  <a:schemeClr val="tx1"/>
                </a:solidFill>
                <a:effectLst/>
                <a:latin typeface="+mn-lt"/>
                <a:ea typeface="+mn-ea"/>
                <a:cs typeface="+mn-cs"/>
              </a:rPr>
              <a:t>Pad 1</a:t>
            </a:r>
            <a:r>
              <a:rPr lang="he-IL" sz="1200" kern="1200" dirty="0">
                <a:solidFill>
                  <a:schemeClr val="tx1"/>
                </a:solidFill>
                <a:effectLst/>
                <a:latin typeface="+mn-lt"/>
                <a:ea typeface="+mn-ea"/>
                <a:cs typeface="Calibri" panose="020F0502020204030204" pitchFamily="34" charset="0"/>
              </a:rPr>
              <a:t>.</a:t>
            </a:r>
          </a:p>
          <a:p>
            <a:pPr algn="r" rtl="1"/>
            <a:r>
              <a:rPr lang="he-IL" sz="1200" kern="1200" dirty="0">
                <a:solidFill>
                  <a:schemeClr val="tx1"/>
                </a:solidFill>
                <a:effectLst/>
                <a:latin typeface="+mn-lt"/>
                <a:ea typeface="+mn-ea"/>
                <a:cs typeface="Calibri" panose="020F0502020204030204" pitchFamily="34" charset="0"/>
              </a:rPr>
              <a:t>בנוסף, גם כל שכבות ה</a:t>
            </a:r>
            <a:r>
              <a:rPr lang="en-US" sz="1200" b="0" i="0" kern="1200" dirty="0">
                <a:solidFill>
                  <a:schemeClr val="tx1"/>
                </a:solidFill>
                <a:effectLst/>
                <a:latin typeface="+mn-lt"/>
                <a:ea typeface="+mn-ea"/>
                <a:cs typeface="+mn-cs"/>
              </a:rPr>
              <a:t>pooling</a:t>
            </a:r>
            <a:r>
              <a:rPr lang="he-IL" sz="1200" kern="1200" dirty="0">
                <a:solidFill>
                  <a:schemeClr val="tx1"/>
                </a:solidFill>
                <a:effectLst/>
                <a:latin typeface="+mn-lt"/>
                <a:ea typeface="+mn-ea"/>
                <a:cs typeface="Calibri" panose="020F0502020204030204" pitchFamily="34" charset="0"/>
              </a:rPr>
              <a:t> הן זהות,</a:t>
            </a:r>
            <a:r>
              <a:rPr lang="he-IL" sz="1200" kern="1200" baseline="0" dirty="0">
                <a:solidFill>
                  <a:schemeClr val="tx1"/>
                </a:solidFill>
                <a:effectLst/>
                <a:latin typeface="+mn-lt"/>
                <a:ea typeface="+mn-ea"/>
                <a:cs typeface="Calibri" panose="020F0502020204030204" pitchFamily="34" charset="0"/>
              </a:rPr>
              <a:t> ומפעילות </a:t>
            </a:r>
            <a:r>
              <a:rPr lang="en-US" sz="1200" b="0" i="0" kern="1200" baseline="0" dirty="0">
                <a:solidFill>
                  <a:schemeClr val="tx1"/>
                </a:solidFill>
                <a:effectLst/>
                <a:latin typeface="+mn-lt"/>
                <a:ea typeface="+mn-ea"/>
                <a:cs typeface="+mn-cs"/>
              </a:rPr>
              <a:t>max pooling</a:t>
            </a:r>
            <a:r>
              <a:rPr lang="he-IL" sz="1200" kern="1200" baseline="0" dirty="0">
                <a:solidFill>
                  <a:schemeClr val="tx1"/>
                </a:solidFill>
                <a:effectLst/>
                <a:latin typeface="+mn-lt"/>
                <a:ea typeface="+mn-ea"/>
                <a:cs typeface="Calibri" panose="020F0502020204030204" pitchFamily="34" charset="0"/>
              </a:rPr>
              <a:t> עם פילטר בגודל </a:t>
            </a:r>
            <a:r>
              <a:rPr lang="en-US" sz="1200" b="0" i="0" kern="1200" baseline="0" dirty="0">
                <a:solidFill>
                  <a:schemeClr val="tx1"/>
                </a:solidFill>
                <a:effectLst/>
                <a:latin typeface="+mn-lt"/>
                <a:ea typeface="+mn-ea"/>
                <a:cs typeface="+mn-cs"/>
              </a:rPr>
              <a:t>2x2</a:t>
            </a:r>
            <a:r>
              <a:rPr lang="he-IL" sz="1200" kern="1200" baseline="0" dirty="0">
                <a:solidFill>
                  <a:schemeClr val="tx1"/>
                </a:solidFill>
                <a:effectLst/>
                <a:latin typeface="+mn-lt"/>
                <a:ea typeface="+mn-ea"/>
                <a:cs typeface="Calibri" panose="020F0502020204030204" pitchFamily="34" charset="0"/>
              </a:rPr>
              <a:t> ו</a:t>
            </a:r>
            <a:r>
              <a:rPr lang="en-US" sz="1200" b="0" i="0" kern="1200" baseline="0" dirty="0">
                <a:solidFill>
                  <a:schemeClr val="tx1"/>
                </a:solidFill>
                <a:effectLst/>
                <a:latin typeface="+mn-lt"/>
                <a:ea typeface="+mn-ea"/>
                <a:cs typeface="+mn-cs"/>
              </a:rPr>
              <a:t>stride 2</a:t>
            </a:r>
            <a:r>
              <a:rPr lang="he-IL" sz="1200" kern="1200" baseline="0" dirty="0">
                <a:solidFill>
                  <a:schemeClr val="tx1"/>
                </a:solidFill>
                <a:effectLst/>
                <a:latin typeface="+mn-lt"/>
                <a:ea typeface="+mn-ea"/>
                <a:cs typeface="Calibri" panose="020F0502020204030204" pitchFamily="34" charset="0"/>
              </a:rPr>
              <a:t>.</a:t>
            </a:r>
          </a:p>
          <a:p>
            <a:pPr algn="r" rtl="1"/>
            <a:endParaRPr lang="he-IL" sz="1200"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היתרון שיש לנו עם 3 שכבות של </a:t>
            </a:r>
            <a:r>
              <a:rPr lang="en-US" sz="1200" b="0" i="0" u="none" strike="noStrike" kern="1200" baseline="0" dirty="0">
                <a:solidFill>
                  <a:schemeClr val="tx1"/>
                </a:solidFill>
                <a:effectLst/>
                <a:latin typeface="+mn-lt"/>
                <a:ea typeface="+mn-ea"/>
                <a:cs typeface="+mn-cs"/>
              </a:rPr>
              <a:t>3x3</a:t>
            </a:r>
            <a:r>
              <a:rPr lang="he-IL" sz="1200" u="none" strike="noStrike" kern="1200" baseline="0" dirty="0">
                <a:solidFill>
                  <a:schemeClr val="tx1"/>
                </a:solidFill>
                <a:effectLst/>
                <a:latin typeface="+mn-lt"/>
                <a:ea typeface="+mn-ea"/>
                <a:cs typeface="Calibri" panose="020F0502020204030204" pitchFamily="34" charset="0"/>
              </a:rPr>
              <a:t> לעומת שכבה אחת של </a:t>
            </a:r>
            <a:r>
              <a:rPr lang="en-US" sz="1200" b="0" i="0" u="none" strike="noStrike" kern="1200" baseline="0" dirty="0">
                <a:solidFill>
                  <a:schemeClr val="tx1"/>
                </a:solidFill>
                <a:effectLst/>
                <a:latin typeface="+mn-lt"/>
                <a:ea typeface="+mn-ea"/>
                <a:cs typeface="+mn-cs"/>
              </a:rPr>
              <a:t>7x7</a:t>
            </a:r>
            <a:r>
              <a:rPr lang="he-IL" sz="1200" u="none" strike="noStrike" kern="1200" baseline="0" dirty="0">
                <a:solidFill>
                  <a:schemeClr val="tx1"/>
                </a:solidFill>
                <a:effectLst/>
                <a:latin typeface="+mn-lt"/>
                <a:ea typeface="+mn-ea"/>
                <a:cs typeface="Calibri" panose="020F0502020204030204" pitchFamily="34" charset="0"/>
              </a:rPr>
              <a:t> היא שהרשת היא יותר עמוקה ולכן יותר אילינאריות.</a:t>
            </a:r>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ובנוסף, יש לנו פחות פרמטרים – 27 כפול </a:t>
            </a:r>
            <a:r>
              <a:rPr lang="en-US" sz="1200" b="0" i="0" u="none" strike="noStrike" kern="1200" baseline="0" dirty="0">
                <a:solidFill>
                  <a:schemeClr val="tx1"/>
                </a:solidFill>
                <a:effectLst/>
                <a:latin typeface="+mn-lt"/>
                <a:ea typeface="+mn-ea"/>
                <a:cs typeface="+mn-cs"/>
              </a:rPr>
              <a:t>C</a:t>
            </a:r>
            <a:r>
              <a:rPr lang="he-IL" sz="1200" u="none" strike="noStrike" kern="1200" baseline="0" dirty="0">
                <a:solidFill>
                  <a:schemeClr val="tx1"/>
                </a:solidFill>
                <a:effectLst/>
                <a:latin typeface="+mn-lt"/>
                <a:ea typeface="+mn-ea"/>
                <a:cs typeface="Calibri" panose="020F0502020204030204" pitchFamily="34" charset="0"/>
              </a:rPr>
              <a:t> בריבוע לעומת 49 כפול </a:t>
            </a:r>
            <a:r>
              <a:rPr lang="en-US" sz="1200" b="0" i="0" u="none" strike="noStrike" kern="1200" baseline="0" dirty="0">
                <a:solidFill>
                  <a:schemeClr val="tx1"/>
                </a:solidFill>
                <a:effectLst/>
                <a:latin typeface="+mn-lt"/>
                <a:ea typeface="+mn-ea"/>
                <a:cs typeface="+mn-cs"/>
              </a:rPr>
              <a:t>C</a:t>
            </a:r>
            <a:r>
              <a:rPr lang="he-IL" sz="1200" u="none" strike="noStrike" kern="1200" baseline="0" dirty="0">
                <a:solidFill>
                  <a:schemeClr val="tx1"/>
                </a:solidFill>
                <a:effectLst/>
                <a:latin typeface="+mn-lt"/>
                <a:ea typeface="+mn-ea"/>
                <a:cs typeface="Calibri" panose="020F0502020204030204" pitchFamily="34" charset="0"/>
              </a:rPr>
              <a:t> בריבוע. </a:t>
            </a:r>
            <a:r>
              <a:rPr lang="en-US" sz="1200" b="0" i="0" u="none" strike="noStrike" kern="1200" baseline="0" dirty="0">
                <a:solidFill>
                  <a:schemeClr val="tx1"/>
                </a:solidFill>
                <a:effectLst/>
                <a:latin typeface="+mn-lt"/>
                <a:ea typeface="+mn-ea"/>
                <a:cs typeface="+mn-cs"/>
              </a:rPr>
              <a:t>C</a:t>
            </a:r>
            <a:r>
              <a:rPr lang="he-IL" sz="1200" u="none" strike="noStrike" kern="1200" baseline="0" dirty="0">
                <a:solidFill>
                  <a:schemeClr val="tx1"/>
                </a:solidFill>
                <a:effectLst/>
                <a:latin typeface="+mn-lt"/>
                <a:ea typeface="+mn-ea"/>
                <a:cs typeface="Calibri" panose="020F0502020204030204" pitchFamily="34" charset="0"/>
              </a:rPr>
              <a:t> זה העומק ב</a:t>
            </a:r>
            <a:r>
              <a:rPr lang="en-US" sz="1200" b="0" i="0" u="none" strike="noStrike" kern="1200" baseline="0" dirty="0">
                <a:solidFill>
                  <a:schemeClr val="tx1"/>
                </a:solidFill>
                <a:effectLst/>
                <a:latin typeface="+mn-lt"/>
                <a:ea typeface="+mn-ea"/>
                <a:cs typeface="+mn-cs"/>
              </a:rPr>
              <a:t>input</a:t>
            </a:r>
            <a:r>
              <a:rPr lang="he-IL" sz="1200" u="none" strike="noStrike" kern="1200" baseline="0" dirty="0">
                <a:solidFill>
                  <a:schemeClr val="tx1"/>
                </a:solidFill>
                <a:effectLst/>
                <a:latin typeface="+mn-lt"/>
                <a:ea typeface="+mn-ea"/>
                <a:cs typeface="Calibri" panose="020F0502020204030204" pitchFamily="34" charset="0"/>
              </a:rPr>
              <a:t> או מספר ה</a:t>
            </a:r>
            <a:r>
              <a:rPr lang="en-US" sz="1200" b="0" i="0" u="none" strike="noStrike" kern="1200" baseline="0" dirty="0">
                <a:solidFill>
                  <a:schemeClr val="tx1"/>
                </a:solidFill>
                <a:effectLst/>
                <a:latin typeface="+mn-lt"/>
                <a:ea typeface="+mn-ea"/>
                <a:cs typeface="+mn-cs"/>
              </a:rPr>
              <a:t>channels</a:t>
            </a:r>
            <a:r>
              <a:rPr lang="he-IL" sz="1200" u="none" strike="noStrike" kern="1200" baseline="0" dirty="0">
                <a:solidFill>
                  <a:schemeClr val="tx1"/>
                </a:solidFill>
                <a:effectLst/>
                <a:latin typeface="+mn-lt"/>
                <a:ea typeface="+mn-ea"/>
                <a:cs typeface="Calibri" panose="020F0502020204030204" pitchFamily="34" charset="0"/>
              </a:rPr>
              <a:t>.</a:t>
            </a:r>
          </a:p>
          <a:p>
            <a:pPr algn="r" rtl="1"/>
            <a:r>
              <a:rPr lang="he-IL" sz="1200" u="none" strike="noStrike" kern="1200" baseline="0" dirty="0">
                <a:solidFill>
                  <a:schemeClr val="tx1"/>
                </a:solidFill>
                <a:effectLst/>
                <a:latin typeface="+mn-lt"/>
                <a:ea typeface="+mn-ea"/>
                <a:cs typeface="Calibri" panose="020F0502020204030204" pitchFamily="34" charset="0"/>
              </a:rPr>
              <a:t>הוספנו עוד </a:t>
            </a:r>
            <a:r>
              <a:rPr lang="en-US" sz="1200" b="0" i="0" u="none" strike="noStrike" kern="1200" baseline="0" dirty="0">
                <a:solidFill>
                  <a:schemeClr val="tx1"/>
                </a:solidFill>
                <a:effectLst/>
                <a:latin typeface="+mn-lt"/>
                <a:ea typeface="+mn-ea"/>
                <a:cs typeface="+mn-cs"/>
              </a:rPr>
              <a:t>C</a:t>
            </a:r>
            <a:r>
              <a:rPr lang="he-IL" sz="1200" u="none" strike="noStrike" kern="1200" baseline="0" dirty="0">
                <a:solidFill>
                  <a:schemeClr val="tx1"/>
                </a:solidFill>
                <a:effectLst/>
                <a:latin typeface="+mn-lt"/>
                <a:ea typeface="+mn-ea"/>
                <a:cs typeface="Calibri" panose="020F0502020204030204" pitchFamily="34" charset="0"/>
              </a:rPr>
              <a:t> למקרה שאנחנו רוצים לשמר את מספר ה</a:t>
            </a:r>
            <a:r>
              <a:rPr lang="en-US" sz="1200" b="0" i="0" u="none" strike="noStrike" kern="1200" baseline="0" dirty="0">
                <a:solidFill>
                  <a:schemeClr val="tx1"/>
                </a:solidFill>
                <a:effectLst/>
                <a:latin typeface="+mn-lt"/>
                <a:ea typeface="+mn-ea"/>
                <a:cs typeface="+mn-cs"/>
              </a:rPr>
              <a:t>channels</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להראות שאחרי 3 שכבות של קונבולוציה עם פילטר </a:t>
            </a:r>
            <a:r>
              <a:rPr lang="en-US" sz="1200" b="0" i="0" u="none" strike="noStrike" kern="1200" baseline="0" dirty="0">
                <a:solidFill>
                  <a:schemeClr val="tx1"/>
                </a:solidFill>
                <a:effectLst/>
                <a:latin typeface="+mn-lt"/>
                <a:ea typeface="+mn-ea"/>
                <a:cs typeface="+mn-cs"/>
              </a:rPr>
              <a:t>3x3</a:t>
            </a:r>
            <a:r>
              <a:rPr lang="he-IL" sz="1200" u="none" strike="noStrike" kern="1200" baseline="0" dirty="0">
                <a:solidFill>
                  <a:schemeClr val="tx1"/>
                </a:solidFill>
                <a:effectLst/>
                <a:latin typeface="+mn-lt"/>
                <a:ea typeface="+mn-ea"/>
                <a:cs typeface="Calibri" panose="020F0502020204030204" pitchFamily="34" charset="0"/>
              </a:rPr>
              <a:t>, כל פיקסל בתוצאה "הסתכל" על </a:t>
            </a:r>
            <a:r>
              <a:rPr lang="en-US" sz="1200" b="0" i="0" u="none" strike="noStrike" kern="1200" baseline="0" dirty="0">
                <a:solidFill>
                  <a:schemeClr val="tx1"/>
                </a:solidFill>
                <a:effectLst/>
                <a:latin typeface="+mn-lt"/>
                <a:ea typeface="+mn-ea"/>
                <a:cs typeface="+mn-cs"/>
              </a:rPr>
              <a:t>7x7</a:t>
            </a:r>
            <a:r>
              <a:rPr lang="he-IL" sz="1200" u="none" strike="noStrike" kern="1200" baseline="0" dirty="0">
                <a:solidFill>
                  <a:schemeClr val="tx1"/>
                </a:solidFill>
                <a:effectLst/>
                <a:latin typeface="+mn-lt"/>
                <a:ea typeface="+mn-ea"/>
                <a:cs typeface="Calibri" panose="020F0502020204030204" pitchFamily="34" charset="0"/>
              </a:rPr>
              <a:t> פיקסלים מתמונת המקור. לזה אנחנו קוראים </a:t>
            </a:r>
            <a:r>
              <a:rPr lang="en-US" sz="1200" b="0" i="0" u="none" strike="noStrike" kern="1200" baseline="0" dirty="0">
                <a:solidFill>
                  <a:schemeClr val="tx1"/>
                </a:solidFill>
                <a:effectLst/>
                <a:latin typeface="+mn-lt"/>
                <a:ea typeface="+mn-ea"/>
                <a:cs typeface="+mn-cs"/>
              </a:rPr>
              <a:t>receptive field</a:t>
            </a:r>
            <a:r>
              <a:rPr lang="he-IL" sz="1200" u="none" strike="noStrike" kern="1200" baseline="0" dirty="0">
                <a:solidFill>
                  <a:schemeClr val="tx1"/>
                </a:solidFill>
                <a:effectLst/>
                <a:latin typeface="+mn-lt"/>
                <a:ea typeface="+mn-ea"/>
                <a:cs typeface="Calibri" panose="020F0502020204030204" pitchFamily="34" charset="0"/>
              </a:rPr>
              <a:t>.</a:t>
            </a:r>
          </a:p>
        </p:txBody>
      </p:sp>
      <p:sp>
        <p:nvSpPr>
          <p:cNvPr id="4" name="Slide Number Placeholder 3"/>
          <p:cNvSpPr>
            <a:spLocks noGrp="1"/>
          </p:cNvSpPr>
          <p:nvPr>
            <p:ph type="sldNum" sz="quarter" idx="10"/>
          </p:nvPr>
        </p:nvSpPr>
        <p:spPr/>
        <p:txBody>
          <a:bodyPr/>
          <a:lstStyle/>
          <a:p>
            <a:fld id="{9312A9C9-7209-43C8-B253-1255A1B545E0}" type="slidenum">
              <a:rPr lang="en-US" smtClean="0"/>
              <a:t>88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נבצע את הנגזרות החלקיות האלה ונקבל...</a:t>
            </a:r>
            <a:r>
              <a:rPr lang="he-IL" sz="1200" kern="1200" baseline="0" dirty="0">
                <a:solidFill>
                  <a:schemeClr val="tx1"/>
                </a:solidFill>
                <a:effectLst/>
                <a:latin typeface="+mn-lt"/>
                <a:ea typeface="+mn-ea"/>
                <a:cs typeface="Calibri" panose="020F0502020204030204" pitchFamily="34" charset="0"/>
              </a:rPr>
              <a:t> עמוד הבא</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61</a:t>
            </a:fld>
            <a:endParaRPr lang="en-US"/>
          </a:p>
        </p:txBody>
      </p:sp>
    </p:spTree>
    <p:extLst>
      <p:ext uri="{BB962C8B-B14F-4D97-AF65-F5344CB8AC3E}">
        <p14:creationId xmlns:p14="http://schemas.microsoft.com/office/powerpoint/2010/main" val="3163547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אם נסכום את כל השכבות נראה שיש לנו 16 שכבות במקרה של </a:t>
            </a:r>
            <a:r>
              <a:rPr lang="en-US" sz="1200" b="0" i="0" u="none" strike="noStrike" kern="1200" baseline="0" dirty="0">
                <a:solidFill>
                  <a:schemeClr val="tx1"/>
                </a:solidFill>
                <a:effectLst/>
                <a:latin typeface="+mn-lt"/>
                <a:ea typeface="+mn-ea"/>
                <a:cs typeface="+mn-cs"/>
              </a:rPr>
              <a:t>VGG16</a:t>
            </a:r>
            <a:r>
              <a:rPr lang="he-IL" sz="1200" u="none" strike="noStrike" kern="1200" baseline="0" dirty="0">
                <a:solidFill>
                  <a:schemeClr val="tx1"/>
                </a:solidFill>
                <a:effectLst/>
                <a:latin typeface="+mn-lt"/>
                <a:ea typeface="+mn-ea"/>
                <a:cs typeface="Calibri" panose="020F0502020204030204" pitchFamily="34" charset="0"/>
              </a:rPr>
              <a:t> ו19שכבות עבור </a:t>
            </a:r>
            <a:r>
              <a:rPr lang="en-US" sz="1200" b="0" i="0" u="none" strike="noStrike" kern="1200" baseline="0" dirty="0">
                <a:solidFill>
                  <a:schemeClr val="tx1"/>
                </a:solidFill>
                <a:effectLst/>
                <a:latin typeface="+mn-lt"/>
                <a:ea typeface="+mn-ea"/>
                <a:cs typeface="+mn-cs"/>
              </a:rPr>
              <a:t>VGG19</a:t>
            </a:r>
            <a:r>
              <a:rPr lang="he-IL" sz="1200" u="none" strike="noStrike" kern="1200" baseline="0" dirty="0">
                <a:solidFill>
                  <a:schemeClr val="tx1"/>
                </a:solidFill>
                <a:effectLst/>
                <a:latin typeface="+mn-lt"/>
                <a:ea typeface="+mn-ea"/>
                <a:cs typeface="Calibri" panose="020F0502020204030204" pitchFamily="34" charset="0"/>
              </a:rPr>
              <a:t> שיש לו ארכיטקטורה דומה אבל עוד כמה שכבות קונבולוציה.</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זה </a:t>
            </a:r>
            <a:r>
              <a:rPr lang="en-US" sz="1200" b="0" i="0" u="none" strike="noStrike" kern="1200" baseline="0" dirty="0">
                <a:solidFill>
                  <a:schemeClr val="tx1"/>
                </a:solidFill>
                <a:effectLst/>
                <a:latin typeface="+mn-lt"/>
                <a:ea typeface="+mn-ea"/>
                <a:cs typeface="+mn-cs"/>
              </a:rPr>
              <a:t>VGG16</a:t>
            </a:r>
            <a:r>
              <a:rPr lang="he-IL" sz="1200" u="none" strike="noStrike" kern="1200" baseline="0" dirty="0">
                <a:solidFill>
                  <a:schemeClr val="tx1"/>
                </a:solidFill>
                <a:effectLst/>
                <a:latin typeface="+mn-lt"/>
                <a:ea typeface="+mn-ea"/>
                <a:cs typeface="Calibri" panose="020F0502020204030204" pitchFamily="34" charset="0"/>
              </a:rPr>
              <a:t> וה מתייחס ל16 שכבות של משקלים כלומר שכבות </a:t>
            </a:r>
            <a:r>
              <a:rPr lang="en-US" sz="1200" b="0" i="0" u="none" strike="noStrike" kern="1200" baseline="0" dirty="0">
                <a:solidFill>
                  <a:schemeClr val="tx1"/>
                </a:solidFill>
                <a:effectLst/>
                <a:latin typeface="+mn-lt"/>
                <a:ea typeface="+mn-ea"/>
                <a:cs typeface="+mn-cs"/>
              </a:rPr>
              <a:t>conv</a:t>
            </a:r>
            <a:r>
              <a:rPr lang="he-IL" sz="1200" u="none" strike="noStrike" kern="1200" baseline="0" dirty="0">
                <a:solidFill>
                  <a:schemeClr val="tx1"/>
                </a:solidFill>
                <a:effectLst/>
                <a:latin typeface="+mn-lt"/>
                <a:ea typeface="+mn-ea"/>
                <a:cs typeface="Calibri" panose="020F0502020204030204" pitchFamily="34" charset="0"/>
              </a:rPr>
              <a:t> ושכבות </a:t>
            </a:r>
            <a:r>
              <a:rPr lang="en-US" sz="1200" b="0" i="0" u="none" strike="noStrike" kern="1200" baseline="0" dirty="0">
                <a:solidFill>
                  <a:schemeClr val="tx1"/>
                </a:solidFill>
                <a:effectLst/>
                <a:latin typeface="+mn-lt"/>
                <a:ea typeface="+mn-ea"/>
                <a:cs typeface="+mn-cs"/>
              </a:rPr>
              <a:t>FC</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89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אם נסכום את כל החישובים האלה נראה שאנחנו מקבלים בערך 100 </a:t>
            </a:r>
            <a:r>
              <a:rPr lang="en-US" sz="1200" b="0" i="0" u="none" strike="noStrike" kern="1200" baseline="0" dirty="0">
                <a:solidFill>
                  <a:schemeClr val="tx1"/>
                </a:solidFill>
                <a:effectLst/>
                <a:latin typeface="+mn-lt"/>
                <a:ea typeface="+mn-ea"/>
                <a:cs typeface="+mn-cs"/>
              </a:rPr>
              <a:t>MB</a:t>
            </a:r>
            <a:r>
              <a:rPr lang="he-IL" sz="1200" u="none" strike="noStrike" kern="1200" baseline="0" dirty="0">
                <a:solidFill>
                  <a:schemeClr val="tx1"/>
                </a:solidFill>
                <a:effectLst/>
                <a:latin typeface="+mn-lt"/>
                <a:ea typeface="+mn-ea"/>
                <a:cs typeface="Calibri" panose="020F0502020204030204" pitchFamily="34" charset="0"/>
              </a:rPr>
              <a:t> פר תמונה, וזה רק עבור ה</a:t>
            </a:r>
            <a:r>
              <a:rPr lang="en-US" sz="1200" b="0" i="0" u="none" strike="noStrike" kern="1200" baseline="0" dirty="0">
                <a:solidFill>
                  <a:schemeClr val="tx1"/>
                </a:solidFill>
                <a:effectLst/>
                <a:latin typeface="+mn-lt"/>
                <a:ea typeface="+mn-ea"/>
                <a:cs typeface="+mn-cs"/>
              </a:rPr>
              <a:t>forward pass</a:t>
            </a:r>
            <a:r>
              <a:rPr lang="he-IL" sz="1200" u="none" strike="noStrike" kern="1200" baseline="0" dirty="0">
                <a:solidFill>
                  <a:schemeClr val="tx1"/>
                </a:solidFill>
                <a:effectLst/>
                <a:latin typeface="+mn-lt"/>
                <a:ea typeface="+mn-ea"/>
                <a:cs typeface="Calibri" panose="020F0502020204030204" pitchFamily="34" charset="0"/>
              </a:rPr>
              <a:t> כי כשאנחנו עושים </a:t>
            </a:r>
            <a:r>
              <a:rPr lang="en-US" sz="1200" b="0" i="0" u="none" strike="noStrike" kern="1200" baseline="0" dirty="0">
                <a:solidFill>
                  <a:schemeClr val="tx1"/>
                </a:solidFill>
                <a:effectLst/>
                <a:latin typeface="+mn-lt"/>
                <a:ea typeface="+mn-ea"/>
                <a:cs typeface="+mn-cs"/>
              </a:rPr>
              <a:t>backward pass</a:t>
            </a:r>
            <a:r>
              <a:rPr lang="he-IL" sz="1200" u="none" strike="noStrike" kern="1200" baseline="0" dirty="0">
                <a:solidFill>
                  <a:schemeClr val="tx1"/>
                </a:solidFill>
                <a:effectLst/>
                <a:latin typeface="+mn-lt"/>
                <a:ea typeface="+mn-ea"/>
                <a:cs typeface="Calibri" panose="020F0502020204030204" pitchFamily="34" charset="0"/>
              </a:rPr>
              <a:t> אנחנו צריכים אפילו יותר זיכרון</a:t>
            </a:r>
            <a:r>
              <a:rPr lang="en-US" sz="1200" b="0" i="0" u="none" strike="noStrike" kern="1200" baseline="0" dirty="0">
                <a:solidFill>
                  <a:schemeClr val="tx1"/>
                </a:solidFill>
                <a:effectLst/>
                <a:latin typeface="+mn-lt"/>
                <a:ea typeface="+mn-ea"/>
                <a:cs typeface="+mn-cs"/>
              </a:rPr>
              <a:t>.</a:t>
            </a:r>
          </a:p>
          <a:p>
            <a:pPr algn="r" rtl="1"/>
            <a:r>
              <a:rPr lang="he-IL" sz="1200" u="none" strike="noStrike" kern="1200" baseline="0" dirty="0">
                <a:solidFill>
                  <a:schemeClr val="tx1"/>
                </a:solidFill>
                <a:effectLst/>
                <a:latin typeface="+mn-lt"/>
                <a:ea typeface="+mn-ea"/>
                <a:cs typeface="Calibri" panose="020F0502020204030204" pitchFamily="34" charset="0"/>
              </a:rPr>
              <a:t>אז אנחנו מבינים שזה מאוד כבד, ואם למשל יש לנו </a:t>
            </a:r>
            <a:r>
              <a:rPr lang="en-US" sz="1200" b="0" i="0" u="none" strike="noStrike" kern="1200" baseline="0" dirty="0">
                <a:solidFill>
                  <a:schemeClr val="tx1"/>
                </a:solidFill>
                <a:effectLst/>
                <a:latin typeface="+mn-lt"/>
                <a:ea typeface="+mn-ea"/>
                <a:cs typeface="+mn-cs"/>
              </a:rPr>
              <a:t>5 GB</a:t>
            </a:r>
            <a:r>
              <a:rPr lang="he-IL" sz="1200" u="none" strike="noStrike" kern="1200" baseline="0" dirty="0">
                <a:solidFill>
                  <a:schemeClr val="tx1"/>
                </a:solidFill>
                <a:effectLst/>
                <a:latin typeface="+mn-lt"/>
                <a:ea typeface="+mn-ea"/>
                <a:cs typeface="Calibri" panose="020F0502020204030204" pitchFamily="34" charset="0"/>
              </a:rPr>
              <a:t> זיכרון, זה מאפשר לנו לעבוד עם 50 תמונות כאלה</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אם נרצה להבין איפה השתמשנו ברוב הזיכרון ואיפה יש הרבה פרמטרים</a:t>
            </a:r>
          </a:p>
        </p:txBody>
      </p:sp>
      <p:sp>
        <p:nvSpPr>
          <p:cNvPr id="4" name="Slide Number Placeholder 3"/>
          <p:cNvSpPr>
            <a:spLocks noGrp="1"/>
          </p:cNvSpPr>
          <p:nvPr>
            <p:ph type="sldNum" sz="quarter" idx="10"/>
          </p:nvPr>
        </p:nvSpPr>
        <p:spPr/>
        <p:txBody>
          <a:bodyPr/>
          <a:lstStyle/>
          <a:p>
            <a:fld id="{9312A9C9-7209-43C8-B253-1255A1B545E0}" type="slidenum">
              <a:rPr lang="en-US" smtClean="0"/>
              <a:t>90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u="none" strike="noStrike" kern="1200" baseline="0" dirty="0">
                <a:solidFill>
                  <a:schemeClr val="tx1"/>
                </a:solidFill>
                <a:effectLst/>
                <a:latin typeface="+mn-lt"/>
                <a:ea typeface="+mn-ea"/>
                <a:cs typeface="Calibri" panose="020F0502020204030204" pitchFamily="34" charset="0"/>
              </a:rPr>
              <a:t>אם נרצה להבין איפה השתמשנו ברוב הזיכרון ואיפה יש הרבה פרמטרים</a:t>
            </a:r>
          </a:p>
          <a:p>
            <a:pPr algn="r" rtl="1"/>
            <a:r>
              <a:rPr lang="he-IL" sz="1200" u="none" strike="noStrike" kern="1200" dirty="0">
                <a:solidFill>
                  <a:schemeClr val="tx1"/>
                </a:solidFill>
                <a:effectLst/>
                <a:latin typeface="+mn-lt"/>
                <a:ea typeface="+mn-ea"/>
                <a:cs typeface="Calibri" panose="020F0502020204030204" pitchFamily="34" charset="0"/>
              </a:rPr>
              <a:t>נראה שרוב</a:t>
            </a:r>
            <a:r>
              <a:rPr lang="he-IL" sz="1200" u="none" strike="noStrike" kern="1200" baseline="0" dirty="0">
                <a:solidFill>
                  <a:schemeClr val="tx1"/>
                </a:solidFill>
                <a:effectLst/>
                <a:latin typeface="+mn-lt"/>
                <a:ea typeface="+mn-ea"/>
                <a:cs typeface="Calibri" panose="020F0502020204030204" pitchFamily="34" charset="0"/>
              </a:rPr>
              <a:t> הזיכרון הוא בשכבות הקונבולוציה העליונות שם יש לנו מבנה מרחבי גדול כי הוא עוד לא הספיק לקטון כתוצאה משכבות ה</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ויש הרבה פרמטרים בשכבות ה</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האחרונות כי שם</a:t>
            </a:r>
            <a:r>
              <a:rPr lang="en-US" sz="1200" b="0" i="0" u="none" strike="noStrike" kern="1200" baseline="0" dirty="0">
                <a:solidFill>
                  <a:schemeClr val="tx1"/>
                </a:solidFill>
                <a:effectLst/>
                <a:latin typeface="+mn-lt"/>
                <a:ea typeface="+mn-ea"/>
                <a:cs typeface="+mn-cs"/>
              </a:rPr>
              <a:t> </a:t>
            </a:r>
            <a:r>
              <a:rPr lang="he-IL" sz="1200" u="none" strike="noStrike" kern="1200" baseline="0" dirty="0">
                <a:solidFill>
                  <a:schemeClr val="tx1"/>
                </a:solidFill>
                <a:effectLst/>
                <a:latin typeface="+mn-lt"/>
                <a:ea typeface="+mn-ea"/>
                <a:cs typeface="Calibri" panose="020F0502020204030204" pitchFamily="34" charset="0"/>
              </a:rPr>
              <a:t> כל </a:t>
            </a:r>
            <a:r>
              <a:rPr lang="en-US" sz="1200" b="0" i="0" u="none" strike="noStrike" kern="1200" baseline="0" dirty="0">
                <a:solidFill>
                  <a:schemeClr val="tx1"/>
                </a:solidFill>
                <a:effectLst/>
                <a:latin typeface="+mn-lt"/>
                <a:ea typeface="+mn-ea"/>
                <a:cs typeface="+mn-cs"/>
              </a:rPr>
              <a:t>node</a:t>
            </a:r>
            <a:r>
              <a:rPr lang="he-IL" sz="1200" u="none" strike="noStrike" kern="1200" baseline="0" dirty="0">
                <a:solidFill>
                  <a:schemeClr val="tx1"/>
                </a:solidFill>
                <a:effectLst/>
                <a:latin typeface="+mn-lt"/>
                <a:ea typeface="+mn-ea"/>
                <a:cs typeface="Calibri" panose="020F0502020204030204" pitchFamily="34" charset="0"/>
              </a:rPr>
              <a:t> מחובר לכל </a:t>
            </a:r>
            <a:r>
              <a:rPr lang="en-US" sz="1200" b="0" i="0" u="none" strike="noStrike" kern="1200" baseline="0" dirty="0">
                <a:solidFill>
                  <a:schemeClr val="tx1"/>
                </a:solidFill>
                <a:effectLst/>
                <a:latin typeface="+mn-lt"/>
                <a:ea typeface="+mn-ea"/>
                <a:cs typeface="+mn-cs"/>
              </a:rPr>
              <a:t>node</a:t>
            </a:r>
            <a:r>
              <a:rPr lang="he-IL" sz="1200" u="none" strike="noStrike" kern="1200" baseline="0" dirty="0">
                <a:solidFill>
                  <a:schemeClr val="tx1"/>
                </a:solidFill>
                <a:effectLst/>
                <a:latin typeface="+mn-lt"/>
                <a:ea typeface="+mn-ea"/>
                <a:cs typeface="Calibri" panose="020F0502020204030204" pitchFamily="34" charset="0"/>
              </a:rPr>
              <a:t> אחר.</a:t>
            </a:r>
          </a:p>
          <a:p>
            <a:pPr algn="r" rtl="1"/>
            <a:r>
              <a:rPr lang="he-IL" sz="1200" u="none" strike="noStrike" kern="1200" baseline="0" dirty="0">
                <a:solidFill>
                  <a:schemeClr val="tx1"/>
                </a:solidFill>
                <a:effectLst/>
                <a:latin typeface="+mn-lt"/>
                <a:ea typeface="+mn-ea"/>
                <a:cs typeface="Calibri" panose="020F0502020204030204" pitchFamily="34" charset="0"/>
              </a:rPr>
              <a:t>זו נקודה חשובה, כי בהמשך נראה ארכיטקטורות שמוותרות על השכבות </a:t>
            </a:r>
            <a:r>
              <a:rPr lang="en-US" sz="1200" b="1"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ובכך הן חוסכות הרבה פרמטרים!</a:t>
            </a:r>
            <a:endParaRPr lang="he-IL" sz="1200" u="none" strike="noStrike" kern="1200" dirty="0">
              <a:solidFill>
                <a:schemeClr val="tx1"/>
              </a:solidFill>
              <a:effectLst/>
              <a:latin typeface="+mn-lt"/>
              <a:ea typeface="+mn-ea"/>
              <a:cs typeface="Calibri" panose="020F0502020204030204" pitchFamily="34" charset="0"/>
            </a:endParaRPr>
          </a:p>
          <a:p>
            <a:r>
              <a:rPr lang="en-US" sz="1200" b="0" i="0" u="none" strike="noStrike" kern="1200" dirty="0">
                <a:solidFill>
                  <a:schemeClr val="tx1"/>
                </a:solidFill>
                <a:effectLst/>
                <a:latin typeface="+mn-lt"/>
                <a:ea typeface="+mn-ea"/>
                <a:cs typeface="+mn-cs"/>
              </a:rPr>
              <a:t> Notice:</a:t>
            </a:r>
          </a:p>
          <a:p>
            <a:r>
              <a:rPr lang="en-US" sz="1200" b="0" i="0" u="none" strike="noStrike" kern="1200" baseline="0" dirty="0">
                <a:solidFill>
                  <a:schemeClr val="tx1"/>
                </a:solidFill>
                <a:effectLst/>
                <a:latin typeface="+mn-lt"/>
                <a:ea typeface="+mn-ea"/>
                <a:cs typeface="+mn-cs"/>
              </a:rPr>
              <a:t>Most memory in early convolutions</a:t>
            </a:r>
          </a:p>
          <a:p>
            <a:r>
              <a:rPr lang="en-US" sz="1200" b="0" i="0" u="none" strike="noStrike" kern="1200" baseline="0" dirty="0">
                <a:solidFill>
                  <a:schemeClr val="tx1"/>
                </a:solidFill>
                <a:effectLst/>
                <a:latin typeface="+mn-lt"/>
                <a:ea typeface="+mn-ea"/>
                <a:cs typeface="+mn-cs"/>
              </a:rPr>
              <a:t>Most </a:t>
            </a:r>
            <a:r>
              <a:rPr lang="en-US" sz="1200" b="0" i="0" u="none" strike="noStrike" kern="1200" baseline="0" dirty="0" err="1">
                <a:solidFill>
                  <a:schemeClr val="tx1"/>
                </a:solidFill>
                <a:effectLst/>
                <a:latin typeface="+mn-lt"/>
                <a:ea typeface="+mn-ea"/>
                <a:cs typeface="+mn-cs"/>
              </a:rPr>
              <a:t>params</a:t>
            </a:r>
            <a:r>
              <a:rPr lang="en-US" sz="1200" b="0" i="0" u="none" strike="noStrike" kern="1200" baseline="0" dirty="0">
                <a:solidFill>
                  <a:schemeClr val="tx1"/>
                </a:solidFill>
                <a:effectLst/>
                <a:latin typeface="+mn-lt"/>
                <a:ea typeface="+mn-ea"/>
                <a:cs typeface="+mn-cs"/>
              </a:rPr>
              <a:t> in late FC layers</a:t>
            </a:r>
          </a:p>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כפי שציינתי הוא זכה במקום השני בקלספיקציה ובמקו הראשון בלוקליזציה ב2014</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a:t>
            </a:r>
            <a:r>
              <a:rPr lang="en-US" sz="1200" b="0" i="0" u="none" strike="noStrike" kern="1200" baseline="0" dirty="0">
                <a:solidFill>
                  <a:schemeClr val="tx1"/>
                </a:solidFill>
                <a:effectLst/>
                <a:latin typeface="+mn-lt"/>
                <a:ea typeface="+mn-ea"/>
                <a:cs typeface="+mn-cs"/>
              </a:rPr>
              <a:t>training </a:t>
            </a:r>
            <a:r>
              <a:rPr lang="he-IL" sz="1200" u="none" strike="noStrike" kern="1200" baseline="0" dirty="0">
                <a:solidFill>
                  <a:schemeClr val="tx1"/>
                </a:solidFill>
                <a:effectLst/>
                <a:latin typeface="+mn-lt"/>
                <a:ea typeface="+mn-ea"/>
                <a:cs typeface="Calibri" panose="020F0502020204030204" pitchFamily="34" charset="0"/>
              </a:rPr>
              <a:t> היה דומה ל</a:t>
            </a:r>
            <a:r>
              <a:rPr lang="en-US" sz="1200" b="0" i="0" u="none" strike="noStrike" kern="1200" baseline="0" dirty="0" err="1">
                <a:solidFill>
                  <a:schemeClr val="tx1"/>
                </a:solidFill>
                <a:effectLst/>
                <a:latin typeface="+mn-lt"/>
                <a:ea typeface="+mn-ea"/>
                <a:cs typeface="+mn-cs"/>
              </a:rPr>
              <a:t>AlexNet</a:t>
            </a:r>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לא השתמשו בנרמול לפי ה</a:t>
            </a:r>
            <a:r>
              <a:rPr lang="en-US" sz="1200" b="0" i="0" u="none" strike="noStrike" kern="1200" baseline="0" dirty="0">
                <a:solidFill>
                  <a:schemeClr val="tx1"/>
                </a:solidFill>
                <a:effectLst/>
                <a:latin typeface="+mn-lt"/>
                <a:ea typeface="+mn-ea"/>
                <a:cs typeface="+mn-cs"/>
              </a:rPr>
              <a:t>channels</a:t>
            </a:r>
            <a:r>
              <a:rPr lang="he-IL" sz="1200" u="none" strike="noStrike" kern="1200" baseline="0" dirty="0">
                <a:solidFill>
                  <a:schemeClr val="tx1"/>
                </a:solidFill>
                <a:effectLst/>
                <a:latin typeface="+mn-lt"/>
                <a:ea typeface="+mn-ea"/>
                <a:cs typeface="Calibri" panose="020F0502020204030204" pitchFamily="34" charset="0"/>
              </a:rPr>
              <a:t> כי ראו שזה לא ממש עזר.</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עשו </a:t>
            </a:r>
            <a:r>
              <a:rPr lang="en-US" sz="1200" b="0" i="0" u="none" strike="noStrike" kern="1200" baseline="0" dirty="0" err="1">
                <a:solidFill>
                  <a:schemeClr val="tx1"/>
                </a:solidFill>
                <a:effectLst/>
                <a:latin typeface="+mn-lt"/>
                <a:ea typeface="+mn-ea"/>
                <a:cs typeface="+mn-cs"/>
              </a:rPr>
              <a:t>ensembling</a:t>
            </a:r>
            <a:r>
              <a:rPr lang="en-US" sz="1200" b="0" i="0" u="none" strike="noStrike" kern="1200" baseline="0" dirty="0">
                <a:solidFill>
                  <a:schemeClr val="tx1"/>
                </a:solidFill>
                <a:effectLst/>
                <a:latin typeface="+mn-lt"/>
                <a:ea typeface="+mn-ea"/>
                <a:cs typeface="+mn-cs"/>
              </a:rPr>
              <a:t> </a:t>
            </a:r>
            <a:r>
              <a:rPr lang="he-IL" sz="1200" u="none" strike="noStrike" kern="1200" baseline="0" dirty="0">
                <a:solidFill>
                  <a:schemeClr val="tx1"/>
                </a:solidFill>
                <a:effectLst/>
                <a:latin typeface="+mn-lt"/>
                <a:ea typeface="+mn-ea"/>
                <a:cs typeface="Calibri" panose="020F0502020204030204" pitchFamily="34" charset="0"/>
              </a:rPr>
              <a:t>כמו שעשו ב</a:t>
            </a:r>
            <a:r>
              <a:rPr lang="en-US" sz="1200" b="0" i="0" u="none" strike="noStrike" kern="1200" baseline="0" dirty="0" err="1">
                <a:solidFill>
                  <a:schemeClr val="tx1"/>
                </a:solidFill>
                <a:effectLst/>
                <a:latin typeface="+mn-lt"/>
                <a:ea typeface="+mn-ea"/>
                <a:cs typeface="+mn-cs"/>
              </a:rPr>
              <a:t>alexnet</a:t>
            </a:r>
            <a:r>
              <a:rPr lang="he-IL" sz="1200" u="none" strike="noStrike" kern="1200" baseline="0" dirty="0">
                <a:solidFill>
                  <a:schemeClr val="tx1"/>
                </a:solidFill>
                <a:effectLst/>
                <a:latin typeface="+mn-lt"/>
                <a:ea typeface="+mn-ea"/>
                <a:cs typeface="Calibri" panose="020F0502020204030204" pitchFamily="34" charset="0"/>
              </a:rPr>
              <a:t> וזה נתן להם תוצאות יוצר טובות כי עושים ממוצע על מספר מודלים.</a:t>
            </a:r>
          </a:p>
          <a:p>
            <a:pPr marL="171450" indent="-171450" algn="r" rtl="1">
              <a:buFont typeface="Arial" panose="020B0604020202020204" pitchFamily="34" charset="0"/>
              <a:buChar char="•"/>
            </a:pPr>
            <a:r>
              <a:rPr lang="he-IL" sz="1200" u="none" strike="noStrike" kern="1200" baseline="0" dirty="0">
                <a:solidFill>
                  <a:schemeClr val="tx1"/>
                </a:solidFill>
                <a:effectLst/>
                <a:latin typeface="+mn-lt"/>
                <a:ea typeface="+mn-ea"/>
                <a:cs typeface="Calibri" panose="020F0502020204030204" pitchFamily="34" charset="0"/>
              </a:rPr>
              <a:t>הראו שהשכבה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האחרונה (לפני ה1000 </a:t>
            </a:r>
            <a:r>
              <a:rPr lang="en-US" sz="1200" b="0" i="0" u="none" strike="noStrike" kern="1200" baseline="0" dirty="0">
                <a:solidFill>
                  <a:schemeClr val="tx1"/>
                </a:solidFill>
                <a:effectLst/>
                <a:latin typeface="+mn-lt"/>
                <a:ea typeface="+mn-ea"/>
                <a:cs typeface="+mn-cs"/>
              </a:rPr>
              <a:t>classes</a:t>
            </a:r>
            <a:r>
              <a:rPr lang="he-IL" sz="1200" u="none" strike="noStrike" kern="1200" baseline="0" dirty="0">
                <a:solidFill>
                  <a:schemeClr val="tx1"/>
                </a:solidFill>
                <a:effectLst/>
                <a:latin typeface="+mn-lt"/>
                <a:ea typeface="+mn-ea"/>
                <a:cs typeface="Calibri" panose="020F0502020204030204" pitchFamily="34" charset="0"/>
              </a:rPr>
              <a:t>) הקרויה </a:t>
            </a:r>
            <a:r>
              <a:rPr lang="en-US" sz="1200" b="0" i="0" u="none" strike="noStrike" kern="1200" baseline="0" dirty="0">
                <a:solidFill>
                  <a:schemeClr val="tx1"/>
                </a:solidFill>
                <a:effectLst/>
                <a:latin typeface="+mn-lt"/>
                <a:ea typeface="+mn-ea"/>
                <a:cs typeface="+mn-cs"/>
              </a:rPr>
              <a:t>FC7</a:t>
            </a:r>
            <a:r>
              <a:rPr lang="he-IL" sz="1200" u="none" strike="noStrike" kern="1200" baseline="0" dirty="0">
                <a:solidFill>
                  <a:schemeClr val="tx1"/>
                </a:solidFill>
                <a:effectLst/>
                <a:latin typeface="+mn-lt"/>
                <a:ea typeface="+mn-ea"/>
                <a:cs typeface="Calibri" panose="020F0502020204030204" pitchFamily="34" charset="0"/>
              </a:rPr>
              <a:t> נותנת ייצוג טוב לפיצ'רים שאפשר להוציא את הפיצ'רים האלה מדאטא אחר ולהשתמש בזה למשימות אחרות.</a:t>
            </a:r>
            <a:endParaRPr lang="en-US" sz="1200" b="0" i="0" u="none" strike="noStrike" kern="1200" baseline="0" dirty="0">
              <a:solidFill>
                <a:schemeClr val="tx1"/>
              </a:solidFill>
              <a:effectLst/>
              <a:latin typeface="+mn-lt"/>
              <a:ea typeface="+mn-ea"/>
              <a:cs typeface="+mn-cs"/>
            </a:endParaRPr>
          </a:p>
          <a:p>
            <a:pPr marL="171450" indent="-171450" algn="r" rtl="1">
              <a:buFont typeface="Arial" panose="020B0604020202020204" pitchFamily="34" charset="0"/>
              <a:buChar char="•"/>
            </a:pPr>
            <a:r>
              <a:rPr lang="en-US" sz="1200" b="0" i="0" u="none" strike="noStrike" kern="1200" baseline="0" dirty="0">
                <a:solidFill>
                  <a:schemeClr val="tx1"/>
                </a:solidFill>
                <a:effectLst/>
                <a:latin typeface="+mn-lt"/>
                <a:ea typeface="+mn-ea"/>
                <a:cs typeface="+mn-cs"/>
              </a:rPr>
              <a:t>Training</a:t>
            </a:r>
            <a:r>
              <a:rPr lang="he-IL" sz="1200" u="none" strike="noStrike" kern="1200" baseline="0" dirty="0">
                <a:solidFill>
                  <a:schemeClr val="tx1"/>
                </a:solidFill>
                <a:effectLst/>
                <a:latin typeface="+mn-lt"/>
                <a:ea typeface="+mn-ea"/>
                <a:cs typeface="Calibri" panose="020F0502020204030204" pitchFamily="34" charset="0"/>
              </a:rPr>
              <a:t> היה על 4 מכונות </a:t>
            </a:r>
            <a:r>
              <a:rPr lang="en-US" sz="1200" b="0" i="0" u="none" strike="noStrike" kern="1200" baseline="0" dirty="0">
                <a:solidFill>
                  <a:schemeClr val="tx1"/>
                </a:solidFill>
                <a:effectLst/>
                <a:latin typeface="+mn-lt"/>
                <a:ea typeface="+mn-ea"/>
                <a:cs typeface="+mn-cs"/>
              </a:rPr>
              <a:t>GPU</a:t>
            </a:r>
            <a:r>
              <a:rPr lang="he-IL" sz="1200" u="none" strike="noStrike" kern="1200" baseline="0" dirty="0">
                <a:solidFill>
                  <a:schemeClr val="tx1"/>
                </a:solidFill>
                <a:effectLst/>
                <a:latin typeface="+mn-lt"/>
                <a:ea typeface="+mn-ea"/>
                <a:cs typeface="Calibri" panose="020F0502020204030204" pitchFamily="34" charset="0"/>
              </a:rPr>
              <a:t> ולקח 2-3 שבועות.</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שוב נציין שהארכיטקטורה הזו חיזקה את המחשבה שעמוק יותר זה טוב יותר. </a:t>
            </a:r>
          </a:p>
          <a:p>
            <a:pPr algn="r" rtl="1"/>
            <a:r>
              <a:rPr lang="he-IL" sz="1200" u="none" strike="noStrike" kern="1200" baseline="0" dirty="0">
                <a:solidFill>
                  <a:schemeClr val="tx1"/>
                </a:solidFill>
                <a:effectLst/>
                <a:latin typeface="+mn-lt"/>
                <a:ea typeface="+mn-ea"/>
                <a:cs typeface="Calibri" panose="020F0502020204030204" pitchFamily="34" charset="0"/>
              </a:rPr>
              <a:t>וכמובן שפילטרים קטנים יותר הם גם יותר טובים.</a:t>
            </a:r>
          </a:p>
        </p:txBody>
      </p:sp>
      <p:sp>
        <p:nvSpPr>
          <p:cNvPr id="4" name="Slide Number Placeholder 3"/>
          <p:cNvSpPr>
            <a:spLocks noGrp="1"/>
          </p:cNvSpPr>
          <p:nvPr>
            <p:ph type="sldNum" sz="quarter" idx="10"/>
          </p:nvPr>
        </p:nvSpPr>
        <p:spPr/>
        <p:txBody>
          <a:bodyPr/>
          <a:lstStyle/>
          <a:p>
            <a:fld id="{9312A9C9-7209-43C8-B253-1255A1B545E0}" type="slidenum">
              <a:rPr lang="en-US" smtClean="0"/>
              <a:t>93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נמשיך עכשיו לארכיטקטורה שזכתה קלסיפיקציה ב2014 וזה </a:t>
            </a:r>
            <a:r>
              <a:rPr lang="en-US" sz="1200" b="0" i="0" u="none" strike="noStrike" kern="1200" baseline="0" dirty="0" err="1">
                <a:solidFill>
                  <a:schemeClr val="tx1"/>
                </a:solidFill>
                <a:effectLst/>
                <a:latin typeface="+mn-lt"/>
                <a:ea typeface="+mn-ea"/>
                <a:cs typeface="+mn-cs"/>
              </a:rPr>
              <a:t>googleNet</a:t>
            </a:r>
            <a:r>
              <a:rPr lang="he-IL" sz="1200" u="none" strike="noStrike" kern="1200" baseline="0" dirty="0">
                <a:solidFill>
                  <a:schemeClr val="tx1"/>
                </a:solidFill>
                <a:effectLst/>
                <a:latin typeface="+mn-lt"/>
                <a:ea typeface="+mn-ea"/>
                <a:cs typeface="Calibri" panose="020F0502020204030204" pitchFamily="34" charset="0"/>
              </a:rPr>
              <a:t>.</a:t>
            </a:r>
          </a:p>
        </p:txBody>
      </p:sp>
      <p:sp>
        <p:nvSpPr>
          <p:cNvPr id="4" name="Slide Number Placeholder 3"/>
          <p:cNvSpPr>
            <a:spLocks noGrp="1"/>
          </p:cNvSpPr>
          <p:nvPr>
            <p:ph type="sldNum" sz="quarter" idx="10"/>
          </p:nvPr>
        </p:nvSpPr>
        <p:spPr/>
        <p:txBody>
          <a:bodyPr/>
          <a:lstStyle/>
          <a:p>
            <a:fld id="{9312A9C9-7209-43C8-B253-1255A1B545E0}" type="slidenum">
              <a:rPr lang="en-US" smtClean="0"/>
              <a:t>94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kern="1200" dirty="0">
                <a:solidFill>
                  <a:schemeClr val="tx1"/>
                </a:solidFill>
                <a:effectLst/>
                <a:latin typeface="+mn-lt"/>
                <a:ea typeface="+mn-ea"/>
                <a:cs typeface="Calibri" panose="020F0502020204030204" pitchFamily="34" charset="0"/>
              </a:rPr>
              <a:t>מאמר שיצא מקבוצת מחקר בגוגל</a:t>
            </a:r>
            <a:r>
              <a:rPr lang="he-IL" sz="1200" kern="1200" baseline="0" dirty="0">
                <a:solidFill>
                  <a:schemeClr val="tx1"/>
                </a:solidFill>
                <a:effectLst/>
                <a:latin typeface="+mn-lt"/>
                <a:ea typeface="+mn-ea"/>
                <a:cs typeface="Calibri" panose="020F0502020204030204" pitchFamily="34" charset="0"/>
              </a:rPr>
              <a:t> כפי שאפשר להבין מהשם</a:t>
            </a: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המטרה שלהם הייתה להתמקד ביעילות החישובית ואפילו במאמר הם ציינו שהם הורידו את מספר הפרמטרים לכדי פי 12 פחות ממספר הפרמטרים ב</a:t>
            </a:r>
            <a:r>
              <a:rPr lang="en-US" sz="1200" b="0" i="0" kern="1200" baseline="0" dirty="0" err="1">
                <a:solidFill>
                  <a:schemeClr val="tx1"/>
                </a:solidFill>
                <a:effectLst/>
                <a:latin typeface="+mn-lt"/>
                <a:ea typeface="+mn-ea"/>
                <a:cs typeface="+mn-cs"/>
              </a:rPr>
              <a:t>alexnet</a:t>
            </a:r>
            <a:r>
              <a:rPr lang="he-IL" sz="1200" kern="1200" baseline="0" dirty="0">
                <a:solidFill>
                  <a:schemeClr val="tx1"/>
                </a:solidFill>
                <a:effectLst/>
                <a:latin typeface="+mn-lt"/>
                <a:ea typeface="+mn-ea"/>
                <a:cs typeface="Calibri" panose="020F0502020204030204" pitchFamily="34" charset="0"/>
              </a:rPr>
              <a:t> ובו בזמן, לשפר את הדיוק.</a:t>
            </a: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בנוסף, הם הגבילו את מספר פעולות החישוב במימוש שלהם כי הם רצו שלארכיטקטורה תהיה שימוש מסחרי ופרקטי ולא רק אקדמי.</a:t>
            </a:r>
          </a:p>
          <a:p>
            <a:pPr marL="171450" indent="-171450" algn="r" rtl="1">
              <a:buFont typeface="Arial" panose="020B0604020202020204" pitchFamily="34" charset="0"/>
              <a:buChar char="•"/>
            </a:pPr>
            <a:r>
              <a:rPr lang="he-IL" sz="1200" kern="1200" baseline="0" dirty="0">
                <a:solidFill>
                  <a:schemeClr val="tx1"/>
                </a:solidFill>
                <a:effectLst/>
                <a:latin typeface="+mn-lt"/>
                <a:ea typeface="+mn-ea"/>
                <a:cs typeface="Calibri" panose="020F0502020204030204" pitchFamily="34" charset="0"/>
              </a:rPr>
              <a:t>הם לקחו רעיון של </a:t>
            </a:r>
            <a:r>
              <a:rPr lang="en-US" sz="1200" b="0" i="0" kern="1200" baseline="0" dirty="0">
                <a:solidFill>
                  <a:schemeClr val="tx1"/>
                </a:solidFill>
                <a:effectLst/>
                <a:latin typeface="+mn-lt"/>
                <a:ea typeface="+mn-ea"/>
                <a:cs typeface="+mn-cs"/>
              </a:rPr>
              <a:t>network in network</a:t>
            </a:r>
            <a:r>
              <a:rPr lang="he-IL" sz="1200" kern="1200" baseline="0" dirty="0">
                <a:solidFill>
                  <a:schemeClr val="tx1"/>
                </a:solidFill>
                <a:effectLst/>
                <a:latin typeface="+mn-lt"/>
                <a:ea typeface="+mn-ea"/>
                <a:cs typeface="Calibri" panose="020F0502020204030204" pitchFamily="34" charset="0"/>
              </a:rPr>
              <a:t> שבעצם השתמש במבנה של רשת קטנה כדי לזהות אזורים לוקליים בתוך ה</a:t>
            </a:r>
            <a:r>
              <a:rPr lang="en-US" sz="1200" b="0" i="0" kern="1200" baseline="0" dirty="0">
                <a:solidFill>
                  <a:schemeClr val="tx1"/>
                </a:solidFill>
                <a:effectLst/>
                <a:latin typeface="+mn-lt"/>
                <a:ea typeface="+mn-ea"/>
                <a:cs typeface="+mn-cs"/>
              </a:rPr>
              <a:t>receptive field</a:t>
            </a:r>
            <a:r>
              <a:rPr lang="he-IL" sz="1200" kern="1200" baseline="0" dirty="0">
                <a:solidFill>
                  <a:schemeClr val="tx1"/>
                </a:solidFill>
                <a:effectLst/>
                <a:latin typeface="+mn-lt"/>
                <a:ea typeface="+mn-ea"/>
                <a:cs typeface="Calibri" panose="020F0502020204030204" pitchFamily="34" charset="0"/>
              </a:rPr>
              <a:t>.</a:t>
            </a:r>
          </a:p>
          <a:p>
            <a:pPr marL="0" indent="0" algn="r" rtl="1">
              <a:buFont typeface="Arial" panose="020B0604020202020204" pitchFamily="34" charset="0"/>
              <a:buNone/>
            </a:pPr>
            <a:endParaRPr lang="he-IL" sz="1200" kern="120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22 שכבות</a:t>
            </a:r>
          </a:p>
          <a:p>
            <a:pPr algn="r" rtl="1"/>
            <a:r>
              <a:rPr lang="he-IL" sz="1200" u="none" strike="noStrike" kern="1200" baseline="0" dirty="0">
                <a:solidFill>
                  <a:schemeClr val="tx1"/>
                </a:solidFill>
                <a:effectLst/>
                <a:latin typeface="+mn-lt"/>
                <a:ea typeface="+mn-ea"/>
                <a:cs typeface="Calibri" panose="020F0502020204030204" pitchFamily="34" charset="0"/>
              </a:rPr>
              <a:t>הם השתמשו במה שהם קראו לו ה</a:t>
            </a:r>
            <a:r>
              <a:rPr lang="en-US" sz="1200" b="0" i="0" u="none" strike="noStrike" kern="1200" baseline="0" dirty="0">
                <a:solidFill>
                  <a:schemeClr val="tx1"/>
                </a:solidFill>
                <a:effectLst/>
                <a:latin typeface="+mn-lt"/>
                <a:ea typeface="+mn-ea"/>
                <a:cs typeface="+mn-cs"/>
              </a:rPr>
              <a:t>inception module</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והם השתמשו במודל הזה מספר פעמים.</a:t>
            </a:r>
          </a:p>
          <a:p>
            <a:pPr algn="r" rtl="1"/>
            <a:r>
              <a:rPr lang="he-IL" sz="1200" u="none" strike="noStrike" kern="1200" baseline="0" dirty="0">
                <a:solidFill>
                  <a:schemeClr val="tx1"/>
                </a:solidFill>
                <a:effectLst/>
                <a:latin typeface="+mn-lt"/>
                <a:ea typeface="+mn-ea"/>
                <a:cs typeface="Calibri" panose="020F0502020204030204" pitchFamily="34" charset="0"/>
              </a:rPr>
              <a:t>הם וויתרו על השכבות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ובכך הורידו משמעותית את מספר הפרמטים. 5 מיליון במקום 60 מיליון.</a:t>
            </a:r>
          </a:p>
        </p:txBody>
      </p:sp>
      <p:sp>
        <p:nvSpPr>
          <p:cNvPr id="4" name="Slide Number Placeholder 3"/>
          <p:cNvSpPr>
            <a:spLocks noGrp="1"/>
          </p:cNvSpPr>
          <p:nvPr>
            <p:ph type="sldNum" sz="quarter" idx="10"/>
          </p:nvPr>
        </p:nvSpPr>
        <p:spPr/>
        <p:txBody>
          <a:bodyPr/>
          <a:lstStyle/>
          <a:p>
            <a:fld id="{9312A9C9-7209-43C8-B253-1255A1B545E0}" type="slidenum">
              <a:rPr lang="en-US" smtClean="0"/>
              <a:t>96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אז כאן אנחנו רואים את המבנה הזה שהם קוראים לו </a:t>
            </a:r>
            <a:r>
              <a:rPr lang="en-US" sz="1200" b="0" i="0" u="none" strike="noStrike" kern="1200" baseline="0" dirty="0">
                <a:solidFill>
                  <a:schemeClr val="tx1"/>
                </a:solidFill>
                <a:effectLst/>
                <a:latin typeface="+mn-lt"/>
                <a:ea typeface="+mn-ea"/>
                <a:cs typeface="+mn-cs"/>
              </a:rPr>
              <a:t>inception module</a:t>
            </a:r>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נחשוב על זה כרשת בתוך רשת ואז לוקחים את התת רשת ומערימים אותן אחת על השניה.</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עכשיו ננסה להבין את המבנה של התת רשת הזו</a:t>
            </a:r>
          </a:p>
        </p:txBody>
      </p:sp>
      <p:sp>
        <p:nvSpPr>
          <p:cNvPr id="4" name="Slide Number Placeholder 3"/>
          <p:cNvSpPr>
            <a:spLocks noGrp="1"/>
          </p:cNvSpPr>
          <p:nvPr>
            <p:ph type="sldNum" sz="quarter" idx="10"/>
          </p:nvPr>
        </p:nvSpPr>
        <p:spPr/>
        <p:txBody>
          <a:bodyPr/>
          <a:lstStyle/>
          <a:p>
            <a:fld id="{9312A9C9-7209-43C8-B253-1255A1B545E0}" type="slidenum">
              <a:rPr lang="en-US" smtClean="0"/>
              <a:t>97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ב</a:t>
            </a:r>
            <a:r>
              <a:rPr lang="en-US" sz="1200" b="0" i="0" kern="1200" dirty="0">
                <a:solidFill>
                  <a:schemeClr val="tx1"/>
                </a:solidFill>
                <a:effectLst/>
                <a:latin typeface="+mn-lt"/>
                <a:ea typeface="+mn-ea"/>
                <a:cs typeface="+mn-cs"/>
              </a:rPr>
              <a:t>CNN</a:t>
            </a:r>
            <a:r>
              <a:rPr lang="he-IL" sz="1200" kern="1200" dirty="0">
                <a:solidFill>
                  <a:schemeClr val="tx1"/>
                </a:solidFill>
                <a:effectLst/>
                <a:latin typeface="+mn-lt"/>
                <a:ea typeface="+mn-ea"/>
                <a:cs typeface="Calibri" panose="020F0502020204030204" pitchFamily="34" charset="0"/>
              </a:rPr>
              <a:t> מסורתי, בכל שכבה אנחנו בעצם בוחרים אם</a:t>
            </a:r>
            <a:r>
              <a:rPr lang="he-IL" sz="1200" kern="1200" baseline="0" dirty="0">
                <a:solidFill>
                  <a:schemeClr val="tx1"/>
                </a:solidFill>
                <a:effectLst/>
                <a:latin typeface="+mn-lt"/>
                <a:ea typeface="+mn-ea"/>
                <a:cs typeface="Calibri" panose="020F0502020204030204" pitchFamily="34" charset="0"/>
              </a:rPr>
              <a:t> להפעיל שכבת </a:t>
            </a:r>
            <a:r>
              <a:rPr lang="en-US" sz="1200" b="0" i="0" kern="1200" baseline="0" dirty="0">
                <a:solidFill>
                  <a:schemeClr val="tx1"/>
                </a:solidFill>
                <a:effectLst/>
                <a:latin typeface="+mn-lt"/>
                <a:ea typeface="+mn-ea"/>
                <a:cs typeface="+mn-cs"/>
              </a:rPr>
              <a:t>conv</a:t>
            </a:r>
            <a:r>
              <a:rPr lang="he-IL" sz="1200" kern="1200" baseline="0" dirty="0">
                <a:solidFill>
                  <a:schemeClr val="tx1"/>
                </a:solidFill>
                <a:effectLst/>
                <a:latin typeface="+mn-lt"/>
                <a:ea typeface="+mn-ea"/>
                <a:cs typeface="Calibri" panose="020F0502020204030204" pitchFamily="34" charset="0"/>
              </a:rPr>
              <a:t> או שכבת </a:t>
            </a:r>
            <a:r>
              <a:rPr lang="en-US" sz="1200" b="0" i="0" kern="1200" baseline="0" dirty="0">
                <a:solidFill>
                  <a:schemeClr val="tx1"/>
                </a:solidFill>
                <a:effectLst/>
                <a:latin typeface="+mn-lt"/>
                <a:ea typeface="+mn-ea"/>
                <a:cs typeface="+mn-cs"/>
              </a:rPr>
              <a:t>pooling</a:t>
            </a:r>
            <a:r>
              <a:rPr lang="he-IL" sz="1200" kern="1200" baseline="0" dirty="0">
                <a:solidFill>
                  <a:schemeClr val="tx1"/>
                </a:solidFill>
                <a:effectLst/>
                <a:latin typeface="+mn-lt"/>
                <a:ea typeface="+mn-ea"/>
                <a:cs typeface="Calibri" panose="020F0502020204030204" pitchFamily="34" charset="0"/>
              </a:rPr>
              <a:t> ואם בחרנו בשכבת </a:t>
            </a:r>
            <a:r>
              <a:rPr lang="en-US" sz="1200" b="0" i="0" kern="1200" baseline="0" dirty="0">
                <a:solidFill>
                  <a:schemeClr val="tx1"/>
                </a:solidFill>
                <a:effectLst/>
                <a:latin typeface="+mn-lt"/>
                <a:ea typeface="+mn-ea"/>
                <a:cs typeface="+mn-cs"/>
              </a:rPr>
              <a:t>conv</a:t>
            </a:r>
            <a:r>
              <a:rPr lang="he-IL" sz="1200" kern="1200" baseline="0" dirty="0">
                <a:solidFill>
                  <a:schemeClr val="tx1"/>
                </a:solidFill>
                <a:effectLst/>
                <a:latin typeface="+mn-lt"/>
                <a:ea typeface="+mn-ea"/>
                <a:cs typeface="Calibri" panose="020F0502020204030204" pitchFamily="34" charset="0"/>
              </a:rPr>
              <a:t> אז אנחנו צריכים גם לבחור את גודל הפילטר. המודול הזה מאפשר להפעיל את הפעולות האלה במקביל וזה בעצם הרעיון של המודל הנאיבי.</a:t>
            </a:r>
            <a:endParaRPr lang="he-IL" sz="1200" kern="1200" dirty="0">
              <a:solidFill>
                <a:schemeClr val="tx1"/>
              </a:solidFill>
              <a:effectLst/>
              <a:latin typeface="+mn-lt"/>
              <a:ea typeface="+mn-ea"/>
              <a:cs typeface="Calibri" panose="020F0502020204030204" pitchFamily="34" charset="0"/>
            </a:endParaRPr>
          </a:p>
          <a:p>
            <a:pPr algn="r" rtl="1"/>
            <a:r>
              <a:rPr lang="he-IL" sz="1200" kern="1200" dirty="0">
                <a:solidFill>
                  <a:schemeClr val="tx1"/>
                </a:solidFill>
                <a:effectLst/>
                <a:latin typeface="+mn-lt"/>
                <a:ea typeface="+mn-ea"/>
                <a:cs typeface="Calibri" panose="020F0502020204030204" pitchFamily="34" charset="0"/>
              </a:rPr>
              <a:t>הרעיון הוא להפעיל פילטרים</a:t>
            </a:r>
            <a:r>
              <a:rPr lang="he-IL" sz="1200" kern="1200" baseline="0" dirty="0">
                <a:solidFill>
                  <a:schemeClr val="tx1"/>
                </a:solidFill>
                <a:effectLst/>
                <a:latin typeface="+mn-lt"/>
                <a:ea typeface="+mn-ea"/>
                <a:cs typeface="Calibri" panose="020F0502020204030204" pitchFamily="34" charset="0"/>
              </a:rPr>
              <a:t> בגדלים שונים על ה</a:t>
            </a:r>
            <a:r>
              <a:rPr lang="en-US" sz="1200" b="0" i="0" kern="1200" baseline="0" dirty="0">
                <a:solidFill>
                  <a:schemeClr val="tx1"/>
                </a:solidFill>
                <a:effectLst/>
                <a:latin typeface="+mn-lt"/>
                <a:ea typeface="+mn-ea"/>
                <a:cs typeface="+mn-cs"/>
              </a:rPr>
              <a:t>input</a:t>
            </a:r>
            <a:r>
              <a:rPr lang="he-IL" sz="1200" kern="1200" baseline="0" dirty="0">
                <a:solidFill>
                  <a:schemeClr val="tx1"/>
                </a:solidFill>
                <a:effectLst/>
                <a:latin typeface="+mn-lt"/>
                <a:ea typeface="+mn-ea"/>
                <a:cs typeface="Calibri" panose="020F0502020204030204" pitchFamily="34" charset="0"/>
              </a:rPr>
              <a:t> שמגיע מהשכבה הקודמת במקביל, יחד עם </a:t>
            </a:r>
            <a:r>
              <a:rPr lang="en-US" sz="1200" b="0" i="0" kern="1200" baseline="0" dirty="0">
                <a:solidFill>
                  <a:schemeClr val="tx1"/>
                </a:solidFill>
                <a:effectLst/>
                <a:latin typeface="+mn-lt"/>
                <a:ea typeface="+mn-ea"/>
                <a:cs typeface="+mn-cs"/>
              </a:rPr>
              <a:t>pooling</a:t>
            </a:r>
            <a:r>
              <a:rPr lang="he-IL" sz="1200" kern="1200" baseline="0" dirty="0">
                <a:solidFill>
                  <a:schemeClr val="tx1"/>
                </a:solidFill>
                <a:effectLst/>
                <a:latin typeface="+mn-lt"/>
                <a:ea typeface="+mn-ea"/>
                <a:cs typeface="Calibri" panose="020F0502020204030204" pitchFamily="34" charset="0"/>
              </a:rPr>
              <a:t> ובסוף לשרשר את התוצאות שאנחנו מקבלים מכל הפילטרים.</a:t>
            </a:r>
          </a:p>
          <a:p>
            <a:pPr algn="r" rtl="1"/>
            <a:r>
              <a:rPr lang="he-IL" sz="1200" kern="1200" baseline="0" dirty="0">
                <a:solidFill>
                  <a:schemeClr val="tx1"/>
                </a:solidFill>
                <a:effectLst/>
                <a:latin typeface="+mn-lt"/>
                <a:ea typeface="+mn-ea"/>
                <a:cs typeface="Calibri" panose="020F0502020204030204" pitchFamily="34" charset="0"/>
              </a:rPr>
              <a:t>השרשור הוא בעומק</a:t>
            </a:r>
            <a:endParaRPr lang="en-US" sz="1200" b="0" i="0" kern="1200" baseline="0" dirty="0">
              <a:solidFill>
                <a:schemeClr val="tx1"/>
              </a:solidFill>
              <a:effectLst/>
              <a:latin typeface="+mn-lt"/>
              <a:ea typeface="+mn-ea"/>
              <a:cs typeface="+mn-cs"/>
            </a:endParaRPr>
          </a:p>
          <a:p>
            <a:pPr algn="r" rtl="1"/>
            <a:r>
              <a:rPr lang="he-IL" sz="1200" kern="1200" baseline="0" dirty="0">
                <a:solidFill>
                  <a:schemeClr val="tx1"/>
                </a:solidFill>
                <a:effectLst/>
                <a:latin typeface="+mn-lt"/>
                <a:ea typeface="+mn-ea"/>
                <a:cs typeface="Calibri" panose="020F0502020204030204" pitchFamily="34" charset="0"/>
              </a:rPr>
              <a:t>הסיבה היא שאנחנו לא בהכרח יודעים מה יעבוד הכי טוב. אז ככה אנחנו נותנים לרשת ללמוד את הפרמטרים כפי שהיא רוצה ועם השילובים שהיא רוצה, ואנחנו לא צריכים לבחור.</a:t>
            </a:r>
          </a:p>
          <a:p>
            <a:pPr algn="r" rtl="1"/>
            <a:r>
              <a:rPr lang="he-IL" sz="1200" kern="1200" baseline="0" dirty="0">
                <a:solidFill>
                  <a:schemeClr val="tx1"/>
                </a:solidFill>
                <a:effectLst/>
                <a:latin typeface="+mn-lt"/>
                <a:ea typeface="+mn-ea"/>
                <a:cs typeface="Calibri" panose="020F0502020204030204" pitchFamily="34" charset="0"/>
              </a:rPr>
              <a:t>נשים לב שהשתמשנו ב</a:t>
            </a:r>
            <a:r>
              <a:rPr lang="en-US" sz="1200" b="0" i="0" kern="1200" baseline="0" dirty="0">
                <a:solidFill>
                  <a:schemeClr val="tx1"/>
                </a:solidFill>
                <a:effectLst/>
                <a:latin typeface="+mn-lt"/>
                <a:ea typeface="+mn-ea"/>
                <a:cs typeface="+mn-cs"/>
              </a:rPr>
              <a:t>padding</a:t>
            </a:r>
            <a:r>
              <a:rPr lang="he-IL" sz="1200" kern="1200" baseline="0" dirty="0">
                <a:solidFill>
                  <a:schemeClr val="tx1"/>
                </a:solidFill>
                <a:effectLst/>
                <a:latin typeface="+mn-lt"/>
                <a:ea typeface="+mn-ea"/>
                <a:cs typeface="Calibri" panose="020F0502020204030204" pitchFamily="34" charset="0"/>
              </a:rPr>
              <a:t> פה גם עבור ה</a:t>
            </a:r>
            <a:r>
              <a:rPr lang="en-US" sz="1200" b="0" i="0" kern="1200" baseline="0" dirty="0">
                <a:solidFill>
                  <a:schemeClr val="tx1"/>
                </a:solidFill>
                <a:effectLst/>
                <a:latin typeface="+mn-lt"/>
                <a:ea typeface="+mn-ea"/>
                <a:cs typeface="+mn-cs"/>
              </a:rPr>
              <a:t>max pooling </a:t>
            </a:r>
            <a:r>
              <a:rPr lang="he-IL" sz="1200" kern="1200" baseline="0" dirty="0">
                <a:solidFill>
                  <a:schemeClr val="tx1"/>
                </a:solidFill>
                <a:effectLst/>
                <a:latin typeface="+mn-lt"/>
                <a:ea typeface="+mn-ea"/>
                <a:cs typeface="Calibri" panose="020F0502020204030204" pitchFamily="34" charset="0"/>
              </a:rPr>
              <a:t>כי רצינו לשמר את אות מימדים</a:t>
            </a:r>
          </a:p>
          <a:p>
            <a:pPr algn="r" rtl="1"/>
            <a:r>
              <a:rPr lang="en-US" sz="1200" b="0" i="0" kern="1200" dirty="0">
                <a:solidFill>
                  <a:schemeClr val="tx1"/>
                </a:solidFill>
                <a:effectLst/>
                <a:latin typeface="+mn-lt"/>
                <a:ea typeface="+mn-ea"/>
                <a:cs typeface="+mn-cs"/>
              </a:rPr>
              <a:t> </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אחרי</a:t>
            </a:r>
            <a:r>
              <a:rPr lang="he-IL" sz="1200" kern="1200" baseline="0" dirty="0">
                <a:solidFill>
                  <a:schemeClr val="tx1"/>
                </a:solidFill>
                <a:effectLst/>
                <a:latin typeface="+mn-lt"/>
                <a:ea typeface="+mn-ea"/>
                <a:cs typeface="Calibri" panose="020F0502020204030204" pitchFamily="34" charset="0"/>
              </a:rPr>
              <a:t> שגזרנו את </a:t>
            </a:r>
            <a:r>
              <a:rPr lang="en-US" sz="1200" b="0" i="0" kern="1200" baseline="0" dirty="0">
                <a:solidFill>
                  <a:schemeClr val="tx1"/>
                </a:solidFill>
                <a:effectLst/>
                <a:latin typeface="+mn-lt"/>
                <a:ea typeface="+mn-ea"/>
                <a:cs typeface="+mn-cs"/>
              </a:rPr>
              <a:t>O</a:t>
            </a:r>
            <a:r>
              <a:rPr lang="he-IL" sz="1200" kern="1200" baseline="0" dirty="0">
                <a:solidFill>
                  <a:schemeClr val="tx1"/>
                </a:solidFill>
                <a:effectLst/>
                <a:latin typeface="+mn-lt"/>
                <a:ea typeface="+mn-ea"/>
                <a:cs typeface="Calibri" panose="020F0502020204030204" pitchFamily="34" charset="0"/>
              </a:rPr>
              <a:t> לפי ה</a:t>
            </a:r>
            <a:r>
              <a:rPr lang="en-US" sz="1200" b="0" i="0" kern="1200" baseline="0" dirty="0">
                <a:solidFill>
                  <a:schemeClr val="tx1"/>
                </a:solidFill>
                <a:effectLst/>
                <a:latin typeface="+mn-lt"/>
                <a:ea typeface="+mn-ea"/>
                <a:cs typeface="+mn-cs"/>
              </a:rPr>
              <a:t>F</a:t>
            </a:r>
            <a:r>
              <a:rPr lang="he-IL" sz="1200" kern="1200" baseline="0" dirty="0">
                <a:solidFill>
                  <a:schemeClr val="tx1"/>
                </a:solidFill>
                <a:effectLst/>
                <a:latin typeface="+mn-lt"/>
                <a:ea typeface="+mn-ea"/>
                <a:cs typeface="Calibri" panose="020F0502020204030204" pitchFamily="34" charset="0"/>
              </a:rPr>
              <a:t>ים, אנחנו מקבלים</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62</a:t>
            </a:fld>
            <a:endParaRPr lang="en-US"/>
          </a:p>
        </p:txBody>
      </p:sp>
    </p:spTree>
    <p:extLst>
      <p:ext uri="{BB962C8B-B14F-4D97-AF65-F5344CB8AC3E}">
        <p14:creationId xmlns:p14="http://schemas.microsoft.com/office/powerpoint/2010/main" val="27976437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Basically, at each layer of a traditional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you have to make a choice of whether to have a pooling operation or a conv operation (there is also the choice of filter size). What an Inception module allows you to do is perform all of these operations in parallel. In fact, this was exactly the “naïve” idea that the authors came up with.</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אנחנו יודעים שה</a:t>
            </a:r>
            <a:r>
              <a:rPr lang="en-US" sz="1200" b="0" i="0" kern="1200" dirty="0">
                <a:solidFill>
                  <a:schemeClr val="tx1"/>
                </a:solidFill>
                <a:effectLst/>
                <a:latin typeface="+mn-lt"/>
                <a:ea typeface="+mn-ea"/>
                <a:cs typeface="+mn-cs"/>
              </a:rPr>
              <a:t>pooling layer</a:t>
            </a:r>
            <a:r>
              <a:rPr lang="he-IL" sz="1200" kern="1200" dirty="0">
                <a:solidFill>
                  <a:schemeClr val="tx1"/>
                </a:solidFill>
                <a:effectLst/>
                <a:latin typeface="+mn-lt"/>
                <a:ea typeface="+mn-ea"/>
                <a:cs typeface="Calibri" panose="020F0502020204030204" pitchFamily="34" charset="0"/>
              </a:rPr>
              <a:t> משמר לנו את העומק,</a:t>
            </a:r>
            <a:r>
              <a:rPr lang="he-IL" sz="1200" kern="1200" baseline="0" dirty="0">
                <a:solidFill>
                  <a:schemeClr val="tx1"/>
                </a:solidFill>
                <a:effectLst/>
                <a:latin typeface="+mn-lt"/>
                <a:ea typeface="+mn-ea"/>
                <a:cs typeface="Calibri" panose="020F0502020204030204" pitchFamily="34" charset="0"/>
              </a:rPr>
              <a:t> כלומר את מספר ה</a:t>
            </a:r>
            <a:r>
              <a:rPr lang="en-US" sz="1200" b="0" i="0" kern="1200" baseline="0" dirty="0">
                <a:solidFill>
                  <a:schemeClr val="tx1"/>
                </a:solidFill>
                <a:effectLst/>
                <a:latin typeface="+mn-lt"/>
                <a:ea typeface="+mn-ea"/>
                <a:cs typeface="+mn-cs"/>
              </a:rPr>
              <a:t>channels</a:t>
            </a:r>
            <a:r>
              <a:rPr lang="he-IL" sz="1200" kern="1200" baseline="0" dirty="0">
                <a:solidFill>
                  <a:schemeClr val="tx1"/>
                </a:solidFill>
                <a:effectLst/>
                <a:latin typeface="+mn-lt"/>
                <a:ea typeface="+mn-ea"/>
                <a:cs typeface="Calibri" panose="020F0502020204030204" pitchFamily="34" charset="0"/>
              </a:rPr>
              <a:t> ובגלל בחירת ה</a:t>
            </a:r>
            <a:r>
              <a:rPr lang="en-US" sz="1200" b="0" i="0" kern="1200" baseline="0" dirty="0">
                <a:solidFill>
                  <a:schemeClr val="tx1"/>
                </a:solidFill>
                <a:effectLst/>
                <a:latin typeface="+mn-lt"/>
                <a:ea typeface="+mn-ea"/>
                <a:cs typeface="+mn-cs"/>
              </a:rPr>
              <a:t>padding</a:t>
            </a:r>
            <a:r>
              <a:rPr lang="he-IL" sz="1200" kern="1200" baseline="0" dirty="0">
                <a:solidFill>
                  <a:schemeClr val="tx1"/>
                </a:solidFill>
                <a:effectLst/>
                <a:latin typeface="+mn-lt"/>
                <a:ea typeface="+mn-ea"/>
                <a:cs typeface="Calibri" panose="020F0502020204030204" pitchFamily="34" charset="0"/>
              </a:rPr>
              <a:t>, גם שימרנו את המימדים המרחביים.</a:t>
            </a:r>
          </a:p>
          <a:p>
            <a:pPr algn="r" rtl="1"/>
            <a:r>
              <a:rPr lang="he-IL" sz="1200" kern="1200" baseline="0" dirty="0">
                <a:solidFill>
                  <a:schemeClr val="tx1"/>
                </a:solidFill>
                <a:effectLst/>
                <a:latin typeface="+mn-lt"/>
                <a:ea typeface="+mn-ea"/>
                <a:cs typeface="Calibri" panose="020F0502020204030204" pitchFamily="34" charset="0"/>
              </a:rPr>
              <a:t>עשינו פה </a:t>
            </a:r>
            <a:r>
              <a:rPr lang="en-US" sz="1200" b="0" i="0" kern="1200" baseline="0" dirty="0">
                <a:solidFill>
                  <a:schemeClr val="tx1"/>
                </a:solidFill>
                <a:effectLst/>
                <a:latin typeface="+mn-lt"/>
                <a:ea typeface="+mn-ea"/>
                <a:cs typeface="+mn-cs"/>
              </a:rPr>
              <a:t>padding</a:t>
            </a:r>
            <a:r>
              <a:rPr lang="he-IL" sz="1200" kern="1200" baseline="0" dirty="0">
                <a:solidFill>
                  <a:schemeClr val="tx1"/>
                </a:solidFill>
                <a:effectLst/>
                <a:latin typeface="+mn-lt"/>
                <a:ea typeface="+mn-ea"/>
                <a:cs typeface="Calibri" panose="020F0502020204030204" pitchFamily="34" charset="0"/>
              </a:rPr>
              <a:t> שמשמר את המימד המרחבי</a:t>
            </a:r>
          </a:p>
          <a:p>
            <a:pPr algn="r" rtl="1"/>
            <a:r>
              <a:rPr lang="he-IL" sz="1200" kern="1200" baseline="0" dirty="0">
                <a:solidFill>
                  <a:schemeClr val="tx1"/>
                </a:solidFill>
                <a:effectLst/>
                <a:latin typeface="+mn-lt"/>
                <a:ea typeface="+mn-ea"/>
                <a:cs typeface="Calibri" panose="020F0502020204030204" pitchFamily="34" charset="0"/>
              </a:rPr>
              <a:t>נשים לב שהשרשור הוא בעומק</a:t>
            </a:r>
          </a:p>
          <a:p>
            <a:pPr algn="r" rtl="1"/>
            <a:r>
              <a:rPr lang="he-IL" sz="1200" kern="1200" baseline="0" dirty="0">
                <a:solidFill>
                  <a:schemeClr val="tx1"/>
                </a:solidFill>
                <a:effectLst/>
                <a:latin typeface="+mn-lt"/>
                <a:ea typeface="+mn-ea"/>
                <a:cs typeface="Calibri" panose="020F0502020204030204" pitchFamily="34" charset="0"/>
              </a:rPr>
              <a:t>שמרנו על מימדים מרחביים אבל גדלנו בטירוך בעומק</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החישוב פה הוא למשל עם פילטר </a:t>
            </a:r>
            <a:r>
              <a:rPr lang="en-US" sz="1200" b="0" i="0" u="none" strike="noStrike" kern="1200" baseline="0" dirty="0">
                <a:solidFill>
                  <a:schemeClr val="tx1"/>
                </a:solidFill>
                <a:effectLst/>
                <a:latin typeface="+mn-lt"/>
                <a:ea typeface="+mn-ea"/>
                <a:cs typeface="+mn-cs"/>
              </a:rPr>
              <a:t>1x1</a:t>
            </a:r>
            <a:r>
              <a:rPr lang="he-IL" sz="1200" u="none" strike="noStrike" kern="1200" baseline="0" dirty="0">
                <a:solidFill>
                  <a:schemeClr val="tx1"/>
                </a:solidFill>
                <a:effectLst/>
                <a:latin typeface="+mn-lt"/>
                <a:ea typeface="+mn-ea"/>
                <a:cs typeface="Calibri" panose="020F0502020204030204" pitchFamily="34" charset="0"/>
              </a:rPr>
              <a:t> כשה</a:t>
            </a:r>
            <a:r>
              <a:rPr lang="en-US" sz="1200" b="0" i="0" u="none" strike="noStrike" kern="1200" baseline="0" dirty="0">
                <a:solidFill>
                  <a:schemeClr val="tx1"/>
                </a:solidFill>
                <a:effectLst/>
                <a:latin typeface="+mn-lt"/>
                <a:ea typeface="+mn-ea"/>
                <a:cs typeface="+mn-cs"/>
              </a:rPr>
              <a:t>input</a:t>
            </a:r>
            <a:r>
              <a:rPr lang="he-IL" sz="1200" u="none" strike="noStrike" kern="1200" baseline="0" dirty="0">
                <a:solidFill>
                  <a:schemeClr val="tx1"/>
                </a:solidFill>
                <a:effectLst/>
                <a:latin typeface="+mn-lt"/>
                <a:ea typeface="+mn-ea"/>
                <a:cs typeface="Calibri" panose="020F0502020204030204" pitchFamily="34" charset="0"/>
              </a:rPr>
              <a:t> הוא בעומק 256 אב הפעולה היא </a:t>
            </a:r>
            <a:r>
              <a:rPr lang="en-US" sz="1200" b="0" i="0" u="none" strike="noStrike" kern="1200" baseline="0" dirty="0">
                <a:solidFill>
                  <a:schemeClr val="tx1"/>
                </a:solidFill>
                <a:effectLst/>
                <a:latin typeface="+mn-lt"/>
                <a:ea typeface="+mn-ea"/>
                <a:cs typeface="+mn-cs"/>
              </a:rPr>
              <a:t>1x1x256</a:t>
            </a:r>
            <a:r>
              <a:rPr lang="he-IL" sz="1200" u="none" strike="noStrike" kern="1200" baseline="0" dirty="0">
                <a:solidFill>
                  <a:schemeClr val="tx1"/>
                </a:solidFill>
                <a:effectLst/>
                <a:latin typeface="+mn-lt"/>
                <a:ea typeface="+mn-ea"/>
                <a:cs typeface="Calibri" panose="020F0502020204030204" pitchFamily="34" charset="0"/>
              </a:rPr>
              <a:t> ב</a:t>
            </a:r>
            <a:r>
              <a:rPr lang="en-US" sz="1200" b="0" i="0" u="none" strike="noStrike" kern="1200" baseline="0" dirty="0">
                <a:solidFill>
                  <a:schemeClr val="tx1"/>
                </a:solidFill>
                <a:effectLst/>
                <a:latin typeface="+mn-lt"/>
                <a:ea typeface="+mn-ea"/>
                <a:cs typeface="+mn-cs"/>
              </a:rPr>
              <a:t>dot product</a:t>
            </a:r>
            <a:r>
              <a:rPr lang="he-IL" sz="1200" u="none" strike="noStrike" kern="1200" baseline="0" dirty="0">
                <a:solidFill>
                  <a:schemeClr val="tx1"/>
                </a:solidFill>
                <a:effectLst/>
                <a:latin typeface="+mn-lt"/>
                <a:ea typeface="+mn-ea"/>
                <a:cs typeface="Calibri" panose="020F0502020204030204" pitchFamily="34" charset="0"/>
              </a:rPr>
              <a:t> אבל יש לנו </a:t>
            </a:r>
            <a:r>
              <a:rPr lang="en-US" sz="1200" b="0" i="0" u="none" strike="noStrike" kern="1200" baseline="0" dirty="0">
                <a:solidFill>
                  <a:schemeClr val="tx1"/>
                </a:solidFill>
                <a:effectLst/>
                <a:latin typeface="+mn-lt"/>
                <a:ea typeface="+mn-ea"/>
                <a:cs typeface="+mn-cs"/>
              </a:rPr>
              <a:t>28x28</a:t>
            </a:r>
            <a:r>
              <a:rPr lang="he-IL" sz="1200" u="none" strike="noStrike" kern="1200" baseline="0" dirty="0">
                <a:solidFill>
                  <a:schemeClr val="tx1"/>
                </a:solidFill>
                <a:effectLst/>
                <a:latin typeface="+mn-lt"/>
                <a:ea typeface="+mn-ea"/>
                <a:cs typeface="Calibri" panose="020F0502020204030204" pitchFamily="34" charset="0"/>
              </a:rPr>
              <a:t> מיקומים שונים ו128 פילטרים שונים.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אלה דוגמאות שדומות למספרים שנראה באחת השכבות.</a:t>
            </a:r>
          </a:p>
          <a:p>
            <a:pPr algn="r" rtl="1"/>
            <a:r>
              <a:rPr lang="he-IL" sz="1200" u="none" strike="noStrike" kern="1200" baseline="0" dirty="0">
                <a:solidFill>
                  <a:schemeClr val="tx1"/>
                </a:solidFill>
                <a:effectLst/>
                <a:latin typeface="+mn-lt"/>
                <a:ea typeface="+mn-ea"/>
                <a:cs typeface="Calibri" panose="020F0502020204030204" pitchFamily="34" charset="0"/>
              </a:rPr>
              <a:t>במודל עצמו יש פרמטרים שונים בכל הופעה של המודל בשכבה אחרת.</a:t>
            </a:r>
          </a:p>
        </p:txBody>
      </p:sp>
      <p:sp>
        <p:nvSpPr>
          <p:cNvPr id="4" name="Slide Number Placeholder 3"/>
          <p:cNvSpPr>
            <a:spLocks noGrp="1"/>
          </p:cNvSpPr>
          <p:nvPr>
            <p:ph type="sldNum" sz="quarter" idx="10"/>
          </p:nvPr>
        </p:nvSpPr>
        <p:spPr/>
        <p:txBody>
          <a:bodyPr/>
          <a:lstStyle/>
          <a:p>
            <a:fld id="{9312A9C9-7209-43C8-B253-1255A1B545E0}" type="slidenum">
              <a:rPr lang="en-US" smtClean="0"/>
              <a:t>101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Basically, at each layer of a traditional </a:t>
            </a:r>
            <a:r>
              <a:rPr lang="en-US" sz="1200" b="0" i="0" kern="1200" dirty="0" err="1">
                <a:solidFill>
                  <a:schemeClr val="tx1"/>
                </a:solidFill>
                <a:effectLst/>
                <a:latin typeface="+mn-lt"/>
                <a:ea typeface="+mn-ea"/>
                <a:cs typeface="+mn-cs"/>
              </a:rPr>
              <a:t>ConvNet</a:t>
            </a:r>
            <a:r>
              <a:rPr lang="en-US" sz="1200" b="0" i="0" kern="1200" dirty="0">
                <a:solidFill>
                  <a:schemeClr val="tx1"/>
                </a:solidFill>
                <a:effectLst/>
                <a:latin typeface="+mn-lt"/>
                <a:ea typeface="+mn-ea"/>
                <a:cs typeface="+mn-cs"/>
              </a:rPr>
              <a:t>, you have to make a choice of whether to have a pooling operation or a conv operation (there is also the choice of filter size). What an Inception module allows you to do is perform all of these operations in parallel. In fact, this was exactly the “naïve” idea that the authors came up with.</a:t>
            </a:r>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הפתרון הוא על ידי הוספת שכבות שנקראות </a:t>
            </a:r>
            <a:r>
              <a:rPr lang="en-US" sz="1200" b="0" i="0" u="none" strike="noStrike" kern="1200" baseline="0" dirty="0">
                <a:solidFill>
                  <a:schemeClr val="tx1"/>
                </a:solidFill>
                <a:effectLst/>
                <a:latin typeface="+mn-lt"/>
                <a:ea typeface="+mn-ea"/>
                <a:cs typeface="+mn-cs"/>
              </a:rPr>
              <a:t>bottleneck</a:t>
            </a:r>
            <a:r>
              <a:rPr lang="he-IL" sz="1200" u="none" strike="noStrike" kern="1200" baseline="0" dirty="0">
                <a:solidFill>
                  <a:schemeClr val="tx1"/>
                </a:solidFill>
                <a:effectLst/>
                <a:latin typeface="+mn-lt"/>
                <a:ea typeface="+mn-ea"/>
                <a:cs typeface="Calibri" panose="020F0502020204030204" pitchFamily="34" charset="0"/>
              </a:rPr>
              <a:t> שמטרתן להטיל את ה</a:t>
            </a:r>
            <a:r>
              <a:rPr lang="en-US" sz="1200" b="0" i="0" u="none" strike="noStrike" kern="1200" baseline="0" dirty="0">
                <a:solidFill>
                  <a:schemeClr val="tx1"/>
                </a:solidFill>
                <a:effectLst/>
                <a:latin typeface="+mn-lt"/>
                <a:ea typeface="+mn-ea"/>
                <a:cs typeface="+mn-cs"/>
              </a:rPr>
              <a:t>feature maps</a:t>
            </a:r>
            <a:r>
              <a:rPr lang="he-IL" sz="1200" u="none" strike="noStrike" kern="1200" baseline="0" dirty="0">
                <a:solidFill>
                  <a:schemeClr val="tx1"/>
                </a:solidFill>
                <a:effectLst/>
                <a:latin typeface="+mn-lt"/>
                <a:ea typeface="+mn-ea"/>
                <a:cs typeface="Calibri" panose="020F0502020204030204" pitchFamily="34" charset="0"/>
              </a:rPr>
              <a:t> למימד נמוך יותר לפני שכבות הקונבולוציה שהן השכבות היקרות.</a:t>
            </a:r>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הוספנו את הקונבולוציה </a:t>
            </a:r>
            <a:r>
              <a:rPr lang="en-US" sz="1200" b="0" i="0" u="none" strike="noStrike" kern="1200" baseline="0" dirty="0">
                <a:solidFill>
                  <a:schemeClr val="tx1"/>
                </a:solidFill>
                <a:effectLst/>
                <a:latin typeface="+mn-lt"/>
                <a:ea typeface="+mn-ea"/>
                <a:cs typeface="+mn-cs"/>
              </a:rPr>
              <a:t>1x1</a:t>
            </a:r>
            <a:r>
              <a:rPr lang="he-IL" sz="1200" u="none" strike="noStrike" kern="1200" baseline="0" dirty="0">
                <a:solidFill>
                  <a:schemeClr val="tx1"/>
                </a:solidFill>
                <a:effectLst/>
                <a:latin typeface="+mn-lt"/>
                <a:ea typeface="+mn-ea"/>
                <a:cs typeface="Calibri" panose="020F0502020204030204" pitchFamily="34" charset="0"/>
              </a:rPr>
              <a:t> הזאת במקומות שזה עוזר לנו להוריד את מספר החישובים.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עכשיו נראה איך התוספת הזאת משפיעה על הדוגמה שראינו. כשאנחנו נוסיפים את ה64 פילטרים של </a:t>
            </a:r>
            <a:r>
              <a:rPr lang="en-US" sz="1200" b="0" i="0" u="none" strike="noStrike" kern="1200" baseline="0" dirty="0">
                <a:solidFill>
                  <a:schemeClr val="tx1"/>
                </a:solidFill>
                <a:effectLst/>
                <a:latin typeface="+mn-lt"/>
                <a:ea typeface="+mn-ea"/>
                <a:cs typeface="+mn-cs"/>
              </a:rPr>
              <a:t>1x1</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אתם בטח שואלים את עצמכם אם הקטנת הייצוג הזו פגעה לנו בביצועים-</a:t>
            </a:r>
          </a:p>
          <a:p>
            <a:pPr algn="r" rtl="1"/>
            <a:r>
              <a:rPr lang="he-IL" sz="1200" u="none" strike="noStrike" kern="1200" baseline="0" dirty="0">
                <a:solidFill>
                  <a:schemeClr val="tx1"/>
                </a:solidFill>
                <a:effectLst/>
                <a:latin typeface="+mn-lt"/>
                <a:ea typeface="+mn-ea"/>
                <a:cs typeface="Calibri" panose="020F0502020204030204" pitchFamily="34" charset="0"/>
              </a:rPr>
              <a:t>אז ראו שאם משתמשים בשכבת ה</a:t>
            </a:r>
            <a:r>
              <a:rPr lang="en-US" sz="1200" b="0" i="0" u="none" strike="noStrike" kern="1200" baseline="0" dirty="0">
                <a:solidFill>
                  <a:schemeClr val="tx1"/>
                </a:solidFill>
                <a:effectLst/>
                <a:latin typeface="+mn-lt"/>
                <a:ea typeface="+mn-ea"/>
                <a:cs typeface="+mn-cs"/>
              </a:rPr>
              <a:t>bottleneck</a:t>
            </a:r>
            <a:r>
              <a:rPr lang="he-IL" sz="1200" u="none" strike="noStrike" kern="1200" baseline="0" dirty="0">
                <a:solidFill>
                  <a:schemeClr val="tx1"/>
                </a:solidFill>
                <a:effectLst/>
                <a:latin typeface="+mn-lt"/>
                <a:ea typeface="+mn-ea"/>
                <a:cs typeface="Calibri" panose="020F0502020204030204" pitchFamily="34" charset="0"/>
              </a:rPr>
              <a:t> הזאת בצורה הגיונית אז זה מאפשר לנו ממש להקטין את הייצוג ולחסוך חישובים, מבלי לפגוע בביצועים.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עכשיו נראה את המבנה הכולל של הרשת כולה</a:t>
            </a:r>
          </a:p>
          <a:p>
            <a:pPr algn="r" rtl="1"/>
            <a:r>
              <a:rPr lang="he-IL" sz="1200" u="none" strike="noStrike" kern="1200" baseline="0" dirty="0">
                <a:solidFill>
                  <a:schemeClr val="tx1"/>
                </a:solidFill>
                <a:effectLst/>
                <a:latin typeface="+mn-lt"/>
                <a:ea typeface="+mn-ea"/>
                <a:cs typeface="Calibri" panose="020F0502020204030204" pitchFamily="34" charset="0"/>
              </a:rPr>
              <a:t>מתחילים מלמטה מכמה שכבות של של </a:t>
            </a:r>
            <a:r>
              <a:rPr lang="en-US" sz="1200" b="0" i="0" u="none" strike="noStrike" kern="1200" baseline="0" dirty="0">
                <a:solidFill>
                  <a:schemeClr val="tx1"/>
                </a:solidFill>
                <a:effectLst/>
                <a:latin typeface="+mn-lt"/>
                <a:ea typeface="+mn-ea"/>
                <a:cs typeface="+mn-cs"/>
              </a:rPr>
              <a:t>conv-pool</a:t>
            </a:r>
            <a:r>
              <a:rPr lang="he-IL" sz="1200" u="none" strike="noStrike" kern="1200" baseline="0" dirty="0">
                <a:solidFill>
                  <a:schemeClr val="tx1"/>
                </a:solidFill>
                <a:effectLst/>
                <a:latin typeface="+mn-lt"/>
                <a:ea typeface="+mn-ea"/>
                <a:cs typeface="Calibri" panose="020F0502020204030204" pitchFamily="34" charset="0"/>
              </a:rPr>
              <a:t> ואחרי זה יש את המודלים אחד על גבי השני.</a:t>
            </a:r>
          </a:p>
          <a:p>
            <a:pPr algn="r" rtl="1"/>
            <a:r>
              <a:rPr lang="he-IL" sz="1200" u="none" strike="noStrike" kern="1200" baseline="0" dirty="0">
                <a:solidFill>
                  <a:schemeClr val="tx1"/>
                </a:solidFill>
                <a:effectLst/>
                <a:latin typeface="+mn-lt"/>
                <a:ea typeface="+mn-ea"/>
                <a:cs typeface="Calibri" panose="020F0502020204030204" pitchFamily="34" charset="0"/>
              </a:rPr>
              <a:t>אפשר לראות שבסוף לא שמו שכבות </a:t>
            </a:r>
            <a:r>
              <a:rPr lang="en-US" sz="1200" b="0" i="0" u="none" strike="noStrike" kern="1200" baseline="0" dirty="0">
                <a:solidFill>
                  <a:schemeClr val="tx1"/>
                </a:solidFill>
                <a:effectLst/>
                <a:latin typeface="+mn-lt"/>
                <a:ea typeface="+mn-ea"/>
                <a:cs typeface="+mn-cs"/>
              </a:rPr>
              <a:t>FC</a:t>
            </a:r>
            <a:r>
              <a:rPr lang="he-IL" sz="1200" u="none" strike="noStrike" kern="1200" baseline="0" dirty="0">
                <a:solidFill>
                  <a:schemeClr val="tx1"/>
                </a:solidFill>
                <a:effectLst/>
                <a:latin typeface="+mn-lt"/>
                <a:ea typeface="+mn-ea"/>
                <a:cs typeface="Calibri" panose="020F0502020204030204" pitchFamily="34" charset="0"/>
              </a:rPr>
              <a:t> אלא יש </a:t>
            </a:r>
            <a:r>
              <a:rPr lang="en-US" sz="1200" b="0" i="0" u="none" strike="noStrike" kern="1200" baseline="0" dirty="0">
                <a:solidFill>
                  <a:schemeClr val="tx1"/>
                </a:solidFill>
                <a:effectLst/>
                <a:latin typeface="+mn-lt"/>
                <a:ea typeface="+mn-ea"/>
                <a:cs typeface="+mn-cs"/>
              </a:rPr>
              <a:t>classifier</a:t>
            </a:r>
            <a:r>
              <a:rPr lang="he-IL" sz="1200" u="none" strike="noStrike" kern="1200" baseline="0" dirty="0">
                <a:solidFill>
                  <a:schemeClr val="tx1"/>
                </a:solidFill>
                <a:effectLst/>
                <a:latin typeface="+mn-lt"/>
                <a:ea typeface="+mn-ea"/>
                <a:cs typeface="Calibri" panose="020F0502020204030204" pitchFamily="34" charset="0"/>
              </a:rPr>
              <a:t>. ככה הם הפחיתו במספר הפרמטרים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לשלוחות האלה שיוצאים, קוראים </a:t>
            </a:r>
            <a:r>
              <a:rPr lang="en-US" sz="1200" b="0" i="0" u="none" strike="noStrike" kern="1200" baseline="0" dirty="0">
                <a:solidFill>
                  <a:schemeClr val="tx1"/>
                </a:solidFill>
                <a:effectLst/>
                <a:latin typeface="+mn-lt"/>
                <a:ea typeface="+mn-ea"/>
                <a:cs typeface="+mn-cs"/>
              </a:rPr>
              <a:t> </a:t>
            </a:r>
            <a:r>
              <a:rPr lang="en-US" sz="1200" b="0" i="0" u="none" strike="noStrike" kern="1200" baseline="0" dirty="0" err="1">
                <a:solidFill>
                  <a:schemeClr val="tx1"/>
                </a:solidFill>
                <a:effectLst/>
                <a:latin typeface="+mn-lt"/>
                <a:ea typeface="+mn-ea"/>
                <a:cs typeface="+mn-cs"/>
              </a:rPr>
              <a:t>auxilary</a:t>
            </a:r>
            <a:r>
              <a:rPr lang="en-US" sz="1200" b="0" i="0" u="none" strike="noStrike" kern="1200" baseline="0" dirty="0">
                <a:solidFill>
                  <a:schemeClr val="tx1"/>
                </a:solidFill>
                <a:effectLst/>
                <a:latin typeface="+mn-lt"/>
                <a:ea typeface="+mn-ea"/>
                <a:cs typeface="+mn-cs"/>
              </a:rPr>
              <a:t> classification outputs</a:t>
            </a:r>
            <a:r>
              <a:rPr lang="he-IL" sz="1200" u="none" strike="noStrike" kern="1200" baseline="0" dirty="0">
                <a:solidFill>
                  <a:schemeClr val="tx1"/>
                </a:solidFill>
                <a:effectLst/>
                <a:latin typeface="+mn-lt"/>
                <a:ea typeface="+mn-ea"/>
                <a:cs typeface="Calibri" panose="020F0502020204030204" pitchFamily="34" charset="0"/>
              </a:rPr>
              <a:t> והם גם סוג של מיני רשת הבנוי מ</a:t>
            </a:r>
            <a:br>
              <a:rPr lang="en-US" sz="1200" b="0" i="0" u="none" strike="noStrike" kern="1200" baseline="0" dirty="0">
                <a:solidFill>
                  <a:schemeClr val="tx1"/>
                </a:solidFill>
                <a:effectLst/>
                <a:latin typeface="+mn-lt"/>
                <a:ea typeface="+mn-ea"/>
                <a:cs typeface="+mn-cs"/>
              </a:rPr>
            </a:br>
            <a:r>
              <a:rPr lang="en-US" sz="1200" b="1" i="0" u="none" strike="noStrike" kern="1200" baseline="0" dirty="0" err="1">
                <a:solidFill>
                  <a:schemeClr val="tx1"/>
                </a:solidFill>
                <a:effectLst/>
                <a:latin typeface="+mn-lt"/>
                <a:ea typeface="+mn-ea"/>
                <a:cs typeface="+mn-cs"/>
              </a:rPr>
              <a:t>avg</a:t>
            </a:r>
            <a:r>
              <a:rPr lang="en-US" sz="1200" b="1" i="0" u="none" strike="noStrike" kern="1200" baseline="0" dirty="0">
                <a:solidFill>
                  <a:schemeClr val="tx1"/>
                </a:solidFill>
                <a:effectLst/>
                <a:latin typeface="+mn-lt"/>
                <a:ea typeface="+mn-ea"/>
                <a:cs typeface="+mn-cs"/>
              </a:rPr>
              <a:t> pooling-&gt; 1x1 conv -&gt; FC -&gt;FC -&gt; </a:t>
            </a:r>
            <a:r>
              <a:rPr lang="en-US" sz="1200" b="1" i="0" u="none" strike="noStrike" kern="1200" baseline="0" dirty="0" err="1">
                <a:solidFill>
                  <a:schemeClr val="tx1"/>
                </a:solidFill>
                <a:effectLst/>
                <a:latin typeface="+mn-lt"/>
                <a:ea typeface="+mn-ea"/>
                <a:cs typeface="+mn-cs"/>
              </a:rPr>
              <a:t>softmax</a:t>
            </a:r>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זה גם עוזר לרשת להמנע מ</a:t>
            </a:r>
            <a:r>
              <a:rPr lang="en-US" sz="1200" b="0" i="0" u="none" strike="noStrike" kern="1200" baseline="0" dirty="0">
                <a:solidFill>
                  <a:schemeClr val="tx1"/>
                </a:solidFill>
                <a:effectLst/>
                <a:latin typeface="+mn-lt"/>
                <a:ea typeface="+mn-ea"/>
                <a:cs typeface="+mn-cs"/>
              </a:rPr>
              <a:t>overfitting</a:t>
            </a:r>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a:t>
            </a:r>
            <a:r>
              <a:rPr lang="en-US" sz="1200" b="0" i="0" u="none" strike="noStrike" kern="1200" baseline="0" dirty="0" err="1">
                <a:solidFill>
                  <a:schemeClr val="tx1"/>
                </a:solidFill>
                <a:effectLst/>
                <a:latin typeface="+mn-lt"/>
                <a:ea typeface="+mn-ea"/>
                <a:cs typeface="+mn-cs"/>
              </a:rPr>
              <a:t>softmax</a:t>
            </a:r>
            <a:r>
              <a:rPr lang="he-IL" sz="1200" u="none" strike="noStrike" kern="1200" baseline="0" dirty="0">
                <a:solidFill>
                  <a:schemeClr val="tx1"/>
                </a:solidFill>
                <a:effectLst/>
                <a:latin typeface="+mn-lt"/>
                <a:ea typeface="+mn-ea"/>
                <a:cs typeface="Calibri" panose="020F0502020204030204" pitchFamily="34" charset="0"/>
              </a:rPr>
              <a:t> שלוחות האלה הוא גם ל1000 קטגוריות של </a:t>
            </a:r>
            <a:r>
              <a:rPr lang="en-US" sz="1200" b="0" i="0" u="none" strike="noStrike" kern="1200" baseline="0" dirty="0" err="1">
                <a:solidFill>
                  <a:schemeClr val="tx1"/>
                </a:solidFill>
                <a:effectLst/>
                <a:latin typeface="+mn-lt"/>
                <a:ea typeface="+mn-ea"/>
                <a:cs typeface="+mn-cs"/>
              </a:rPr>
              <a:t>imagenet</a:t>
            </a:r>
            <a:r>
              <a:rPr lang="he-IL" sz="1200" u="none" strike="noStrike" kern="1200" baseline="0" dirty="0">
                <a:solidFill>
                  <a:schemeClr val="tx1"/>
                </a:solidFill>
                <a:effectLst/>
                <a:latin typeface="+mn-lt"/>
                <a:ea typeface="+mn-ea"/>
                <a:cs typeface="Calibri" panose="020F0502020204030204" pitchFamily="34" charset="0"/>
              </a:rPr>
              <a:t> אז זה נותן לנו קלספיקציה מוקדמת יותר ברשת. זוזה גם עוזר לנו לעשות קלספיקציה</a:t>
            </a:r>
          </a:p>
          <a:p>
            <a:pPr algn="r" rtl="1"/>
            <a:r>
              <a:rPr lang="he-IL" sz="1200" u="none" strike="noStrike" kern="1200" baseline="0" dirty="0">
                <a:solidFill>
                  <a:schemeClr val="tx1"/>
                </a:solidFill>
                <a:effectLst/>
                <a:latin typeface="+mn-lt"/>
                <a:ea typeface="+mn-ea"/>
                <a:cs typeface="Calibri" panose="020F0502020204030204" pitchFamily="34" charset="0"/>
              </a:rPr>
              <a:t>סהכ 22 שכבות עם משקלים</a:t>
            </a:r>
          </a:p>
          <a:p>
            <a:pPr algn="r" rtl="1"/>
            <a:r>
              <a:rPr lang="he-IL" sz="1200" u="none" strike="noStrike" kern="1200" baseline="0" dirty="0">
                <a:solidFill>
                  <a:schemeClr val="tx1"/>
                </a:solidFill>
                <a:effectLst/>
                <a:latin typeface="+mn-lt"/>
                <a:ea typeface="+mn-ea"/>
                <a:cs typeface="Calibri" panose="020F0502020204030204" pitchFamily="34" charset="0"/>
              </a:rPr>
              <a:t>חשוב לזכור שמי שפיתח את זה, זה גוגל שיש להם הרבה קלסטרים רצים והרבה משאבים כדי להתנסות ולראות מה עובד.</a:t>
            </a:r>
          </a:p>
          <a:p>
            <a:pPr algn="r" rtl="1"/>
            <a:r>
              <a:rPr lang="he-IL" sz="1200" u="none" strike="noStrike" kern="1200" baseline="0" dirty="0">
                <a:solidFill>
                  <a:schemeClr val="tx1"/>
                </a:solidFill>
                <a:effectLst/>
                <a:latin typeface="+mn-lt"/>
                <a:ea typeface="+mn-ea"/>
                <a:cs typeface="Calibri" panose="020F0502020204030204" pitchFamily="34" charset="0"/>
              </a:rPr>
              <a:t>לכל שכבה פה יש משקלים נפרדים</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הבעיה ברשתות עמוקות זה שהגרדיאנט דועך כשאנחנו מתקדמים בתוך הרשת ולכן זה עוזר להוסיף גרדיאנט בתהליך ה</a:t>
            </a:r>
            <a:r>
              <a:rPr lang="en-US" sz="1200" b="0" i="0" u="none" strike="noStrike" kern="1200" baseline="0" dirty="0">
                <a:solidFill>
                  <a:schemeClr val="tx1"/>
                </a:solidFill>
                <a:effectLst/>
                <a:latin typeface="+mn-lt"/>
                <a:ea typeface="+mn-ea"/>
                <a:cs typeface="+mn-cs"/>
              </a:rPr>
              <a:t>backpropagation</a:t>
            </a:r>
            <a:r>
              <a:rPr lang="he-IL" sz="1200" u="none" strike="noStrike" kern="1200" baseline="0" dirty="0">
                <a:solidFill>
                  <a:schemeClr val="tx1"/>
                </a:solidFill>
                <a:effectLst/>
                <a:latin typeface="+mn-lt"/>
                <a:ea typeface="+mn-ea"/>
                <a:cs typeface="Calibri" panose="020F0502020204030204" pitchFamily="34" charset="0"/>
              </a:rPr>
              <a:t>.</a:t>
            </a:r>
          </a:p>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הזוכה משנת 2015 – </a:t>
            </a:r>
          </a:p>
          <a:p>
            <a:pPr algn="r" rtl="1"/>
            <a:r>
              <a:rPr lang="he-IL" sz="1200" u="none" strike="noStrike" kern="1200" baseline="0" dirty="0">
                <a:solidFill>
                  <a:schemeClr val="tx1"/>
                </a:solidFill>
                <a:effectLst/>
                <a:latin typeface="+mn-lt"/>
                <a:ea typeface="+mn-ea"/>
                <a:cs typeface="Calibri" panose="020F0502020204030204" pitchFamily="34" charset="0"/>
              </a:rPr>
              <a:t>כאן המודל הוא כבר ממש עמוק עם 152 שכבות</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ונשים לב שהתוצאה</a:t>
            </a:r>
            <a:r>
              <a:rPr lang="he-IL" sz="1200" kern="1200" baseline="0" dirty="0">
                <a:solidFill>
                  <a:schemeClr val="tx1"/>
                </a:solidFill>
                <a:effectLst/>
                <a:latin typeface="+mn-lt"/>
                <a:ea typeface="+mn-ea"/>
                <a:cs typeface="Calibri" panose="020F0502020204030204" pitchFamily="34" charset="0"/>
              </a:rPr>
              <a:t> שקיבלנו, ניתן לייצג אותה על ידי קונבולוציה עם פילטר שנראה כך.</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63</a:t>
            </a:fld>
            <a:endParaRPr lang="en-US"/>
          </a:p>
        </p:txBody>
      </p:sp>
    </p:spTree>
    <p:extLst>
      <p:ext uri="{BB962C8B-B14F-4D97-AF65-F5344CB8AC3E}">
        <p14:creationId xmlns:p14="http://schemas.microsoft.com/office/powerpoint/2010/main" val="290237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הזוכה משנת 2015 – </a:t>
            </a:r>
          </a:p>
          <a:p>
            <a:pPr algn="r" rtl="1"/>
            <a:r>
              <a:rPr lang="he-IL" sz="1200" u="none" strike="noStrike" kern="1200" baseline="0" dirty="0">
                <a:solidFill>
                  <a:schemeClr val="tx1"/>
                </a:solidFill>
                <a:effectLst/>
                <a:latin typeface="+mn-lt"/>
                <a:ea typeface="+mn-ea"/>
                <a:cs typeface="Calibri" panose="020F0502020204030204" pitchFamily="34" charset="0"/>
              </a:rPr>
              <a:t>כאן המודל הוא כבר ממש עמוק עם 152 שכבות</a:t>
            </a:r>
            <a:endParaRPr lang="en-US" sz="1200" b="0" i="0" u="none" strike="noStrike" kern="1200" baseline="0" dirty="0">
              <a:solidFill>
                <a:schemeClr val="tx1"/>
              </a:solidFill>
              <a:effectLst/>
              <a:latin typeface="+mn-lt"/>
              <a:ea typeface="+mn-ea"/>
              <a:cs typeface="+mn-cs"/>
            </a:endParaRPr>
          </a:p>
          <a:p>
            <a:pPr algn="r" rtl="1"/>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הבעיה היא בעצם שברשתות עמוקות, הגרדיאנטים נוטים לגדול מידי או לקטון מידי -  להתפוצץ או לדעוך.</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1200" u="none" strike="noStrike" kern="1200" baseline="0" dirty="0">
                <a:solidFill>
                  <a:schemeClr val="tx1"/>
                </a:solidFill>
                <a:effectLst/>
                <a:latin typeface="+mn-lt"/>
                <a:ea typeface="+mn-ea"/>
                <a:cs typeface="Calibri" panose="020F0502020204030204" pitchFamily="34" charset="0"/>
              </a:rPr>
              <a:t>במאמר ציינו את הבעיה של </a:t>
            </a:r>
            <a:r>
              <a:rPr lang="en-US" sz="1200" b="0" i="0" u="none" strike="noStrike" kern="1200" baseline="0" dirty="0">
                <a:solidFill>
                  <a:schemeClr val="tx1"/>
                </a:solidFill>
                <a:effectLst/>
                <a:latin typeface="+mn-lt"/>
                <a:ea typeface="+mn-ea"/>
                <a:cs typeface="+mn-cs"/>
              </a:rPr>
              <a:t>training</a:t>
            </a:r>
            <a:r>
              <a:rPr lang="he-IL" sz="1200" u="none" strike="noStrike" kern="1200" baseline="0" dirty="0">
                <a:solidFill>
                  <a:schemeClr val="tx1"/>
                </a:solidFill>
                <a:effectLst/>
                <a:latin typeface="+mn-lt"/>
                <a:ea typeface="+mn-ea"/>
                <a:cs typeface="Calibri" panose="020F0502020204030204" pitchFamily="34" charset="0"/>
              </a:rPr>
              <a:t> ברשתות עמוקות מאוד. בשקופיות הבאות נראה יותר לעומק את הבעיה הזו. </a:t>
            </a:r>
            <a:endParaRPr lang="en-US" sz="1200" b="0" i="0" u="none" strike="noStrike" kern="1200" baseline="0" dirty="0">
              <a:solidFill>
                <a:schemeClr val="tx1"/>
              </a:solidFill>
              <a:effectLst/>
              <a:latin typeface="+mn-lt"/>
              <a:ea typeface="+mn-ea"/>
              <a:cs typeface="+mn-cs"/>
            </a:endParaRPr>
          </a:p>
          <a:p>
            <a:pPr marL="0" indent="0" algn="r" rtl="1">
              <a:buFont typeface="Arial" panose="020B0604020202020204" pitchFamily="34" charset="0"/>
              <a:buNone/>
            </a:pPr>
            <a:endParaRPr lang="he-IL" sz="1200" kern="120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109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הרשת הזו היא שוב משמעותית יותר טובה מכל אלה שקדמו לה אבל נשים לב שהשיפור בדיוק הוא לא באותו יחס לגידול במספר שכבות.</a:t>
            </a:r>
          </a:p>
        </p:txBody>
      </p:sp>
      <p:sp>
        <p:nvSpPr>
          <p:cNvPr id="4" name="Slide Number Placeholder 3"/>
          <p:cNvSpPr>
            <a:spLocks noGrp="1"/>
          </p:cNvSpPr>
          <p:nvPr>
            <p:ph type="sldNum" sz="quarter" idx="10"/>
          </p:nvPr>
        </p:nvSpPr>
        <p:spPr/>
        <p:txBody>
          <a:bodyPr/>
          <a:lstStyle/>
          <a:p>
            <a:fld id="{9312A9C9-7209-43C8-B253-1255A1B545E0}" type="slidenum">
              <a:rPr lang="en-US" smtClean="0"/>
              <a:t>110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השאלה היא, מה קורה כשאנחנו מוסיפים עוד ועוד שכבות לרשת, האם הרשת הולכת ומשתפרת?</a:t>
            </a:r>
          </a:p>
          <a:p>
            <a:pPr algn="r" rtl="1"/>
            <a:r>
              <a:rPr lang="he-IL" sz="1200" u="none" strike="noStrike" kern="1200" baseline="0" dirty="0">
                <a:solidFill>
                  <a:schemeClr val="tx1"/>
                </a:solidFill>
                <a:effectLst/>
                <a:latin typeface="+mn-lt"/>
                <a:ea typeface="+mn-ea"/>
                <a:cs typeface="Calibri" panose="020F0502020204030204" pitchFamily="34" charset="0"/>
              </a:rPr>
              <a:t>מסתבר שהתשובה היא לא</a:t>
            </a:r>
          </a:p>
          <a:p>
            <a:pPr algn="r" rtl="1"/>
            <a:r>
              <a:rPr lang="he-IL" sz="1200" u="none" strike="noStrike" kern="1200" baseline="0" dirty="0">
                <a:solidFill>
                  <a:schemeClr val="tx1"/>
                </a:solidFill>
                <a:effectLst/>
                <a:latin typeface="+mn-lt"/>
                <a:ea typeface="+mn-ea"/>
                <a:cs typeface="Calibri" panose="020F0502020204030204" pitchFamily="34" charset="0"/>
              </a:rPr>
              <a:t>אנחנו רואים כאן השוואה בין מודל של 56 שכבות למודל של 20 שכבות</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אנחנו רואים שב</a:t>
            </a:r>
            <a:r>
              <a:rPr lang="en-US" sz="1200" b="0" i="0" u="none" strike="noStrike" kern="1200" baseline="0" dirty="0">
                <a:solidFill>
                  <a:schemeClr val="tx1"/>
                </a:solidFill>
                <a:effectLst/>
                <a:latin typeface="+mn-lt"/>
                <a:ea typeface="+mn-ea"/>
                <a:cs typeface="+mn-cs"/>
              </a:rPr>
              <a:t>test error</a:t>
            </a:r>
            <a:r>
              <a:rPr lang="he-IL" sz="1200" u="none" strike="noStrike" kern="1200" baseline="0" dirty="0">
                <a:solidFill>
                  <a:schemeClr val="tx1"/>
                </a:solidFill>
                <a:effectLst/>
                <a:latin typeface="+mn-lt"/>
                <a:ea typeface="+mn-ea"/>
                <a:cs typeface="Calibri" panose="020F0502020204030204" pitchFamily="34" charset="0"/>
              </a:rPr>
              <a:t> הרשת עם ה56 שכבות מראה שגיאה גבוהה יותר מהרשת עם ה20 שכבות. </a:t>
            </a:r>
          </a:p>
          <a:p>
            <a:pPr algn="r" rtl="1"/>
            <a:r>
              <a:rPr lang="he-IL" sz="1200" u="none" strike="noStrike" kern="1200" baseline="0" dirty="0">
                <a:solidFill>
                  <a:schemeClr val="tx1"/>
                </a:solidFill>
                <a:effectLst/>
                <a:latin typeface="+mn-lt"/>
                <a:ea typeface="+mn-ea"/>
                <a:cs typeface="Calibri" panose="020F0502020204030204" pitchFamily="34" charset="0"/>
              </a:rPr>
              <a:t>מה שמוזר זה שגם ב</a:t>
            </a:r>
            <a:r>
              <a:rPr lang="en-US" sz="1200" b="0" i="0" u="none" strike="noStrike" kern="1200" baseline="0" dirty="0">
                <a:solidFill>
                  <a:schemeClr val="tx1"/>
                </a:solidFill>
                <a:effectLst/>
                <a:latin typeface="+mn-lt"/>
                <a:ea typeface="+mn-ea"/>
                <a:cs typeface="+mn-cs"/>
              </a:rPr>
              <a:t>training error</a:t>
            </a:r>
            <a:r>
              <a:rPr lang="he-IL" sz="1200" u="none" strike="noStrike" kern="1200" baseline="0" dirty="0">
                <a:solidFill>
                  <a:schemeClr val="tx1"/>
                </a:solidFill>
                <a:effectLst/>
                <a:latin typeface="+mn-lt"/>
                <a:ea typeface="+mn-ea"/>
                <a:cs typeface="Calibri" panose="020F0502020204030204" pitchFamily="34" charset="0"/>
              </a:rPr>
              <a:t> אנחנו גם רואים שהמודל עם ה56 שכבות נותן תוצאות פחות טובות וזה מראה לנו שזה בעצם לא כתוצאה מ</a:t>
            </a:r>
            <a:r>
              <a:rPr lang="en-US" sz="1200" b="0" i="0" u="none" strike="noStrike" kern="1200" baseline="0" dirty="0">
                <a:solidFill>
                  <a:schemeClr val="tx1"/>
                </a:solidFill>
                <a:effectLst/>
                <a:latin typeface="+mn-lt"/>
                <a:ea typeface="+mn-ea"/>
                <a:cs typeface="+mn-cs"/>
              </a:rPr>
              <a:t>overfitting</a:t>
            </a:r>
            <a:r>
              <a:rPr lang="he-IL" sz="1200" u="none" strike="noStrike" kern="1200" baseline="0" dirty="0">
                <a:solidFill>
                  <a:schemeClr val="tx1"/>
                </a:solidFill>
                <a:effectLst/>
                <a:latin typeface="+mn-lt"/>
                <a:ea typeface="+mn-ea"/>
                <a:cs typeface="Calibri" panose="020F0502020204030204" pitchFamily="34" charset="0"/>
              </a:rPr>
              <a:t> של רשת עמוקה עם הרבה פרמטרין אלא זה בגלל משהו אחר. כי ב</a:t>
            </a:r>
            <a:r>
              <a:rPr lang="en-US" sz="1200" b="0" i="0" u="none" strike="noStrike" kern="1200" baseline="0" dirty="0">
                <a:solidFill>
                  <a:schemeClr val="tx1"/>
                </a:solidFill>
                <a:effectLst/>
                <a:latin typeface="+mn-lt"/>
                <a:ea typeface="+mn-ea"/>
                <a:cs typeface="+mn-cs"/>
              </a:rPr>
              <a:t>overfitting</a:t>
            </a:r>
            <a:r>
              <a:rPr lang="he-IL" sz="1200" u="none" strike="noStrike" kern="1200" baseline="0" dirty="0">
                <a:solidFill>
                  <a:schemeClr val="tx1"/>
                </a:solidFill>
                <a:effectLst/>
                <a:latin typeface="+mn-lt"/>
                <a:ea typeface="+mn-ea"/>
                <a:cs typeface="Calibri" panose="020F0502020204030204" pitchFamily="34" charset="0"/>
              </a:rPr>
              <a:t> אנחנו מקבלים דווקא</a:t>
            </a:r>
            <a:r>
              <a:rPr lang="en-US" sz="1200" b="0" i="0" u="none" strike="noStrike" kern="1200" baseline="0" dirty="0">
                <a:solidFill>
                  <a:schemeClr val="tx1"/>
                </a:solidFill>
                <a:effectLst/>
                <a:latin typeface="+mn-lt"/>
                <a:ea typeface="+mn-ea"/>
                <a:cs typeface="+mn-cs"/>
              </a:rPr>
              <a:t> training error </a:t>
            </a:r>
            <a:r>
              <a:rPr lang="he-IL" sz="1200" u="none" strike="noStrike" kern="1200" baseline="0" dirty="0">
                <a:solidFill>
                  <a:schemeClr val="tx1"/>
                </a:solidFill>
                <a:effectLst/>
                <a:latin typeface="+mn-lt"/>
                <a:ea typeface="+mn-ea"/>
                <a:cs typeface="Calibri" panose="020F0502020204030204" pitchFamily="34" charset="0"/>
              </a:rPr>
              <a:t>טוב. </a:t>
            </a:r>
            <a:endParaRPr lang="en-US" sz="1200" b="0" i="0" u="none" strike="noStrike" kern="1200" baseline="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111</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ההיפותזה שהציעו במאמר היא שפשוט קשה יותר לעשות אופטמיזציה לרשתות עמוקות יותר.</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הם טענו שרשתות עמוקות צריכות לתת תוצאות טובות לפחות כמו רשתות פחות עמוקות</a:t>
            </a:r>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וההוכחה לזה היא שלוקחים את השכבות שכבר למדנו ברשת רדודה, ומוסיפים על גביהן שכבות נוספות של </a:t>
            </a:r>
            <a:r>
              <a:rPr lang="en-US" sz="1200" b="0" i="0" u="none" strike="noStrike" kern="1200" baseline="0" dirty="0">
                <a:solidFill>
                  <a:schemeClr val="tx1"/>
                </a:solidFill>
                <a:effectLst/>
                <a:latin typeface="+mn-lt"/>
                <a:ea typeface="+mn-ea"/>
                <a:cs typeface="+mn-cs"/>
              </a:rPr>
              <a:t>identity mapping</a:t>
            </a:r>
            <a:r>
              <a:rPr lang="he-IL" sz="1200" u="none" strike="noStrike" kern="1200" baseline="0" dirty="0">
                <a:solidFill>
                  <a:schemeClr val="tx1"/>
                </a:solidFill>
                <a:effectLst/>
                <a:latin typeface="+mn-lt"/>
                <a:ea typeface="+mn-ea"/>
                <a:cs typeface="Calibri" panose="020F0502020204030204" pitchFamily="34" charset="0"/>
              </a:rPr>
              <a:t> וכן התוצאות צריכות להיות זהות. אבל בפועל, לרשתות מאוד עמוקוץ, קשה לבחור פרמטרים שנותנים אפילו את ה</a:t>
            </a:r>
            <a:r>
              <a:rPr lang="en-US" sz="1200" b="0" i="0" u="none" strike="noStrike" kern="1200" baseline="0" dirty="0" err="1">
                <a:solidFill>
                  <a:schemeClr val="tx1"/>
                </a:solidFill>
                <a:effectLst/>
                <a:latin typeface="+mn-lt"/>
                <a:ea typeface="+mn-ea"/>
                <a:cs typeface="+mn-cs"/>
              </a:rPr>
              <a:t>identitfy</a:t>
            </a:r>
            <a:r>
              <a:rPr lang="en-US" sz="1200" b="0" i="0" u="none" strike="noStrike" kern="1200" baseline="0" dirty="0">
                <a:solidFill>
                  <a:schemeClr val="tx1"/>
                </a:solidFill>
                <a:effectLst/>
                <a:latin typeface="+mn-lt"/>
                <a:ea typeface="+mn-ea"/>
                <a:cs typeface="+mn-cs"/>
              </a:rPr>
              <a:t> function</a:t>
            </a:r>
            <a:r>
              <a:rPr lang="he-IL" sz="1200" u="none" strike="noStrike" kern="1200" baseline="0" dirty="0">
                <a:solidFill>
                  <a:schemeClr val="tx1"/>
                </a:solidFill>
                <a:effectLst/>
                <a:latin typeface="+mn-lt"/>
                <a:ea typeface="+mn-ea"/>
                <a:cs typeface="Calibri" panose="020F0502020204030204" pitchFamily="34" charset="0"/>
              </a:rPr>
              <a:t> ולכן זה נותן תוצאה גרועה יותר במקום טובה יותר.</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אז זה המוטיבציה</a:t>
            </a:r>
          </a:p>
          <a:p>
            <a:pPr algn="r" rtl="1"/>
            <a:r>
              <a:rPr lang="he-IL" sz="1200" u="none" strike="noStrike" kern="1200" baseline="0" dirty="0">
                <a:solidFill>
                  <a:schemeClr val="tx1"/>
                </a:solidFill>
                <a:effectLst/>
                <a:latin typeface="+mn-lt"/>
                <a:ea typeface="+mn-ea"/>
                <a:cs typeface="Calibri" panose="020F0502020204030204" pitchFamily="34" charset="0"/>
              </a:rPr>
              <a:t>ועכשיו הם רוצים לעזור למודל ללמוד אופטמיזציה יותר טובה.</a:t>
            </a:r>
          </a:p>
        </p:txBody>
      </p:sp>
      <p:sp>
        <p:nvSpPr>
          <p:cNvPr id="4" name="Slide Number Placeholder 3"/>
          <p:cNvSpPr>
            <a:spLocks noGrp="1"/>
          </p:cNvSpPr>
          <p:nvPr>
            <p:ph type="sldNum" sz="quarter" idx="10"/>
          </p:nvPr>
        </p:nvSpPr>
        <p:spPr/>
        <p:txBody>
          <a:bodyPr/>
          <a:lstStyle/>
          <a:p>
            <a:fld id="{9312A9C9-7209-43C8-B253-1255A1B545E0}" type="slidenum">
              <a:rPr lang="en-US" smtClean="0"/>
              <a:t>112</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הרעיון הוא ש</a:t>
            </a:r>
            <a:r>
              <a:rPr lang="en-US" sz="1200" b="0" i="0" kern="120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שלנו עובר ברצף של </a:t>
            </a:r>
            <a:r>
              <a:rPr lang="en-US" sz="1200" b="0" i="0" kern="1200" baseline="0" dirty="0">
                <a:solidFill>
                  <a:schemeClr val="tx1"/>
                </a:solidFill>
                <a:effectLst/>
                <a:latin typeface="+mn-lt"/>
                <a:ea typeface="+mn-ea"/>
                <a:cs typeface="+mn-cs"/>
              </a:rPr>
              <a:t>conv-</a:t>
            </a:r>
            <a:r>
              <a:rPr lang="en-US" sz="1200" b="0" i="0" kern="1200" baseline="0" dirty="0" err="1">
                <a:solidFill>
                  <a:schemeClr val="tx1"/>
                </a:solidFill>
                <a:effectLst/>
                <a:latin typeface="+mn-lt"/>
                <a:ea typeface="+mn-ea"/>
                <a:cs typeface="+mn-cs"/>
              </a:rPr>
              <a:t>relu</a:t>
            </a:r>
            <a:r>
              <a:rPr lang="en-US" sz="1200" b="0" i="0" kern="1200" baseline="0" dirty="0">
                <a:solidFill>
                  <a:schemeClr val="tx1"/>
                </a:solidFill>
                <a:effectLst/>
                <a:latin typeface="+mn-lt"/>
                <a:ea typeface="+mn-ea"/>
                <a:cs typeface="+mn-cs"/>
              </a:rPr>
              <a:t>-conv</a:t>
            </a:r>
            <a:r>
              <a:rPr lang="he-IL" sz="1200" kern="1200" baseline="0" dirty="0">
                <a:solidFill>
                  <a:schemeClr val="tx1"/>
                </a:solidFill>
                <a:effectLst/>
                <a:latin typeface="+mn-lt"/>
                <a:ea typeface="+mn-ea"/>
                <a:cs typeface="Calibri" panose="020F0502020204030204" pitchFamily="34" charset="0"/>
              </a:rPr>
              <a:t> וזה נותן לנו תוצאה </a:t>
            </a:r>
            <a:r>
              <a:rPr lang="en-US" sz="1200" b="0" i="0" kern="1200" baseline="0" dirty="0">
                <a:solidFill>
                  <a:schemeClr val="tx1"/>
                </a:solidFill>
                <a:effectLst/>
                <a:latin typeface="+mn-lt"/>
                <a:ea typeface="+mn-ea"/>
                <a:cs typeface="+mn-cs"/>
              </a:rPr>
              <a:t>F(x)</a:t>
            </a:r>
            <a:r>
              <a:rPr lang="he-IL" sz="1200" kern="1200" baseline="0" dirty="0">
                <a:solidFill>
                  <a:schemeClr val="tx1"/>
                </a:solidFill>
                <a:effectLst/>
                <a:latin typeface="+mn-lt"/>
                <a:ea typeface="+mn-ea"/>
                <a:cs typeface="Calibri" panose="020F0502020204030204" pitchFamily="34" charset="0"/>
              </a:rPr>
              <a:t>.</a:t>
            </a:r>
          </a:p>
          <a:p>
            <a:pPr algn="r" rtl="1"/>
            <a:r>
              <a:rPr lang="he-IL" sz="1200" kern="1200" baseline="0" dirty="0">
                <a:solidFill>
                  <a:schemeClr val="tx1"/>
                </a:solidFill>
                <a:effectLst/>
                <a:latin typeface="+mn-lt"/>
                <a:ea typeface="+mn-ea"/>
                <a:cs typeface="Calibri" panose="020F0502020204030204" pitchFamily="34" charset="0"/>
              </a:rPr>
              <a:t>את התוצאה הזו אנחנו אחר כך מוסיפים ל</a:t>
            </a:r>
            <a:r>
              <a:rPr lang="en-US" sz="1200" b="0" i="0" kern="1200" baseline="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וקוראים לזה </a:t>
            </a:r>
            <a:r>
              <a:rPr lang="he-IL" sz="1200" kern="1200" dirty="0">
                <a:solidFill>
                  <a:schemeClr val="tx1"/>
                </a:solidFill>
                <a:effectLst/>
                <a:latin typeface="+mn-lt"/>
                <a:ea typeface="+mn-ea"/>
                <a:cs typeface="Calibri" panose="020F0502020204030204" pitchFamily="34" charset="0"/>
              </a:rPr>
              <a:t> </a:t>
            </a:r>
            <a:r>
              <a:rPr lang="en-US" sz="1200" b="0" i="0" kern="1200" dirty="0">
                <a:solidFill>
                  <a:schemeClr val="tx1"/>
                </a:solidFill>
                <a:effectLst/>
                <a:latin typeface="+mn-lt"/>
                <a:ea typeface="+mn-ea"/>
                <a:cs typeface="+mn-cs"/>
              </a:rPr>
              <a:t>H(x) = F(x) + x</a:t>
            </a:r>
            <a:endParaRPr lang="he-IL" sz="1200" kern="1200" dirty="0">
              <a:solidFill>
                <a:schemeClr val="tx1"/>
              </a:solidFill>
              <a:effectLst/>
              <a:latin typeface="+mn-lt"/>
              <a:ea typeface="+mn-ea"/>
              <a:cs typeface="Calibri" panose="020F0502020204030204" pitchFamily="34" charset="0"/>
            </a:endParaRPr>
          </a:p>
          <a:p>
            <a:pPr algn="r" rtl="1"/>
            <a:r>
              <a:rPr lang="he-IL" sz="1200" kern="1200" dirty="0">
                <a:solidFill>
                  <a:schemeClr val="tx1"/>
                </a:solidFill>
                <a:effectLst/>
                <a:latin typeface="+mn-lt"/>
                <a:ea typeface="+mn-ea"/>
                <a:cs typeface="Calibri" panose="020F0502020204030204" pitchFamily="34" charset="0"/>
              </a:rPr>
              <a:t>ברשת מסורתית </a:t>
            </a:r>
            <a:r>
              <a:rPr lang="en-US" sz="1200" b="0" i="0" kern="1200" dirty="0">
                <a:solidFill>
                  <a:schemeClr val="tx1"/>
                </a:solidFill>
                <a:effectLst/>
                <a:latin typeface="+mn-lt"/>
                <a:ea typeface="+mn-ea"/>
                <a:cs typeface="+mn-cs"/>
              </a:rPr>
              <a:t>H(x)</a:t>
            </a:r>
            <a:r>
              <a:rPr lang="en-US" sz="1200" b="0" i="0" kern="1200" baseline="0" dirty="0">
                <a:solidFill>
                  <a:schemeClr val="tx1"/>
                </a:solidFill>
                <a:effectLst/>
                <a:latin typeface="+mn-lt"/>
                <a:ea typeface="+mn-ea"/>
                <a:cs typeface="+mn-cs"/>
              </a:rPr>
              <a:t> = F(x)</a:t>
            </a:r>
            <a:r>
              <a:rPr lang="he-IL" sz="1200" kern="1200" baseline="0" dirty="0">
                <a:solidFill>
                  <a:schemeClr val="tx1"/>
                </a:solidFill>
                <a:effectLst/>
                <a:latin typeface="+mn-lt"/>
                <a:ea typeface="+mn-ea"/>
                <a:cs typeface="Calibri" panose="020F0502020204030204" pitchFamily="34" charset="0"/>
              </a:rPr>
              <a:t> אז במקום לחשב את הטרנספורמציה, אנחנו מחשבים את הביטוי שצריך להוסיף ל</a:t>
            </a:r>
            <a:r>
              <a:rPr lang="en-US" sz="1200" b="0" i="0" kern="1200" baseline="0" dirty="0">
                <a:solidFill>
                  <a:schemeClr val="tx1"/>
                </a:solidFill>
                <a:effectLst/>
                <a:latin typeface="+mn-lt"/>
                <a:ea typeface="+mn-ea"/>
                <a:cs typeface="+mn-cs"/>
              </a:rPr>
              <a:t>input</a:t>
            </a:r>
            <a:r>
              <a:rPr lang="he-IL" sz="1200" kern="1200" baseline="0" dirty="0">
                <a:solidFill>
                  <a:schemeClr val="tx1"/>
                </a:solidFill>
                <a:effectLst/>
                <a:latin typeface="+mn-lt"/>
                <a:ea typeface="+mn-ea"/>
                <a:cs typeface="Calibri" panose="020F0502020204030204" pitchFamily="34" charset="0"/>
              </a:rPr>
              <a:t> שלנו </a:t>
            </a:r>
            <a:r>
              <a:rPr lang="en-US" sz="1200" b="0" i="0" kern="1200" baseline="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כך שהמודול הזה מחשב את הדלתא או את השינוי שיש להוסיף ל</a:t>
            </a:r>
            <a:r>
              <a:rPr lang="en-US" sz="1200" b="0" i="0" kern="1200" baseline="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כדי לקבל ייצוג אחר. כותבי המאמר בעצם טוענים שקל יותר לאפטם את ה</a:t>
            </a:r>
            <a:r>
              <a:rPr lang="en-US" sz="1200" b="0" i="0" kern="1200" baseline="0" dirty="0">
                <a:solidFill>
                  <a:schemeClr val="tx1"/>
                </a:solidFill>
                <a:effectLst/>
                <a:latin typeface="+mn-lt"/>
                <a:ea typeface="+mn-ea"/>
                <a:cs typeface="+mn-cs"/>
              </a:rPr>
              <a:t>residual mapping</a:t>
            </a:r>
            <a:r>
              <a:rPr lang="he-IL" sz="1200" kern="1200" baseline="0" dirty="0">
                <a:solidFill>
                  <a:schemeClr val="tx1"/>
                </a:solidFill>
                <a:effectLst/>
                <a:latin typeface="+mn-lt"/>
                <a:ea typeface="+mn-ea"/>
                <a:cs typeface="Calibri" panose="020F0502020204030204" pitchFamily="34" charset="0"/>
              </a:rPr>
              <a:t> הזה מאשר את המיפוי המקורי.</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בעצם מעבירים את ה</a:t>
            </a:r>
            <a:r>
              <a:rPr lang="en-US" sz="1200" b="0" i="0" u="none" strike="noStrike" kern="1200" baseline="0" dirty="0">
                <a:solidFill>
                  <a:schemeClr val="tx1"/>
                </a:solidFill>
                <a:effectLst/>
                <a:latin typeface="+mn-lt"/>
                <a:ea typeface="+mn-ea"/>
                <a:cs typeface="+mn-cs"/>
              </a:rPr>
              <a:t>Input</a:t>
            </a:r>
            <a:r>
              <a:rPr lang="he-IL" sz="1200" u="none" strike="noStrike" kern="1200" baseline="0" dirty="0">
                <a:solidFill>
                  <a:schemeClr val="tx1"/>
                </a:solidFill>
                <a:effectLst/>
                <a:latin typeface="+mn-lt"/>
                <a:ea typeface="+mn-ea"/>
                <a:cs typeface="Calibri" panose="020F0502020204030204" pitchFamily="34" charset="0"/>
              </a:rPr>
              <a:t> כ</a:t>
            </a:r>
            <a:r>
              <a:rPr lang="en-US" sz="1200" b="0" i="0" u="none" strike="noStrike" kern="1200" baseline="0" dirty="0">
                <a:solidFill>
                  <a:schemeClr val="tx1"/>
                </a:solidFill>
                <a:effectLst/>
                <a:latin typeface="+mn-lt"/>
                <a:ea typeface="+mn-ea"/>
                <a:cs typeface="+mn-cs"/>
              </a:rPr>
              <a:t>identity</a:t>
            </a:r>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המימדים הם זהים או שיש דרכים לעשות </a:t>
            </a:r>
            <a:r>
              <a:rPr lang="en-US" sz="1200" b="0" i="0" u="none" strike="noStrike" kern="1200" baseline="0" dirty="0">
                <a:solidFill>
                  <a:schemeClr val="tx1"/>
                </a:solidFill>
                <a:effectLst/>
                <a:latin typeface="+mn-lt"/>
                <a:ea typeface="+mn-ea"/>
                <a:cs typeface="+mn-cs"/>
              </a:rPr>
              <a:t>Padding</a:t>
            </a:r>
            <a:r>
              <a:rPr lang="he-IL" sz="1200" u="none" strike="noStrike" kern="1200" baseline="0" dirty="0">
                <a:solidFill>
                  <a:schemeClr val="tx1"/>
                </a:solidFill>
                <a:effectLst/>
                <a:latin typeface="+mn-lt"/>
                <a:ea typeface="+mn-ea"/>
                <a:cs typeface="Calibri" panose="020F0502020204030204" pitchFamily="34" charset="0"/>
              </a:rPr>
              <a:t> כדי להגיע לאותו מימד בעומק</a:t>
            </a:r>
            <a:endParaRPr lang="en-US" sz="1200" b="0" i="0" u="none" strike="noStrike" kern="1200" baseline="0" dirty="0">
              <a:solidFill>
                <a:schemeClr val="tx1"/>
              </a:solidFill>
              <a:effectLst/>
              <a:latin typeface="+mn-lt"/>
              <a:ea typeface="+mn-ea"/>
              <a:cs typeface="+mn-cs"/>
            </a:endParaRPr>
          </a:p>
          <a:p>
            <a:pPr algn="r" rtl="1"/>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מחשבים </a:t>
            </a:r>
            <a:r>
              <a:rPr lang="en-US" sz="1200" b="1" i="0" u="none" strike="noStrike" kern="1200" baseline="0" dirty="0">
                <a:solidFill>
                  <a:schemeClr val="tx1"/>
                </a:solidFill>
                <a:effectLst/>
                <a:latin typeface="+mn-lt"/>
                <a:ea typeface="+mn-ea"/>
                <a:cs typeface="+mn-cs"/>
              </a:rPr>
              <a:t>F(x)=H(x)-x</a:t>
            </a:r>
            <a:r>
              <a:rPr lang="he-IL" sz="1200" u="none" strike="noStrike" kern="1200" baseline="0" dirty="0">
                <a:solidFill>
                  <a:schemeClr val="tx1"/>
                </a:solidFill>
                <a:effectLst/>
                <a:latin typeface="+mn-lt"/>
                <a:ea typeface="+mn-ea"/>
                <a:cs typeface="Calibri" panose="020F0502020204030204" pitchFamily="34" charset="0"/>
              </a:rPr>
              <a:t> במקום את </a:t>
            </a:r>
            <a:r>
              <a:rPr lang="en-US" sz="1200" b="1" i="0" u="none" strike="noStrike" kern="1200" baseline="0" dirty="0">
                <a:solidFill>
                  <a:schemeClr val="tx1"/>
                </a:solidFill>
                <a:effectLst/>
                <a:latin typeface="+mn-lt"/>
                <a:ea typeface="+mn-ea"/>
                <a:cs typeface="+mn-cs"/>
              </a:rPr>
              <a:t>H(x)</a:t>
            </a:r>
            <a:r>
              <a:rPr lang="he-IL" sz="1200" u="none" strike="noStrike" kern="1200" baseline="0" dirty="0">
                <a:solidFill>
                  <a:schemeClr val="tx1"/>
                </a:solidFill>
                <a:effectLst/>
                <a:latin typeface="+mn-lt"/>
                <a:ea typeface="+mn-ea"/>
                <a:cs typeface="Calibri" panose="020F0502020204030204" pitchFamily="34" charset="0"/>
              </a:rPr>
              <a:t> ישירות. </a:t>
            </a:r>
            <a:r>
              <a:rPr lang="en-US" sz="1200" b="0" i="0" u="none" strike="noStrike" kern="1200" baseline="0" dirty="0">
                <a:solidFill>
                  <a:schemeClr val="tx1"/>
                </a:solidFill>
                <a:effectLst/>
                <a:latin typeface="+mn-lt"/>
                <a:ea typeface="+mn-ea"/>
                <a:cs typeface="+mn-cs"/>
              </a:rPr>
              <a:t>F(x)</a:t>
            </a:r>
            <a:r>
              <a:rPr lang="he-IL" sz="1200" u="none" strike="noStrike" kern="1200" baseline="0" dirty="0">
                <a:solidFill>
                  <a:schemeClr val="tx1"/>
                </a:solidFill>
                <a:effectLst/>
                <a:latin typeface="+mn-lt"/>
                <a:ea typeface="+mn-ea"/>
                <a:cs typeface="Calibri" panose="020F0502020204030204" pitchFamily="34" charset="0"/>
              </a:rPr>
              <a:t> זה ה</a:t>
            </a:r>
            <a:r>
              <a:rPr lang="en-US" sz="1200" b="0" i="0" u="none" strike="noStrike" kern="1200" baseline="0" dirty="0">
                <a:solidFill>
                  <a:schemeClr val="tx1"/>
                </a:solidFill>
                <a:effectLst/>
                <a:latin typeface="+mn-lt"/>
                <a:ea typeface="+mn-ea"/>
                <a:cs typeface="+mn-cs"/>
              </a:rPr>
              <a:t>residual</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ההיפותזה שציינו קודם, מראה שאולי אפילו משהו שהוא מאוד קרוב ל</a:t>
            </a:r>
            <a:r>
              <a:rPr lang="en-US" sz="1200" b="0" i="0" u="none" strike="noStrike" kern="1200" baseline="0" dirty="0">
                <a:solidFill>
                  <a:schemeClr val="tx1"/>
                </a:solidFill>
                <a:effectLst/>
                <a:latin typeface="+mn-lt"/>
                <a:ea typeface="+mn-ea"/>
                <a:cs typeface="+mn-cs"/>
              </a:rPr>
              <a:t>identity mapping</a:t>
            </a:r>
            <a:r>
              <a:rPr lang="he-IL" sz="1200" u="none" strike="noStrike" kern="1200" baseline="0" dirty="0">
                <a:solidFill>
                  <a:schemeClr val="tx1"/>
                </a:solidFill>
                <a:effectLst/>
                <a:latin typeface="+mn-lt"/>
                <a:ea typeface="+mn-ea"/>
                <a:cs typeface="Calibri" panose="020F0502020204030204" pitchFamily="34" charset="0"/>
              </a:rPr>
              <a:t> היה נותן לנו תוצאות טובות ולכן הפתרון הזה מתאים להיפותזה.</a:t>
            </a:r>
          </a:p>
        </p:txBody>
      </p:sp>
      <p:sp>
        <p:nvSpPr>
          <p:cNvPr id="4" name="Slide Number Placeholder 3"/>
          <p:cNvSpPr>
            <a:spLocks noGrp="1"/>
          </p:cNvSpPr>
          <p:nvPr>
            <p:ph type="sldNum" sz="quarter" idx="10"/>
          </p:nvPr>
        </p:nvSpPr>
        <p:spPr/>
        <p:txBody>
          <a:bodyPr/>
          <a:lstStyle/>
          <a:p>
            <a:fld id="{9312A9C9-7209-43C8-B253-1255A1B545E0}" type="slidenum">
              <a:rPr lang="en-US" smtClean="0"/>
              <a:t>113</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b="0" i="0" u="none" strike="noStrike" kern="1200" baseline="0" dirty="0">
                <a:solidFill>
                  <a:schemeClr val="tx1"/>
                </a:solidFill>
                <a:effectLst/>
                <a:latin typeface="+mn-lt"/>
                <a:ea typeface="+mn-ea"/>
                <a:cs typeface="+mn-cs"/>
              </a:rPr>
              <a:t>A</a:t>
            </a:r>
            <a:r>
              <a:rPr lang="he-IL" sz="1200" u="none" strike="noStrike" kern="1200" baseline="0" dirty="0">
                <a:solidFill>
                  <a:schemeClr val="tx1"/>
                </a:solidFill>
                <a:effectLst/>
                <a:latin typeface="+mn-lt"/>
                <a:ea typeface="+mn-ea"/>
                <a:cs typeface="Calibri" panose="020F0502020204030204" pitchFamily="34" charset="0"/>
              </a:rPr>
              <a:t> – זה ה</a:t>
            </a:r>
            <a:r>
              <a:rPr lang="en-US" sz="1200" b="0" i="0" u="none" strike="noStrike" kern="1200" baseline="0" dirty="0">
                <a:solidFill>
                  <a:schemeClr val="tx1"/>
                </a:solidFill>
                <a:effectLst/>
                <a:latin typeface="+mn-lt"/>
                <a:ea typeface="+mn-ea"/>
                <a:cs typeface="+mn-cs"/>
              </a:rPr>
              <a:t>activation</a:t>
            </a:r>
            <a:endParaRPr lang="he-IL" sz="1200" u="none" strike="noStrike" kern="1200" baseline="0" dirty="0">
              <a:solidFill>
                <a:schemeClr val="tx1"/>
              </a:solidFill>
              <a:effectLst/>
              <a:latin typeface="+mn-lt"/>
              <a:ea typeface="+mn-ea"/>
              <a:cs typeface="Calibri" panose="020F0502020204030204" pitchFamily="34" charset="0"/>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נשים לב שה </a:t>
            </a:r>
            <a:r>
              <a:rPr lang="en-US" sz="1200" b="0" i="0" u="none" strike="noStrike" kern="1200" baseline="0" dirty="0">
                <a:solidFill>
                  <a:schemeClr val="tx1"/>
                </a:solidFill>
                <a:effectLst/>
                <a:latin typeface="+mn-lt"/>
                <a:ea typeface="+mn-ea"/>
                <a:cs typeface="+mn-cs"/>
              </a:rPr>
              <a:t>injection</a:t>
            </a:r>
            <a:r>
              <a:rPr lang="he-IL" sz="1200" u="none" strike="noStrike" kern="1200" baseline="0" dirty="0">
                <a:solidFill>
                  <a:schemeClr val="tx1"/>
                </a:solidFill>
                <a:effectLst/>
                <a:latin typeface="+mn-lt"/>
                <a:ea typeface="+mn-ea"/>
                <a:cs typeface="Calibri" panose="020F0502020204030204" pitchFamily="34" charset="0"/>
              </a:rPr>
              <a:t> של </a:t>
            </a:r>
            <a:r>
              <a:rPr lang="en-US" sz="1200" b="0" i="0" u="none" strike="noStrike" kern="1200" baseline="0" dirty="0">
                <a:solidFill>
                  <a:schemeClr val="tx1"/>
                </a:solidFill>
                <a:effectLst/>
                <a:latin typeface="+mn-lt"/>
                <a:ea typeface="+mn-ea"/>
                <a:cs typeface="+mn-cs"/>
              </a:rPr>
              <a:t>a</a:t>
            </a:r>
            <a:r>
              <a:rPr lang="he-IL" sz="1200" u="none" strike="noStrike" kern="1200" baseline="0" dirty="0">
                <a:solidFill>
                  <a:schemeClr val="tx1"/>
                </a:solidFill>
                <a:effectLst/>
                <a:latin typeface="+mn-lt"/>
                <a:ea typeface="+mn-ea"/>
                <a:cs typeface="Calibri" panose="020F0502020204030204" pitchFamily="34" charset="0"/>
              </a:rPr>
              <a:t> הוא אחרי השלב הלינארי אבל לפני ה</a:t>
            </a:r>
            <a:r>
              <a:rPr lang="en-US" sz="1200" b="0" i="0" u="none" strike="noStrike" kern="1200" baseline="0" dirty="0" err="1">
                <a:solidFill>
                  <a:schemeClr val="tx1"/>
                </a:solidFill>
                <a:effectLst/>
                <a:latin typeface="+mn-lt"/>
                <a:ea typeface="+mn-ea"/>
                <a:cs typeface="+mn-cs"/>
              </a:rPr>
              <a:t>ReLU</a:t>
            </a:r>
            <a:r>
              <a:rPr lang="he-IL" sz="1200" u="none" strike="noStrike" kern="1200" baseline="0" dirty="0">
                <a:solidFill>
                  <a:schemeClr val="tx1"/>
                </a:solidFill>
                <a:effectLst/>
                <a:latin typeface="+mn-lt"/>
                <a:ea typeface="+mn-ea"/>
                <a:cs typeface="Calibri" panose="020F0502020204030204" pitchFamily="34" charset="0"/>
              </a:rPr>
              <a:t>.</a:t>
            </a:r>
            <a:endParaRPr lang="en-US" sz="1200" b="0" i="0" u="none" strike="noStrike" kern="1200" baseline="0" dirty="0">
              <a:solidFill>
                <a:schemeClr val="tx1"/>
              </a:solidFill>
              <a:effectLst/>
              <a:latin typeface="+mn-lt"/>
              <a:ea typeface="+mn-ea"/>
              <a:cs typeface="+mn-cs"/>
            </a:endParaRPr>
          </a:p>
          <a:p>
            <a:pPr algn="r" rtl="1"/>
            <a:r>
              <a:rPr lang="he-IL" sz="1200" u="none" strike="noStrike" kern="1200" baseline="0" dirty="0">
                <a:solidFill>
                  <a:schemeClr val="tx1"/>
                </a:solidFill>
                <a:effectLst/>
                <a:latin typeface="+mn-lt"/>
                <a:ea typeface="+mn-ea"/>
                <a:cs typeface="Calibri" panose="020F0502020204030204" pitchFamily="34" charset="0"/>
              </a:rPr>
              <a:t>אם נניח </a:t>
            </a:r>
            <a:r>
              <a:rPr lang="en-US" sz="1200" b="0" i="0" u="none" strike="noStrike" kern="1200" baseline="0" dirty="0">
                <a:solidFill>
                  <a:schemeClr val="tx1"/>
                </a:solidFill>
                <a:effectLst/>
                <a:latin typeface="+mn-lt"/>
                <a:ea typeface="+mn-ea"/>
                <a:cs typeface="+mn-cs"/>
              </a:rPr>
              <a:t>W</a:t>
            </a:r>
            <a:r>
              <a:rPr lang="he-IL" sz="1200" u="none" strike="noStrike" kern="1200" baseline="0" dirty="0">
                <a:solidFill>
                  <a:schemeClr val="tx1"/>
                </a:solidFill>
                <a:effectLst/>
                <a:latin typeface="+mn-lt"/>
                <a:ea typeface="+mn-ea"/>
                <a:cs typeface="Calibri" panose="020F0502020204030204" pitchFamily="34" charset="0"/>
              </a:rPr>
              <a:t> נהיה 0 וגם </a:t>
            </a:r>
            <a:r>
              <a:rPr lang="en-US" sz="1200" b="0" i="0" u="none" strike="noStrike" kern="1200" baseline="0" dirty="0">
                <a:solidFill>
                  <a:schemeClr val="tx1"/>
                </a:solidFill>
                <a:effectLst/>
                <a:latin typeface="+mn-lt"/>
                <a:ea typeface="+mn-ea"/>
                <a:cs typeface="+mn-cs"/>
              </a:rPr>
              <a:t>b</a:t>
            </a:r>
            <a:r>
              <a:rPr lang="he-IL" sz="1200" u="none" strike="noStrike" kern="1200" baseline="0" dirty="0">
                <a:solidFill>
                  <a:schemeClr val="tx1"/>
                </a:solidFill>
                <a:effectLst/>
                <a:latin typeface="+mn-lt"/>
                <a:ea typeface="+mn-ea"/>
                <a:cs typeface="Calibri" panose="020F0502020204030204" pitchFamily="34" charset="0"/>
              </a:rPr>
              <a:t> לצורך העניין בגלל </a:t>
            </a:r>
            <a:r>
              <a:rPr lang="en-US" sz="1200" b="0" i="0" u="none" strike="noStrike" kern="1200" baseline="0" dirty="0">
                <a:solidFill>
                  <a:schemeClr val="tx1"/>
                </a:solidFill>
                <a:effectLst/>
                <a:latin typeface="+mn-lt"/>
                <a:ea typeface="+mn-ea"/>
                <a:cs typeface="+mn-cs"/>
              </a:rPr>
              <a:t>weight decay</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ואז </a:t>
            </a:r>
            <a:r>
              <a:rPr lang="en-US" sz="1200" b="0" i="0" u="none" strike="noStrike" kern="1200" baseline="0" dirty="0">
                <a:solidFill>
                  <a:schemeClr val="tx1"/>
                </a:solidFill>
                <a:effectLst/>
                <a:latin typeface="+mn-lt"/>
                <a:ea typeface="+mn-ea"/>
                <a:cs typeface="+mn-cs"/>
              </a:rPr>
              <a:t>g(a) </a:t>
            </a:r>
            <a:r>
              <a:rPr lang="he-IL" sz="1200" u="none" strike="noStrike" kern="1200" baseline="0" dirty="0">
                <a:solidFill>
                  <a:schemeClr val="tx1"/>
                </a:solidFill>
                <a:effectLst/>
                <a:latin typeface="+mn-lt"/>
                <a:ea typeface="+mn-ea"/>
                <a:cs typeface="Calibri" panose="020F0502020204030204" pitchFamily="34" charset="0"/>
              </a:rPr>
              <a:t> שווה ל</a:t>
            </a:r>
            <a:r>
              <a:rPr lang="en-US" sz="1200" b="0" i="0" u="none" strike="noStrike" kern="1200" baseline="0" dirty="0">
                <a:solidFill>
                  <a:schemeClr val="tx1"/>
                </a:solidFill>
                <a:effectLst/>
                <a:latin typeface="+mn-lt"/>
                <a:ea typeface="+mn-ea"/>
                <a:cs typeface="+mn-cs"/>
              </a:rPr>
              <a:t>a</a:t>
            </a:r>
            <a:r>
              <a:rPr lang="he-IL" sz="1200" u="none" strike="noStrike" kern="1200" baseline="0" dirty="0">
                <a:solidFill>
                  <a:schemeClr val="tx1"/>
                </a:solidFill>
                <a:effectLst/>
                <a:latin typeface="+mn-lt"/>
                <a:ea typeface="+mn-ea"/>
                <a:cs typeface="Calibri" panose="020F0502020204030204" pitchFamily="34" charset="0"/>
              </a:rPr>
              <a:t> מכיוון ש</a:t>
            </a:r>
            <a:r>
              <a:rPr lang="en-US" sz="1200" b="0" i="0" u="none" strike="noStrike" kern="1200" baseline="0" dirty="0" err="1">
                <a:solidFill>
                  <a:schemeClr val="tx1"/>
                </a:solidFill>
                <a:effectLst/>
                <a:latin typeface="+mn-lt"/>
                <a:ea typeface="+mn-ea"/>
                <a:cs typeface="+mn-cs"/>
              </a:rPr>
              <a:t>relu</a:t>
            </a:r>
            <a:r>
              <a:rPr lang="he-IL" sz="1200" u="none" strike="noStrike" kern="1200" baseline="0" dirty="0">
                <a:solidFill>
                  <a:schemeClr val="tx1"/>
                </a:solidFill>
                <a:effectLst/>
                <a:latin typeface="+mn-lt"/>
                <a:ea typeface="+mn-ea"/>
                <a:cs typeface="Calibri" panose="020F0502020204030204" pitchFamily="34" charset="0"/>
              </a:rPr>
              <a:t> נותן </a:t>
            </a:r>
            <a:r>
              <a:rPr lang="en-US" sz="1200" b="0" i="0" u="none" strike="noStrike" kern="1200" baseline="0" dirty="0">
                <a:solidFill>
                  <a:schemeClr val="tx1"/>
                </a:solidFill>
                <a:effectLst/>
                <a:latin typeface="+mn-lt"/>
                <a:ea typeface="+mn-ea"/>
                <a:cs typeface="+mn-cs"/>
              </a:rPr>
              <a:t>Identity</a:t>
            </a:r>
            <a:r>
              <a:rPr lang="he-IL" sz="1200" u="none" strike="noStrike" kern="1200" baseline="0" dirty="0">
                <a:solidFill>
                  <a:schemeClr val="tx1"/>
                </a:solidFill>
                <a:effectLst/>
                <a:latin typeface="+mn-lt"/>
                <a:ea typeface="+mn-ea"/>
                <a:cs typeface="Calibri" panose="020F0502020204030204" pitchFamily="34" charset="0"/>
              </a:rPr>
              <a:t> במקרה החיובי.</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u="none" strike="noStrike" kern="1200" baseline="0" dirty="0">
                <a:solidFill>
                  <a:schemeClr val="tx1"/>
                </a:solidFill>
                <a:effectLst/>
                <a:latin typeface="+mn-lt"/>
                <a:ea typeface="+mn-ea"/>
                <a:cs typeface="Calibri" panose="020F0502020204030204" pitchFamily="34" charset="0"/>
              </a:rPr>
              <a:t>אז ראינו שה</a:t>
            </a:r>
            <a:r>
              <a:rPr lang="en-US" sz="1200" b="0" i="0" u="none" strike="noStrike" kern="1200" baseline="0" dirty="0">
                <a:solidFill>
                  <a:schemeClr val="tx1"/>
                </a:solidFill>
                <a:effectLst/>
                <a:latin typeface="+mn-lt"/>
                <a:ea typeface="+mn-ea"/>
                <a:cs typeface="+mn-cs"/>
              </a:rPr>
              <a:t>identity function</a:t>
            </a:r>
            <a:r>
              <a:rPr lang="he-IL" sz="1200" u="none" strike="noStrike" kern="1200" baseline="0" dirty="0">
                <a:solidFill>
                  <a:schemeClr val="tx1"/>
                </a:solidFill>
                <a:effectLst/>
                <a:latin typeface="+mn-lt"/>
                <a:ea typeface="+mn-ea"/>
                <a:cs typeface="Calibri" panose="020F0502020204030204" pitchFamily="34" charset="0"/>
              </a:rPr>
              <a:t> זה משהו שקל ל</a:t>
            </a:r>
            <a:r>
              <a:rPr lang="en-US" sz="1200" b="0" i="0" u="none" strike="noStrike" kern="1200" baseline="0" dirty="0">
                <a:solidFill>
                  <a:schemeClr val="tx1"/>
                </a:solidFill>
                <a:effectLst/>
                <a:latin typeface="+mn-lt"/>
                <a:ea typeface="+mn-ea"/>
                <a:cs typeface="+mn-cs"/>
              </a:rPr>
              <a:t>residual block </a:t>
            </a:r>
            <a:r>
              <a:rPr lang="he-IL" sz="1200" u="none" strike="noStrike" kern="1200" baseline="0" dirty="0">
                <a:solidFill>
                  <a:schemeClr val="tx1"/>
                </a:solidFill>
                <a:effectLst/>
                <a:latin typeface="+mn-lt"/>
                <a:ea typeface="+mn-ea"/>
                <a:cs typeface="Calibri" panose="020F0502020204030204" pitchFamily="34" charset="0"/>
              </a:rPr>
              <a:t> ללמוד</a:t>
            </a:r>
          </a:p>
          <a:p>
            <a:pPr algn="r" rtl="1"/>
            <a:r>
              <a:rPr lang="he-IL" sz="1200" u="none" strike="noStrike" kern="1200" baseline="0" dirty="0">
                <a:solidFill>
                  <a:schemeClr val="tx1"/>
                </a:solidFill>
                <a:effectLst/>
                <a:latin typeface="+mn-lt"/>
                <a:ea typeface="+mn-ea"/>
                <a:cs typeface="Calibri" panose="020F0502020204030204" pitchFamily="34" charset="0"/>
              </a:rPr>
              <a:t>לכן זה לא יפגע ביכולת של הרשת שלנו להצליח כי מקסימום נקבל את ה</a:t>
            </a:r>
            <a:r>
              <a:rPr lang="en-US" sz="1200" b="0" i="0" u="none" strike="noStrike" kern="1200" baseline="0" dirty="0">
                <a:solidFill>
                  <a:schemeClr val="tx1"/>
                </a:solidFill>
                <a:effectLst/>
                <a:latin typeface="+mn-lt"/>
                <a:ea typeface="+mn-ea"/>
                <a:cs typeface="+mn-cs"/>
              </a:rPr>
              <a:t>identity function</a:t>
            </a:r>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ויותר מזה, זה יכול רק לעזור לרשת שלנו להצליח יותר וללמוד משהו טוב ויעיל בהוספת השכבות האלה.</a:t>
            </a: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114</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המבנה הוא של הרבה </a:t>
            </a:r>
            <a:r>
              <a:rPr lang="en-US" sz="1200" b="0" i="0" u="none" strike="noStrike" kern="1200" baseline="0" dirty="0">
                <a:solidFill>
                  <a:schemeClr val="tx1"/>
                </a:solidFill>
                <a:effectLst/>
                <a:latin typeface="+mn-lt"/>
                <a:ea typeface="+mn-ea"/>
                <a:cs typeface="+mn-cs"/>
              </a:rPr>
              <a:t>residual blocks</a:t>
            </a:r>
            <a:r>
              <a:rPr lang="he-IL" sz="1200" u="none" strike="noStrike" kern="1200" baseline="0" dirty="0">
                <a:solidFill>
                  <a:schemeClr val="tx1"/>
                </a:solidFill>
                <a:effectLst/>
                <a:latin typeface="+mn-lt"/>
                <a:ea typeface="+mn-ea"/>
                <a:cs typeface="Calibri" panose="020F0502020204030204" pitchFamily="34" charset="0"/>
              </a:rPr>
              <a:t> אחד על גבי השני.</a:t>
            </a:r>
          </a:p>
          <a:p>
            <a:pPr algn="r" rtl="1"/>
            <a:r>
              <a:rPr lang="he-IL" sz="1200" u="none" strike="noStrike" kern="1200" baseline="0" dirty="0">
                <a:solidFill>
                  <a:schemeClr val="tx1"/>
                </a:solidFill>
                <a:effectLst/>
                <a:latin typeface="+mn-lt"/>
                <a:ea typeface="+mn-ea"/>
                <a:cs typeface="Calibri" panose="020F0502020204030204" pitchFamily="34" charset="0"/>
              </a:rPr>
              <a:t>כל בלוק בנוי מ2 שכבות </a:t>
            </a:r>
            <a:r>
              <a:rPr lang="en-US" sz="1200" b="0" i="0" u="none" strike="noStrike" kern="1200" baseline="0" dirty="0">
                <a:solidFill>
                  <a:schemeClr val="tx1"/>
                </a:solidFill>
                <a:effectLst/>
                <a:latin typeface="+mn-lt"/>
                <a:ea typeface="+mn-ea"/>
                <a:cs typeface="+mn-cs"/>
              </a:rPr>
              <a:t>conv 3x3</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מידי פעם מכפילים את מספר הפילטרים ועושים </a:t>
            </a:r>
            <a:r>
              <a:rPr lang="en-US" sz="1200" b="0" i="0" u="none" strike="noStrike" kern="1200" baseline="0" dirty="0" err="1">
                <a:solidFill>
                  <a:schemeClr val="tx1"/>
                </a:solidFill>
                <a:effectLst/>
                <a:latin typeface="+mn-lt"/>
                <a:ea typeface="+mn-ea"/>
                <a:cs typeface="+mn-cs"/>
              </a:rPr>
              <a:t>downsampling</a:t>
            </a:r>
            <a:r>
              <a:rPr lang="he-IL" sz="1200" u="none" strike="noStrike" kern="1200" baseline="0" dirty="0">
                <a:solidFill>
                  <a:schemeClr val="tx1"/>
                </a:solidFill>
                <a:effectLst/>
                <a:latin typeface="+mn-lt"/>
                <a:ea typeface="+mn-ea"/>
                <a:cs typeface="Calibri" panose="020F0502020204030204" pitchFamily="34" charset="0"/>
              </a:rPr>
              <a:t> עם </a:t>
            </a:r>
            <a:r>
              <a:rPr lang="en-US" sz="1200" b="0" i="0" u="none" strike="noStrike" kern="1200" baseline="0" dirty="0">
                <a:solidFill>
                  <a:schemeClr val="tx1"/>
                </a:solidFill>
                <a:effectLst/>
                <a:latin typeface="+mn-lt"/>
                <a:ea typeface="+mn-ea"/>
                <a:cs typeface="+mn-cs"/>
              </a:rPr>
              <a:t>stride 2</a:t>
            </a:r>
            <a:r>
              <a:rPr lang="he-IL" sz="1200" u="none" strike="noStrike" kern="1200" baseline="0" dirty="0">
                <a:solidFill>
                  <a:schemeClr val="tx1"/>
                </a:solidFill>
                <a:effectLst/>
                <a:latin typeface="+mn-lt"/>
                <a:ea typeface="+mn-ea"/>
                <a:cs typeface="Calibri" panose="020F0502020204030204" pitchFamily="34" charset="0"/>
              </a:rPr>
              <a:t>.</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בסוף יש </a:t>
            </a:r>
            <a:r>
              <a:rPr lang="en-US" sz="1200" b="0" i="0" u="none" strike="noStrike" kern="1200" baseline="0" dirty="0">
                <a:solidFill>
                  <a:schemeClr val="tx1"/>
                </a:solidFill>
                <a:effectLst/>
                <a:latin typeface="+mn-lt"/>
                <a:ea typeface="+mn-ea"/>
                <a:cs typeface="+mn-cs"/>
              </a:rPr>
              <a:t>pooling</a:t>
            </a:r>
            <a:r>
              <a:rPr lang="he-IL" sz="1200" u="none" strike="noStrike" kern="1200" baseline="0" dirty="0">
                <a:solidFill>
                  <a:schemeClr val="tx1"/>
                </a:solidFill>
                <a:effectLst/>
                <a:latin typeface="+mn-lt"/>
                <a:ea typeface="+mn-ea"/>
                <a:cs typeface="Calibri" panose="020F0502020204030204" pitchFamily="34" charset="0"/>
              </a:rPr>
              <a:t> </a:t>
            </a:r>
          </a:p>
          <a:p>
            <a:pPr algn="r" rtl="1"/>
            <a:r>
              <a:rPr lang="he-IL" sz="1200" u="none" strike="noStrike" kern="1200" baseline="0" dirty="0">
                <a:solidFill>
                  <a:schemeClr val="tx1"/>
                </a:solidFill>
                <a:effectLst/>
                <a:latin typeface="+mn-lt"/>
                <a:ea typeface="+mn-ea"/>
                <a:cs typeface="Calibri" panose="020F0502020204030204" pitchFamily="34" charset="0"/>
              </a:rPr>
              <a:t>והכנסה לקלספיקציה</a:t>
            </a:r>
          </a:p>
          <a:p>
            <a:pPr algn="r" rtl="1"/>
            <a:endParaRPr lang="he-IL" sz="1200" u="none" strike="noStrike" kern="1200" baseline="0" dirty="0">
              <a:solidFill>
                <a:schemeClr val="tx1"/>
              </a:solidFill>
              <a:effectLst/>
              <a:latin typeface="+mn-lt"/>
              <a:ea typeface="+mn-ea"/>
              <a:cs typeface="Calibri" panose="020F0502020204030204" pitchFamily="34" charset="0"/>
            </a:endParaRPr>
          </a:p>
          <a:p>
            <a:pPr algn="r" rtl="1"/>
            <a:r>
              <a:rPr lang="he-IL" sz="1200" u="none" strike="noStrike" kern="1200" baseline="0" dirty="0">
                <a:solidFill>
                  <a:schemeClr val="tx1"/>
                </a:solidFill>
                <a:effectLst/>
                <a:latin typeface="+mn-lt"/>
                <a:ea typeface="+mn-ea"/>
                <a:cs typeface="Calibri" panose="020F0502020204030204" pitchFamily="34" charset="0"/>
              </a:rPr>
              <a:t>המבנה פשוט ואלגנטי</a:t>
            </a:r>
          </a:p>
        </p:txBody>
      </p:sp>
      <p:sp>
        <p:nvSpPr>
          <p:cNvPr id="4" name="Slide Number Placeholder 3"/>
          <p:cNvSpPr>
            <a:spLocks noGrp="1"/>
          </p:cNvSpPr>
          <p:nvPr>
            <p:ph type="sldNum" sz="quarter" idx="10"/>
          </p:nvPr>
        </p:nvSpPr>
        <p:spPr/>
        <p:txBody>
          <a:bodyPr/>
          <a:lstStyle/>
          <a:p>
            <a:fld id="{9312A9C9-7209-43C8-B253-1255A1B545E0}" type="slidenum">
              <a:rPr lang="en-US" smtClean="0"/>
              <a:t>115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u="none" strike="noStrike" kern="1200" baseline="0" dirty="0">
                <a:solidFill>
                  <a:schemeClr val="tx1"/>
                </a:solidFill>
                <a:effectLst/>
                <a:latin typeface="+mn-lt"/>
                <a:ea typeface="+mn-ea"/>
                <a:cs typeface="Calibri" panose="020F0502020204030204" pitchFamily="34" charset="0"/>
              </a:rPr>
              <a:t>בניסיונות שבהם עשו יותר מ50 שכבות, אז גם השתמשו בקונספט של </a:t>
            </a:r>
            <a:r>
              <a:rPr lang="en-US" sz="1200" b="0" i="0" u="none" strike="noStrike" kern="1200" baseline="0" dirty="0">
                <a:solidFill>
                  <a:schemeClr val="tx1"/>
                </a:solidFill>
                <a:effectLst/>
                <a:latin typeface="+mn-lt"/>
                <a:ea typeface="+mn-ea"/>
                <a:cs typeface="+mn-cs"/>
              </a:rPr>
              <a:t> bottleneck layers</a:t>
            </a:r>
            <a:r>
              <a:rPr lang="he-IL" sz="1200" u="none" strike="noStrike" kern="1200" baseline="0" dirty="0">
                <a:solidFill>
                  <a:schemeClr val="tx1"/>
                </a:solidFill>
                <a:effectLst/>
                <a:latin typeface="+mn-lt"/>
                <a:ea typeface="+mn-ea"/>
                <a:cs typeface="Calibri" panose="020F0502020204030204" pitchFamily="34" charset="0"/>
              </a:rPr>
              <a:t> כדי לשפר יעילות על ידי הפחתת המימד של העומק לפני שעושים את הקונבולוציות </a:t>
            </a:r>
            <a:endParaRPr lang="en-US" sz="1200" b="0" i="0" u="none" strike="noStrike" kern="1200" baseline="0" dirty="0">
              <a:solidFill>
                <a:schemeClr val="tx1"/>
              </a:solidFill>
              <a:effectLst/>
              <a:latin typeface="+mn-lt"/>
              <a:ea typeface="+mn-ea"/>
              <a:cs typeface="+mn-cs"/>
            </a:endParaRPr>
          </a:p>
          <a:p>
            <a:pPr algn="r" rtl="1"/>
            <a:endParaRPr lang="en-US" sz="1200" b="0" i="0" u="none" strike="noStrike" kern="1200" baseline="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116</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u="none" strike="noStrike" kern="1200" baseline="0" dirty="0">
              <a:solidFill>
                <a:schemeClr val="tx1"/>
              </a:solidFill>
              <a:effectLst/>
              <a:latin typeface="+mn-lt"/>
              <a:ea typeface="+mn-ea"/>
              <a:cs typeface="+mn-cs"/>
            </a:endParaRPr>
          </a:p>
          <a:p>
            <a:pPr algn="r" rtl="1"/>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117</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118</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kern="1200" dirty="0">
                <a:solidFill>
                  <a:schemeClr val="tx1"/>
                </a:solidFill>
                <a:effectLst/>
                <a:latin typeface="+mn-lt"/>
                <a:ea typeface="+mn-ea"/>
                <a:cs typeface="Calibri" panose="020F0502020204030204" pitchFamily="34" charset="0"/>
              </a:rPr>
              <a:t>אז</a:t>
            </a:r>
            <a:r>
              <a:rPr lang="he-IL" sz="1200" kern="1200" baseline="0" dirty="0">
                <a:solidFill>
                  <a:schemeClr val="tx1"/>
                </a:solidFill>
                <a:effectLst/>
                <a:latin typeface="+mn-lt"/>
                <a:ea typeface="+mn-ea"/>
                <a:cs typeface="Calibri" panose="020F0502020204030204" pitchFamily="34" charset="0"/>
              </a:rPr>
              <a:t> מקודם גזרנו את השגיאה </a:t>
            </a:r>
            <a:r>
              <a:rPr lang="en-US" sz="1200" b="0" i="0" kern="1200" baseline="0" dirty="0">
                <a:solidFill>
                  <a:schemeClr val="tx1"/>
                </a:solidFill>
                <a:effectLst/>
                <a:latin typeface="+mn-lt"/>
                <a:ea typeface="+mn-ea"/>
                <a:cs typeface="+mn-cs"/>
              </a:rPr>
              <a:t>E</a:t>
            </a:r>
            <a:r>
              <a:rPr lang="he-IL" sz="1200" kern="1200" baseline="0" dirty="0">
                <a:solidFill>
                  <a:schemeClr val="tx1"/>
                </a:solidFill>
                <a:effectLst/>
                <a:latin typeface="+mn-lt"/>
                <a:ea typeface="+mn-ea"/>
                <a:cs typeface="Calibri" panose="020F0502020204030204" pitchFamily="34" charset="0"/>
              </a:rPr>
              <a:t> לפי הפילטרים </a:t>
            </a:r>
            <a:r>
              <a:rPr lang="en-US" sz="1200" b="0" i="0" kern="1200" baseline="0" dirty="0">
                <a:solidFill>
                  <a:schemeClr val="tx1"/>
                </a:solidFill>
                <a:effectLst/>
                <a:latin typeface="+mn-lt"/>
                <a:ea typeface="+mn-ea"/>
                <a:cs typeface="+mn-cs"/>
              </a:rPr>
              <a:t>F</a:t>
            </a:r>
            <a:r>
              <a:rPr lang="he-IL" sz="1200" kern="1200" baseline="0" dirty="0">
                <a:solidFill>
                  <a:schemeClr val="tx1"/>
                </a:solidFill>
                <a:effectLst/>
                <a:latin typeface="+mn-lt"/>
                <a:ea typeface="+mn-ea"/>
                <a:cs typeface="Calibri" panose="020F0502020204030204" pitchFamily="34" charset="0"/>
              </a:rPr>
              <a:t> ועכשיו אנחנו נגזור את השגאה </a:t>
            </a:r>
            <a:r>
              <a:rPr lang="en-US" sz="1200" b="0" i="0" kern="1200" baseline="0" dirty="0">
                <a:solidFill>
                  <a:schemeClr val="tx1"/>
                </a:solidFill>
                <a:effectLst/>
                <a:latin typeface="+mn-lt"/>
                <a:ea typeface="+mn-ea"/>
                <a:cs typeface="+mn-cs"/>
              </a:rPr>
              <a:t>E</a:t>
            </a:r>
            <a:r>
              <a:rPr lang="he-IL" sz="1200" kern="1200" baseline="0" dirty="0">
                <a:solidFill>
                  <a:schemeClr val="tx1"/>
                </a:solidFill>
                <a:effectLst/>
                <a:latin typeface="+mn-lt"/>
                <a:ea typeface="+mn-ea"/>
                <a:cs typeface="Calibri" panose="020F0502020204030204" pitchFamily="34" charset="0"/>
              </a:rPr>
              <a:t> לפי ה</a:t>
            </a:r>
            <a:r>
              <a:rPr lang="en-US" sz="1200" b="0" i="0" kern="1200" baseline="0" dirty="0">
                <a:solidFill>
                  <a:schemeClr val="tx1"/>
                </a:solidFill>
                <a:effectLst/>
                <a:latin typeface="+mn-lt"/>
                <a:ea typeface="+mn-ea"/>
                <a:cs typeface="+mn-cs"/>
              </a:rPr>
              <a:t>input</a:t>
            </a:r>
            <a:r>
              <a:rPr lang="he-IL" sz="1200" kern="1200" baseline="0" dirty="0">
                <a:solidFill>
                  <a:schemeClr val="tx1"/>
                </a:solidFill>
                <a:effectLst/>
                <a:latin typeface="+mn-lt"/>
                <a:ea typeface="+mn-ea"/>
                <a:cs typeface="Calibri" panose="020F0502020204030204" pitchFamily="34" charset="0"/>
              </a:rPr>
              <a:t> </a:t>
            </a:r>
            <a:r>
              <a:rPr lang="en-US" sz="1200" b="0" i="0" kern="1200" baseline="0" dirty="0">
                <a:solidFill>
                  <a:schemeClr val="tx1"/>
                </a:solidFill>
                <a:effectLst/>
                <a:latin typeface="+mn-lt"/>
                <a:ea typeface="+mn-ea"/>
                <a:cs typeface="+mn-cs"/>
              </a:rPr>
              <a:t>X</a:t>
            </a:r>
          </a:p>
          <a:p>
            <a:pPr algn="r" rtl="1"/>
            <a:r>
              <a:rPr lang="he-IL" sz="1200" kern="1200" baseline="0" dirty="0">
                <a:solidFill>
                  <a:schemeClr val="tx1"/>
                </a:solidFill>
                <a:effectLst/>
                <a:latin typeface="+mn-lt"/>
                <a:ea typeface="+mn-ea"/>
                <a:cs typeface="Calibri" panose="020F0502020204030204" pitchFamily="34" charset="0"/>
              </a:rPr>
              <a:t>ופה כבר עשינו את ההצבה של הנגזרות בחלקיות של </a:t>
            </a:r>
            <a:r>
              <a:rPr lang="en-US" sz="1200" b="0" i="0" kern="1200" baseline="0" dirty="0">
                <a:solidFill>
                  <a:schemeClr val="tx1"/>
                </a:solidFill>
                <a:effectLst/>
                <a:latin typeface="+mn-lt"/>
                <a:ea typeface="+mn-ea"/>
                <a:cs typeface="+mn-cs"/>
              </a:rPr>
              <a:t>O</a:t>
            </a:r>
            <a:r>
              <a:rPr lang="he-IL" sz="1200" kern="1200" baseline="0" dirty="0">
                <a:solidFill>
                  <a:schemeClr val="tx1"/>
                </a:solidFill>
                <a:effectLst/>
                <a:latin typeface="+mn-lt"/>
                <a:ea typeface="+mn-ea"/>
                <a:cs typeface="Calibri" panose="020F0502020204030204" pitchFamily="34" charset="0"/>
              </a:rPr>
              <a:t> לפי </a:t>
            </a:r>
            <a:r>
              <a:rPr lang="en-US" sz="1200" b="0" i="0" kern="1200" baseline="0" dirty="0">
                <a:solidFill>
                  <a:schemeClr val="tx1"/>
                </a:solidFill>
                <a:effectLst/>
                <a:latin typeface="+mn-lt"/>
                <a:ea typeface="+mn-ea"/>
                <a:cs typeface="+mn-cs"/>
              </a:rPr>
              <a:t>X</a:t>
            </a:r>
            <a:r>
              <a:rPr lang="he-IL" sz="1200" kern="1200" baseline="0" dirty="0">
                <a:solidFill>
                  <a:schemeClr val="tx1"/>
                </a:solidFill>
                <a:effectLst/>
                <a:latin typeface="+mn-lt"/>
                <a:ea typeface="+mn-ea"/>
                <a:cs typeface="Calibri" panose="020F0502020204030204" pitchFamily="34" charset="0"/>
              </a:rPr>
              <a:t> וככה גם התבטלנו לנו כל מיני איברים.</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64</a:t>
            </a:fld>
            <a:endParaRPr lang="en-US"/>
          </a:p>
        </p:txBody>
      </p:sp>
    </p:spTree>
    <p:extLst>
      <p:ext uri="{BB962C8B-B14F-4D97-AF65-F5344CB8AC3E}">
        <p14:creationId xmlns:p14="http://schemas.microsoft.com/office/powerpoint/2010/main" val="3717634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119</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sz="1200" u="none" strike="noStrike" kern="1200" baseline="0" dirty="0">
              <a:solidFill>
                <a:schemeClr val="tx1"/>
              </a:solidFill>
              <a:effectLst/>
              <a:latin typeface="+mn-lt"/>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120</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2A9C9-7209-43C8-B253-1255A1B545E0}" type="slidenum">
              <a:rPr lang="en-US" smtClean="0"/>
              <a:t>121</a:t>
            </a:fld>
            <a:endParaRPr lang="en-US"/>
          </a:p>
        </p:txBody>
      </p:sp>
    </p:spTree>
    <p:extLst>
      <p:ext uri="{BB962C8B-B14F-4D97-AF65-F5344CB8AC3E}">
        <p14:creationId xmlns:p14="http://schemas.microsoft.com/office/powerpoint/2010/main" val="2247444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2A9C9-7209-43C8-B253-1255A1B545E0}" type="slidenum">
              <a:rPr lang="en-US" smtClean="0"/>
              <a:t>122</a:t>
            </a:fld>
            <a:endParaRPr lang="en-US"/>
          </a:p>
        </p:txBody>
      </p:sp>
    </p:spTree>
    <p:extLst>
      <p:ext uri="{BB962C8B-B14F-4D97-AF65-F5344CB8AC3E}">
        <p14:creationId xmlns:p14="http://schemas.microsoft.com/office/powerpoint/2010/main" val="224744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65</a:t>
            </a:fld>
            <a:endParaRPr lang="en-US"/>
          </a:p>
        </p:txBody>
      </p:sp>
    </p:spTree>
    <p:extLst>
      <p:ext uri="{BB962C8B-B14F-4D97-AF65-F5344CB8AC3E}">
        <p14:creationId xmlns:p14="http://schemas.microsoft.com/office/powerpoint/2010/main" val="3628315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66</a:t>
            </a:fld>
            <a:endParaRPr lang="en-US"/>
          </a:p>
        </p:txBody>
      </p:sp>
    </p:spTree>
    <p:extLst>
      <p:ext uri="{BB962C8B-B14F-4D97-AF65-F5344CB8AC3E}">
        <p14:creationId xmlns:p14="http://schemas.microsoft.com/office/powerpoint/2010/main" val="1759950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67</a:t>
            </a:fld>
            <a:endParaRPr lang="en-US"/>
          </a:p>
        </p:txBody>
      </p:sp>
    </p:spTree>
    <p:extLst>
      <p:ext uri="{BB962C8B-B14F-4D97-AF65-F5344CB8AC3E}">
        <p14:creationId xmlns:p14="http://schemas.microsoft.com/office/powerpoint/2010/main" val="1786006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2868468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3758812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5027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alibri Light" panose="020F0302020204030204" pitchFamily="34" charset="0"/>
                <a:cs typeface="Calibri Light" panose="020F0302020204030204" pitchFamily="34" charset="0"/>
              </a:defRPr>
            </a:lvl1pPr>
          </a:lstStyle>
          <a:p>
            <a:endParaRPr dirty="0"/>
          </a:p>
        </p:txBody>
      </p:sp>
      <p:sp>
        <p:nvSpPr>
          <p:cNvPr id="3" name="Holder 3"/>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Light" panose="020F0302020204030204" pitchFamily="34" charset="0"/>
                <a:cs typeface="Calibri Light" panose="020F0302020204030204" pitchFamily="34" charset="0"/>
              </a:rPr>
              <a:t>Fei-Fei Li </a:t>
            </a:r>
            <a:r>
              <a:rPr lang="en-US" dirty="0">
                <a:latin typeface="Calibri Light" panose="020F0302020204030204" pitchFamily="34" charset="0"/>
                <a:cs typeface="Calibri Light" panose="020F0302020204030204" pitchFamily="34" charset="0"/>
              </a:rPr>
              <a:t>&amp; Justin Johnson &amp; </a:t>
            </a:r>
            <a:r>
              <a:rPr lang="en-US" spc="-5" dirty="0">
                <a:latin typeface="Calibri Light" panose="020F0302020204030204" pitchFamily="34" charset="0"/>
                <a:cs typeface="Calibri Light" panose="020F0302020204030204" pitchFamily="34" charset="0"/>
              </a:rPr>
              <a:t>Serena</a:t>
            </a:r>
            <a:r>
              <a:rPr lang="en-US" spc="-125" dirty="0">
                <a:latin typeface="Calibri Light" panose="020F0302020204030204" pitchFamily="34" charset="0"/>
                <a:cs typeface="Calibri Light" panose="020F0302020204030204" pitchFamily="34" charset="0"/>
              </a:rPr>
              <a:t> </a:t>
            </a:r>
            <a:r>
              <a:rPr lang="en-US" spc="-5" dirty="0">
                <a:latin typeface="Calibri Light" panose="020F0302020204030204" pitchFamily="34" charset="0"/>
                <a:cs typeface="Calibri Light" panose="020F0302020204030204" pitchFamily="34" charset="0"/>
              </a:rPr>
              <a:t>Yeung</a:t>
            </a:r>
          </a:p>
        </p:txBody>
      </p:sp>
      <p:sp>
        <p:nvSpPr>
          <p:cNvPr id="4" name="Holder 4"/>
          <p:cNvSpPr>
            <a:spLocks noGrp="1"/>
          </p:cNvSpPr>
          <p:nvPr>
            <p:ph type="dt" sz="half" idx="6"/>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Light" panose="020F0302020204030204" pitchFamily="34" charset="0"/>
                <a:cs typeface="Calibri Light" panose="020F0302020204030204" pitchFamily="34" charset="0"/>
              </a:rPr>
              <a:t>April 12,</a:t>
            </a:r>
            <a:r>
              <a:rPr lang="en-US" spc="-90" dirty="0">
                <a:latin typeface="Calibri Light" panose="020F0302020204030204" pitchFamily="34" charset="0"/>
                <a:cs typeface="Calibri Light" panose="020F0302020204030204" pitchFamily="34" charset="0"/>
              </a:rPr>
              <a:t> </a:t>
            </a:r>
            <a:r>
              <a:rPr lang="en-US" spc="-5" dirty="0">
                <a:latin typeface="Calibri Light" panose="020F0302020204030204" pitchFamily="34" charset="0"/>
                <a:cs typeface="Calibri Light" panose="020F0302020204030204" pitchFamily="34" charset="0"/>
              </a:rPr>
              <a:t>2018</a:t>
            </a:r>
          </a:p>
        </p:txBody>
      </p:sp>
      <p:sp>
        <p:nvSpPr>
          <p:cNvPr id="5" name="Holder 5"/>
          <p:cNvSpPr>
            <a:spLocks noGrp="1"/>
          </p:cNvSpPr>
          <p:nvPr>
            <p:ph type="sldNum" sz="quarter" idx="7"/>
          </p:nvPr>
        </p:nvSpPr>
        <p:spPr/>
        <p:txBody>
          <a:bodyPr lIns="0" tIns="0" rIns="0" bIns="0"/>
          <a:lstStyle>
            <a:lvl1pPr>
              <a:defRPr sz="1800" b="0" i="0">
                <a:solidFill>
                  <a:schemeClr val="bg1"/>
                </a:solidFill>
                <a:latin typeface="Arial"/>
                <a:cs typeface="Arial"/>
              </a:defRPr>
            </a:lvl1pPr>
          </a:lstStyle>
          <a:p>
            <a:pPr marL="12700">
              <a:lnSpc>
                <a:spcPts val="2090"/>
              </a:lnSpc>
            </a:pPr>
            <a:r>
              <a:rPr lang="en-US" spc="-5" dirty="0">
                <a:latin typeface="Calibri Light" panose="020F0302020204030204" pitchFamily="34" charset="0"/>
                <a:cs typeface="Calibri Light" panose="020F0302020204030204" pitchFamily="34" charset="0"/>
              </a:rPr>
              <a:t>Lecture </a:t>
            </a:r>
            <a:r>
              <a:rPr lang="en-US" dirty="0">
                <a:latin typeface="Calibri Light" panose="020F0302020204030204" pitchFamily="34" charset="0"/>
                <a:cs typeface="Calibri Light" panose="020F0302020204030204" pitchFamily="34" charset="0"/>
              </a:rPr>
              <a:t>4 -</a:t>
            </a:r>
            <a:r>
              <a:rPr lang="en-US" spc="-215" dirty="0">
                <a:latin typeface="Calibri Light" panose="020F0302020204030204" pitchFamily="34" charset="0"/>
                <a:cs typeface="Calibri Light" panose="020F0302020204030204" pitchFamily="34" charset="0"/>
              </a:rPr>
              <a:t> </a:t>
            </a:r>
            <a:fld id="{81D60167-4931-47E6-BA6A-407CBD079E47}" type="slidenum">
              <a:rPr smtClean="0">
                <a:latin typeface="Calibri Light" panose="020F0302020204030204" pitchFamily="34" charset="0"/>
                <a:cs typeface="Calibri Light" panose="020F0302020204030204" pitchFamily="34" charset="0"/>
              </a:rPr>
              <a:pPr marL="12700">
                <a:lnSpc>
                  <a:spcPts val="2090"/>
                </a:lnSpc>
              </a:pPr>
              <a:t>‹#›</a:t>
            </a:fld>
            <a:endParaRPr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1308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72824" y="6257652"/>
            <a:ext cx="4514850" cy="359072"/>
          </a:xfrm>
        </p:spPr>
        <p:txBody>
          <a:bodyPr lIns="0" tIns="0" rIns="0" bIns="0"/>
          <a:lstStyle>
            <a:lvl1pPr>
              <a:defRPr sz="1800" b="0" i="0">
                <a:solidFill>
                  <a:schemeClr val="bg1"/>
                </a:solidFill>
                <a:latin typeface="Calibri Light" panose="020F0302020204030204" pitchFamily="34" charset="0"/>
                <a:cs typeface="Calibri Light" panose="020F0302020204030204" pitchFamily="34" charset="0"/>
              </a:defRPr>
            </a:lvl1pPr>
          </a:lstStyle>
          <a:p>
            <a:pPr marL="12700">
              <a:lnSpc>
                <a:spcPts val="2090"/>
              </a:lnSpc>
            </a:pPr>
            <a:endParaRPr lang="en-US" spc="-5" dirty="0"/>
          </a:p>
        </p:txBody>
      </p:sp>
      <p:sp>
        <p:nvSpPr>
          <p:cNvPr id="3" name="Holder 3"/>
          <p:cNvSpPr>
            <a:spLocks noGrp="1"/>
          </p:cNvSpPr>
          <p:nvPr>
            <p:ph type="dt" sz="half" idx="6"/>
          </p:nvPr>
        </p:nvSpPr>
        <p:spPr>
          <a:xfrm>
            <a:off x="7634717" y="6257652"/>
            <a:ext cx="1433195" cy="359072"/>
          </a:xfrm>
        </p:spPr>
        <p:txBody>
          <a:bodyPr lIns="0" tIns="0" rIns="0" bIns="0"/>
          <a:lstStyle>
            <a:lvl1pPr>
              <a:defRPr sz="1800" b="0" i="0">
                <a:solidFill>
                  <a:schemeClr val="bg1"/>
                </a:solidFill>
                <a:latin typeface="Calibri Light" panose="020F0302020204030204" pitchFamily="34" charset="0"/>
                <a:cs typeface="Calibri Light" panose="020F0302020204030204" pitchFamily="34" charset="0"/>
              </a:defRPr>
            </a:lvl1pPr>
          </a:lstStyle>
          <a:p>
            <a:pPr marL="12700">
              <a:lnSpc>
                <a:spcPts val="2090"/>
              </a:lnSpc>
            </a:pPr>
            <a:endParaRPr lang="en-US" spc="-5" dirty="0"/>
          </a:p>
        </p:txBody>
      </p:sp>
      <p:sp>
        <p:nvSpPr>
          <p:cNvPr id="4" name="Holder 4"/>
          <p:cNvSpPr>
            <a:spLocks noGrp="1"/>
          </p:cNvSpPr>
          <p:nvPr>
            <p:ph type="sldNum" sz="quarter" idx="7"/>
          </p:nvPr>
        </p:nvSpPr>
        <p:spPr>
          <a:xfrm>
            <a:off x="5105645" y="6257639"/>
            <a:ext cx="1432559" cy="359072"/>
          </a:xfrm>
        </p:spPr>
        <p:txBody>
          <a:bodyPr lIns="0" tIns="0" rIns="0" bIns="0"/>
          <a:lstStyle>
            <a:lvl1pPr>
              <a:defRPr sz="1800" b="0" i="0">
                <a:solidFill>
                  <a:schemeClr val="bg1"/>
                </a:solidFill>
                <a:latin typeface="Calibri Light" panose="020F0302020204030204" pitchFamily="34" charset="0"/>
                <a:cs typeface="Calibri Light" panose="020F0302020204030204" pitchFamily="34" charset="0"/>
              </a:defRPr>
            </a:lvl1pPr>
          </a:lstStyle>
          <a:p>
            <a:pPr marL="12700">
              <a:lnSpc>
                <a:spcPts val="2090"/>
              </a:lnSpc>
            </a:pPr>
            <a:endParaRPr lang="en-US" dirty="0"/>
          </a:p>
        </p:txBody>
      </p:sp>
    </p:spTree>
    <p:extLst>
      <p:ext uri="{BB962C8B-B14F-4D97-AF65-F5344CB8AC3E}">
        <p14:creationId xmlns:p14="http://schemas.microsoft.com/office/powerpoint/2010/main" val="32684415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0734" y="595964"/>
            <a:ext cx="6880324" cy="352532"/>
          </a:xfrm>
          <a:prstGeom prst="rect">
            <a:avLst/>
          </a:prstGeom>
        </p:spPr>
        <p:txBody>
          <a:bodyPr wrap="square" lIns="0" tIns="0" rIns="0" bIns="0">
            <a:spAutoFit/>
          </a:bodyPr>
          <a:lstStyle>
            <a:lvl1pPr>
              <a:defRPr sz="2531" b="0" i="0">
                <a:solidFill>
                  <a:schemeClr val="tx1"/>
                </a:solidFill>
                <a:latin typeface="Calibri" panose="020F0502020204030204" pitchFamily="34" charset="0"/>
                <a:cs typeface="Calibri" panose="020F0502020204030204" pitchFamily="34" charset="0"/>
              </a:defRPr>
            </a:lvl1pPr>
          </a:lstStyle>
          <a:p>
            <a:endParaRPr dirty="0"/>
          </a:p>
        </p:txBody>
      </p:sp>
      <p:sp>
        <p:nvSpPr>
          <p:cNvPr id="3" name="Holder 3"/>
          <p:cNvSpPr>
            <a:spLocks noGrp="1"/>
          </p:cNvSpPr>
          <p:nvPr>
            <p:ph type="subTitle" idx="4"/>
          </p:nvPr>
        </p:nvSpPr>
        <p:spPr>
          <a:xfrm>
            <a:off x="1371600" y="3840480"/>
            <a:ext cx="64008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10/12/22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96813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562647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0853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331599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17840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28526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449083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28013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D3A1796-FE4F-4CE2-AA60-E861BA6E0949}" type="datetimeFigureOut">
              <a:rPr lang="zh-TW" altLang="en-US" smtClean="0"/>
              <a:t>2022/10/12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E24186D-8EEA-426C-9630-B8182DA83AF4}" type="slidenum">
              <a:rPr lang="zh-TW" altLang="en-US" smtClean="0"/>
              <a:t>‹#›</a:t>
            </a:fld>
            <a:endParaRPr lang="zh-TW" altLang="en-US"/>
          </a:p>
        </p:txBody>
      </p:sp>
    </p:spTree>
    <p:extLst>
      <p:ext uri="{BB962C8B-B14F-4D97-AF65-F5344CB8AC3E}">
        <p14:creationId xmlns:p14="http://schemas.microsoft.com/office/powerpoint/2010/main" val="11534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b="0" i="0">
                <a:solidFill>
                  <a:schemeClr val="tx1">
                    <a:tint val="75000"/>
                  </a:schemeClr>
                </a:solidFill>
                <a:latin typeface="Calibri Light" panose="020F0302020204030204" pitchFamily="34" charset="0"/>
              </a:defRPr>
            </a:lvl1pPr>
          </a:lstStyle>
          <a:p>
            <a:fld id="{4D3A1796-FE4F-4CE2-AA60-E861BA6E0949}" type="datetimeFigureOut">
              <a:rPr lang="zh-TW" altLang="en-US" smtClean="0"/>
              <a:pPr/>
              <a:t>2022/10/12</a:t>
            </a:fld>
            <a:endParaRPr lang="zh-TW"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Calibri Light" panose="020F0302020204030204" pitchFamily="34" charset="0"/>
              </a:defRPr>
            </a:lvl1pPr>
          </a:lstStyle>
          <a:p>
            <a:endParaRPr lang="zh-TW"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b="0" i="0">
                <a:solidFill>
                  <a:schemeClr val="tx1">
                    <a:tint val="75000"/>
                  </a:schemeClr>
                </a:solidFill>
                <a:latin typeface="Calibri Light" panose="020F0302020204030204" pitchFamily="34" charset="0"/>
              </a:defRPr>
            </a:lvl1pPr>
          </a:lstStyle>
          <a:p>
            <a:fld id="{0E24186D-8EEA-426C-9630-B8182DA83AF4}" type="slidenum">
              <a:rPr lang="zh-TW" altLang="en-US" smtClean="0"/>
              <a:pPr/>
              <a:t>‹#›</a:t>
            </a:fld>
            <a:endParaRPr lang="zh-TW" altLang="en-US" dirty="0"/>
          </a:p>
        </p:txBody>
      </p:sp>
    </p:spTree>
    <p:extLst>
      <p:ext uri="{BB962C8B-B14F-4D97-AF65-F5344CB8AC3E}">
        <p14:creationId xmlns:p14="http://schemas.microsoft.com/office/powerpoint/2010/main" val="41249498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Calibri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alibri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4.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5.png"/><Relationship Id="rId3" Type="http://schemas.openxmlformats.org/officeDocument/2006/relationships/image" Target="../media/image84.png"/><Relationship Id="rId7" Type="http://schemas.openxmlformats.org/officeDocument/2006/relationships/image" Target="../media/image880.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55.xml"/><Relationship Id="rId16"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3.png"/><Relationship Id="rId5" Type="http://schemas.openxmlformats.org/officeDocument/2006/relationships/image" Target="../media/image860.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5.png"/><Relationship Id="rId9" Type="http://schemas.openxmlformats.org/officeDocument/2006/relationships/image" Target="../media/image91.png"/><Relationship Id="rId14" Type="http://schemas.openxmlformats.org/officeDocument/2006/relationships/image" Target="../media/image96.png"/></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adeshpande3.github.io/adeshpande3.github.io/The-9-Deep-Learning-Papers-You-Need-To-Know-About.html"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medium.com/@2017csm1006/forward-and-backpropagation-in-convolutional-neural-network-4dfa96d7b37e" TargetMode="External"/><Relationship Id="rId4" Type="http://schemas.openxmlformats.org/officeDocument/2006/relationships/hyperlink" Target="https://medium.com/@siddharthdas_32104/cnns-architectures-lenet-alexnet-vgg-googlenet-resnet-and-more-666091488df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6.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8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oleObject" Target="../embeddings/oleObject2.bin"/><Relationship Id="rId4" Type="http://schemas.openxmlformats.org/officeDocument/2006/relationships/image" Target="../media/image2.wmf"/><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jpg"/><Relationship Id="rId16"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wmf"/><Relationship Id="rId5" Type="http://schemas.openxmlformats.org/officeDocument/2006/relationships/oleObject" Target="../embeddings/oleObject5.bin"/><Relationship Id="rId4" Type="http://schemas.openxmlformats.org/officeDocument/2006/relationships/image" Target="../media/image2.wmf"/></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101.png"/><Relationship Id="rId7" Type="http://schemas.openxmlformats.org/officeDocument/2006/relationships/image" Target="../media/image500.png"/><Relationship Id="rId12"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90.png"/><Relationship Id="rId5" Type="http://schemas.openxmlformats.org/officeDocument/2006/relationships/image" Target="../media/image121.png"/><Relationship Id="rId10" Type="http://schemas.openxmlformats.org/officeDocument/2006/relationships/image" Target="../media/image141.png"/><Relationship Id="rId4" Type="http://schemas.openxmlformats.org/officeDocument/2006/relationships/image" Target="../media/image111.png"/><Relationship Id="rId9" Type="http://schemas.openxmlformats.org/officeDocument/2006/relationships/image" Target="../media/image700.png"/></Relationships>
</file>

<file path=ppt/slides/_rels/slide7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18" Type="http://schemas.openxmlformats.org/officeDocument/2006/relationships/image" Target="../media/image260.png"/><Relationship Id="rId3" Type="http://schemas.openxmlformats.org/officeDocument/2006/relationships/image" Target="../media/image110.png"/><Relationship Id="rId7" Type="http://schemas.openxmlformats.org/officeDocument/2006/relationships/image" Target="../media/image150.png"/><Relationship Id="rId12" Type="http://schemas.openxmlformats.org/officeDocument/2006/relationships/image" Target="../media/image200.png"/><Relationship Id="rId17" Type="http://schemas.openxmlformats.org/officeDocument/2006/relationships/image" Target="../media/image250.png"/><Relationship Id="rId2" Type="http://schemas.openxmlformats.org/officeDocument/2006/relationships/notesSlide" Target="../notesSlides/notesSlide19.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130.png"/><Relationship Id="rId15" Type="http://schemas.openxmlformats.org/officeDocument/2006/relationships/image" Target="../media/image230.png"/><Relationship Id="rId10" Type="http://schemas.openxmlformats.org/officeDocument/2006/relationships/image" Target="../media/image180.png"/><Relationship Id="rId19" Type="http://schemas.openxmlformats.org/officeDocument/2006/relationships/image" Target="../media/image270.png"/><Relationship Id="rId4" Type="http://schemas.openxmlformats.org/officeDocument/2006/relationships/image" Target="../media/image120.png"/><Relationship Id="rId9" Type="http://schemas.openxmlformats.org/officeDocument/2006/relationships/image" Target="../media/image170.png"/><Relationship Id="rId14" Type="http://schemas.openxmlformats.org/officeDocument/2006/relationships/image" Target="../media/image220.png"/></Relationships>
</file>

<file path=ppt/slides/_rels/slide7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4395" y="591982"/>
            <a:ext cx="8265226" cy="1118058"/>
          </a:xfrm>
          <a:prstGeom prst="rect">
            <a:avLst/>
          </a:prstGeom>
        </p:spPr>
        <p:txBody>
          <a:bodyPr vert="horz" wrap="square" lIns="0" tIns="375725" rIns="0" bIns="0" rtlCol="0" anchor="ctr">
            <a:spAutoFit/>
          </a:bodyPr>
          <a:lstStyle/>
          <a:p>
            <a:pPr marL="12948">
              <a:lnSpc>
                <a:spcPct val="100000"/>
              </a:lnSpc>
              <a:spcBef>
                <a:spcPts val="70"/>
              </a:spcBef>
              <a:tabLst>
                <a:tab pos="3622199" algn="l"/>
                <a:tab pos="4336995" algn="l"/>
                <a:tab pos="6302349" algn="l"/>
              </a:tabLst>
            </a:pPr>
            <a:r>
              <a:rPr lang="en-US" altLang="zh-CN" spc="-7" dirty="0">
                <a:latin typeface="+mj-lt"/>
              </a:rPr>
              <a:t>Convolutional</a:t>
            </a:r>
            <a:r>
              <a:rPr lang="zh-CN" altLang="en-US" spc="-7" dirty="0">
                <a:latin typeface="+mj-lt"/>
              </a:rPr>
              <a:t> </a:t>
            </a:r>
            <a:r>
              <a:rPr lang="en-US" altLang="zh-CN" spc="-7" dirty="0">
                <a:latin typeface="+mj-lt"/>
              </a:rPr>
              <a:t>N</a:t>
            </a:r>
            <a:r>
              <a:rPr spc="-7" dirty="0">
                <a:latin typeface="+mj-lt"/>
              </a:rPr>
              <a:t>eural</a:t>
            </a:r>
            <a:r>
              <a:rPr lang="zh-CN" altLang="en-US" spc="-7" dirty="0">
                <a:latin typeface="+mj-lt"/>
              </a:rPr>
              <a:t> </a:t>
            </a:r>
            <a:r>
              <a:rPr lang="en-US" altLang="zh-CN" spc="-7" dirty="0">
                <a:latin typeface="+mj-lt"/>
              </a:rPr>
              <a:t>N</a:t>
            </a:r>
            <a:r>
              <a:rPr spc="-7" dirty="0">
                <a:latin typeface="+mj-lt"/>
              </a:rPr>
              <a:t>etworks</a:t>
            </a:r>
            <a:endParaRPr dirty="0">
              <a:latin typeface="+mj-lt"/>
            </a:endParaRPr>
          </a:p>
        </p:txBody>
      </p:sp>
      <p:sp>
        <p:nvSpPr>
          <p:cNvPr id="4" name="object 4"/>
          <p:cNvSpPr txBox="1"/>
          <p:nvPr/>
        </p:nvSpPr>
        <p:spPr>
          <a:xfrm>
            <a:off x="6271087" y="5964112"/>
            <a:ext cx="2612380" cy="657030"/>
          </a:xfrm>
          <a:prstGeom prst="rect">
            <a:avLst/>
          </a:prstGeom>
        </p:spPr>
        <p:txBody>
          <a:bodyPr vert="horz" wrap="square" lIns="0" tIns="41076" rIns="0" bIns="0" rtlCol="0">
            <a:spAutoFit/>
          </a:bodyPr>
          <a:lstStyle/>
          <a:p>
            <a:pPr marL="8929" marR="3572" indent="879096" algn="r">
              <a:spcBef>
                <a:spcPts val="323"/>
              </a:spcBef>
            </a:pPr>
            <a:r>
              <a:rPr sz="2000" dirty="0">
                <a:latin typeface="Calibri Light" panose="020F0302020204030204" pitchFamily="34" charset="0"/>
                <a:cs typeface="Calibri Light" panose="020F0302020204030204" pitchFamily="34" charset="0"/>
              </a:rPr>
              <a:t>Computer</a:t>
            </a:r>
            <a:r>
              <a:rPr sz="2000" spc="-32" dirty="0">
                <a:latin typeface="Calibri Light" panose="020F0302020204030204" pitchFamily="34" charset="0"/>
                <a:cs typeface="Calibri Light" panose="020F0302020204030204" pitchFamily="34" charset="0"/>
              </a:rPr>
              <a:t> </a:t>
            </a:r>
            <a:r>
              <a:rPr sz="2000" spc="-7" dirty="0">
                <a:latin typeface="Calibri Light" panose="020F0302020204030204" pitchFamily="34" charset="0"/>
                <a:cs typeface="Calibri Light" panose="020F0302020204030204" pitchFamily="34" charset="0"/>
              </a:rPr>
              <a:t>Vision </a:t>
            </a:r>
            <a:r>
              <a:rPr sz="2000" dirty="0">
                <a:latin typeface="Calibri Light" panose="020F0302020204030204" pitchFamily="34" charset="0"/>
                <a:cs typeface="Calibri Light" panose="020F0302020204030204" pitchFamily="34" charset="0"/>
              </a:rPr>
              <a:t>Fall</a:t>
            </a:r>
            <a:r>
              <a:rPr sz="2000" spc="-7" dirty="0">
                <a:latin typeface="Calibri Light" panose="020F0302020204030204" pitchFamily="34" charset="0"/>
                <a:cs typeface="Calibri Light" panose="020F0302020204030204" pitchFamily="34" charset="0"/>
              </a:rPr>
              <a:t> </a:t>
            </a:r>
            <a:r>
              <a:rPr sz="2000" dirty="0">
                <a:latin typeface="Calibri Light" panose="020F0302020204030204" pitchFamily="34" charset="0"/>
                <a:cs typeface="Calibri Light" panose="020F0302020204030204" pitchFamily="34" charset="0"/>
              </a:rPr>
              <a:t>2022,</a:t>
            </a:r>
            <a:r>
              <a:rPr sz="2000" spc="-11" dirty="0">
                <a:latin typeface="Calibri Light" panose="020F0302020204030204" pitchFamily="34" charset="0"/>
                <a:cs typeface="Calibri Light" panose="020F0302020204030204" pitchFamily="34" charset="0"/>
              </a:rPr>
              <a:t> </a:t>
            </a:r>
            <a:r>
              <a:rPr sz="2000" dirty="0">
                <a:latin typeface="Calibri Light" panose="020F0302020204030204" pitchFamily="34" charset="0"/>
                <a:cs typeface="Calibri Light" panose="020F0302020204030204" pitchFamily="34" charset="0"/>
              </a:rPr>
              <a:t>Lecture</a:t>
            </a:r>
            <a:r>
              <a:rPr sz="2000" spc="-11" dirty="0">
                <a:latin typeface="Calibri Light" panose="020F0302020204030204" pitchFamily="34" charset="0"/>
                <a:cs typeface="Calibri Light" panose="020F0302020204030204" pitchFamily="34" charset="0"/>
              </a:rPr>
              <a:t> </a:t>
            </a:r>
            <a:r>
              <a:rPr sz="2000" spc="-7" dirty="0">
                <a:latin typeface="Calibri Light" panose="020F0302020204030204" pitchFamily="34" charset="0"/>
                <a:cs typeface="Calibri Light" panose="020F0302020204030204" pitchFamily="34" charset="0"/>
              </a:rPr>
              <a:t>1</a:t>
            </a:r>
            <a:r>
              <a:rPr lang="en-US" altLang="zh-CN" sz="2000" spc="-7" dirty="0">
                <a:latin typeface="Calibri Light" panose="020F0302020204030204" pitchFamily="34" charset="0"/>
                <a:cs typeface="Calibri Light" panose="020F0302020204030204" pitchFamily="34" charset="0"/>
              </a:rPr>
              <a:t>5</a:t>
            </a:r>
            <a:r>
              <a:rPr sz="2000" spc="-7" dirty="0">
                <a:latin typeface="Calibri Light" panose="020F0302020204030204" pitchFamily="34" charset="0"/>
                <a:cs typeface="Calibri Light" panose="020F0302020204030204" pitchFamily="34" charset="0"/>
              </a:rPr>
              <a:t>&amp;1</a:t>
            </a:r>
            <a:r>
              <a:rPr lang="en-US" altLang="zh-CN" sz="2000" spc="-7" dirty="0">
                <a:latin typeface="Calibri Light" panose="020F0302020204030204" pitchFamily="34" charset="0"/>
                <a:cs typeface="Calibri Light" panose="020F0302020204030204" pitchFamily="34" charset="0"/>
              </a:rPr>
              <a:t>6</a:t>
            </a:r>
            <a:endParaRPr sz="2000" dirty="0">
              <a:latin typeface="Calibri Light" panose="020F0302020204030204" pitchFamily="34" charset="0"/>
              <a:cs typeface="Calibri Light" panose="020F0302020204030204" pitchFamily="34" charset="0"/>
            </a:endParaRPr>
          </a:p>
        </p:txBody>
      </p:sp>
      <p:pic>
        <p:nvPicPr>
          <p:cNvPr id="5" name="object 3">
            <a:extLst>
              <a:ext uri="{FF2B5EF4-FFF2-40B4-BE49-F238E27FC236}">
                <a16:creationId xmlns:a16="http://schemas.microsoft.com/office/drawing/2014/main" id="{87CB29A0-A9AE-5E15-5FE1-0FF3261B066A}"/>
              </a:ext>
            </a:extLst>
          </p:cNvPr>
          <p:cNvPicPr/>
          <p:nvPr/>
        </p:nvPicPr>
        <p:blipFill>
          <a:blip r:embed="rId2" cstate="print"/>
          <a:stretch>
            <a:fillRect/>
          </a:stretch>
        </p:blipFill>
        <p:spPr>
          <a:xfrm>
            <a:off x="140676" y="2092801"/>
            <a:ext cx="8862646" cy="27427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75CF374-EFE6-3EB5-4CC6-B91CE45C2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412" y="2118049"/>
            <a:ext cx="3958253" cy="29686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23FCF87-F216-A291-84BE-1C57C2345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678" y="2118049"/>
            <a:ext cx="3962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F4D8C62-7B7C-1D49-2824-C6B1EE39E8C0}"/>
              </a:ext>
            </a:extLst>
          </p:cNvPr>
          <p:cNvSpPr txBox="1"/>
          <p:nvPr/>
        </p:nvSpPr>
        <p:spPr>
          <a:xfrm>
            <a:off x="2286000" y="508170"/>
            <a:ext cx="5510151" cy="646331"/>
          </a:xfrm>
          <a:prstGeom prst="rect">
            <a:avLst/>
          </a:prstGeom>
          <a:noFill/>
        </p:spPr>
        <p:txBody>
          <a:bodyPr wrap="square" rtlCol="0">
            <a:spAutoFit/>
          </a:bodyPr>
          <a:lstStyle/>
          <a:p>
            <a:r>
              <a:rPr lang="en-US" sz="3600" dirty="0"/>
              <a:t>Image</a:t>
            </a:r>
            <a:r>
              <a:rPr lang="zh-CN" altLang="en-US" sz="3600" dirty="0"/>
              <a:t> </a:t>
            </a:r>
            <a:r>
              <a:rPr lang="en-US" altLang="zh-CN" sz="3600" dirty="0"/>
              <a:t>Filtering</a:t>
            </a:r>
            <a:r>
              <a:rPr lang="zh-CN" altLang="en-US" sz="3600" dirty="0"/>
              <a:t> </a:t>
            </a:r>
            <a:r>
              <a:rPr lang="en-US" altLang="zh-CN" sz="3600" dirty="0"/>
              <a:t>Example</a:t>
            </a:r>
            <a:endParaRPr lang="en-US" sz="3600" dirty="0"/>
          </a:p>
        </p:txBody>
      </p:sp>
    </p:spTree>
    <p:extLst>
      <p:ext uri="{BB962C8B-B14F-4D97-AF65-F5344CB8AC3E}">
        <p14:creationId xmlns:p14="http://schemas.microsoft.com/office/powerpoint/2010/main" val="2211519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295400"/>
            <a:ext cx="8991600" cy="5285601"/>
          </a:xfrm>
        </p:spPr>
        <p:txBody>
          <a:bodyPr>
            <a:noAutofit/>
          </a:bodyPr>
          <a:lstStyle/>
          <a:p>
            <a:r>
              <a:rPr lang="en-US" sz="2600" b="1" dirty="0"/>
              <a:t>Output volume sizes:</a:t>
            </a:r>
          </a:p>
          <a:p>
            <a:pPr marL="0" indent="0">
              <a:buNone/>
            </a:pPr>
            <a:r>
              <a:rPr lang="en-US" sz="2600" dirty="0"/>
              <a:t>1x1 conv, 128: 28x28x128</a:t>
            </a:r>
          </a:p>
          <a:p>
            <a:pPr marL="0" indent="0">
              <a:buNone/>
            </a:pPr>
            <a:r>
              <a:rPr lang="en-US" sz="2600" dirty="0"/>
              <a:t>3x3 conv, 192: 28x28x192</a:t>
            </a:r>
          </a:p>
          <a:p>
            <a:pPr marL="0" indent="0">
              <a:buNone/>
            </a:pPr>
            <a:r>
              <a:rPr lang="en-US" sz="2600" dirty="0"/>
              <a:t>5x5 conv, 96: 28x28x96</a:t>
            </a:r>
          </a:p>
          <a:p>
            <a:pPr marL="0" indent="0">
              <a:buNone/>
            </a:pPr>
            <a:r>
              <a:rPr lang="en-US" sz="2600" dirty="0"/>
              <a:t>3x3 pool: 28x28x256</a:t>
            </a:r>
          </a:p>
          <a:p>
            <a:endParaRPr lang="en-US" sz="2600" b="1" dirty="0"/>
          </a:p>
          <a:p>
            <a:endParaRPr lang="en-US" sz="2600" b="1" dirty="0"/>
          </a:p>
          <a:p>
            <a:endParaRPr lang="en-US" sz="2600" b="1" dirty="0"/>
          </a:p>
          <a:p>
            <a:r>
              <a:rPr lang="en-US" sz="2600" b="1" dirty="0"/>
              <a:t>What is output size after </a:t>
            </a:r>
            <a:br>
              <a:rPr lang="en-US" sz="2600" b="1" dirty="0"/>
            </a:br>
            <a:r>
              <a:rPr lang="en-US" sz="2600" b="1" dirty="0"/>
              <a:t>filter concatenation?</a:t>
            </a:r>
          </a:p>
          <a:p>
            <a:pPr marL="0" indent="0">
              <a:buNone/>
            </a:pPr>
            <a:r>
              <a:rPr lang="en-US" sz="2600" dirty="0"/>
              <a:t>	28x28x(128+192+96+256) = 28x28x672</a:t>
            </a:r>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7" name="TextBox 76"/>
          <p:cNvSpPr txBox="1"/>
          <p:nvPr/>
        </p:nvSpPr>
        <p:spPr>
          <a:xfrm>
            <a:off x="4635404" y="2024390"/>
            <a:ext cx="1549591" cy="523220"/>
          </a:xfrm>
          <a:prstGeom prst="rect">
            <a:avLst/>
          </a:prstGeom>
          <a:noFill/>
          <a:ln>
            <a:noFill/>
          </a:ln>
        </p:spPr>
        <p:txBody>
          <a:bodyPr wrap="none" rtlCol="0">
            <a:spAutoFit/>
          </a:bodyPr>
          <a:lstStyle/>
          <a:p>
            <a:r>
              <a:rPr lang="en-US" sz="2800" b="1" dirty="0"/>
              <a:t>Example:</a:t>
            </a:r>
          </a:p>
        </p:txBody>
      </p:sp>
      <p:sp>
        <p:nvSpPr>
          <p:cNvPr id="78" name="Rectangle 77"/>
          <p:cNvSpPr/>
          <p:nvPr/>
        </p:nvSpPr>
        <p:spPr>
          <a:xfrm>
            <a:off x="4152900" y="283286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79" name="Rectangle 78"/>
          <p:cNvSpPr/>
          <p:nvPr/>
        </p:nvSpPr>
        <p:spPr>
          <a:xfrm>
            <a:off x="4152900" y="47244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br>
              <a:rPr lang="en-US" sz="2400" b="1" dirty="0">
                <a:solidFill>
                  <a:schemeClr val="tx1"/>
                </a:solidFill>
              </a:rPr>
            </a:br>
            <a:r>
              <a:rPr lang="en-US" sz="2400" b="1" dirty="0">
                <a:solidFill>
                  <a:schemeClr val="tx1"/>
                </a:solidFill>
              </a:rPr>
              <a:t>28x28x256</a:t>
            </a:r>
          </a:p>
        </p:txBody>
      </p:sp>
      <p:sp>
        <p:nvSpPr>
          <p:cNvPr id="80" name="Rectangle 79"/>
          <p:cNvSpPr/>
          <p:nvPr/>
        </p:nvSpPr>
        <p:spPr>
          <a:xfrm>
            <a:off x="1828800" y="38100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128</a:t>
            </a:r>
          </a:p>
        </p:txBody>
      </p:sp>
      <p:sp>
        <p:nvSpPr>
          <p:cNvPr id="81" name="Rectangle 80"/>
          <p:cNvSpPr/>
          <p:nvPr/>
        </p:nvSpPr>
        <p:spPr>
          <a:xfrm>
            <a:off x="3657600" y="38100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 192</a:t>
            </a:r>
          </a:p>
        </p:txBody>
      </p:sp>
      <p:sp>
        <p:nvSpPr>
          <p:cNvPr id="82" name="Rectangle 81"/>
          <p:cNvSpPr/>
          <p:nvPr/>
        </p:nvSpPr>
        <p:spPr>
          <a:xfrm>
            <a:off x="5486400" y="38100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 96</a:t>
            </a:r>
          </a:p>
        </p:txBody>
      </p:sp>
      <p:cxnSp>
        <p:nvCxnSpPr>
          <p:cNvPr id="84" name="Straight Arrow Connector 83"/>
          <p:cNvCxnSpPr>
            <a:stCxn id="79" idx="0"/>
          </p:cNvCxnSpPr>
          <p:nvPr/>
        </p:nvCxnSpPr>
        <p:spPr>
          <a:xfrm flipV="1">
            <a:off x="5410200" y="4419600"/>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5449290" y="4419600"/>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4953000" y="4412673"/>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3124200" y="4467536"/>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2667000" y="3503712"/>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5410201" y="3515589"/>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5524500" y="3496294"/>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5019922" y="3538616"/>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7315200" y="38100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202951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295400"/>
            <a:ext cx="8991600" cy="5285601"/>
          </a:xfrm>
        </p:spPr>
        <p:txBody>
          <a:bodyPr>
            <a:noAutofit/>
          </a:bodyPr>
          <a:lstStyle/>
          <a:p>
            <a:r>
              <a:rPr lang="en-US" sz="2800" b="1" dirty="0"/>
              <a:t>Number of convolution operations:</a:t>
            </a:r>
            <a:endParaRPr lang="he-IL" sz="2800" dirty="0">
              <a:cs typeface="Calibri" panose="020F0502020204030204" pitchFamily="34" charset="0"/>
            </a:endParaRPr>
          </a:p>
          <a:p>
            <a:pPr marL="0" indent="0">
              <a:buNone/>
            </a:pPr>
            <a:r>
              <a:rPr lang="en-US" sz="2800" dirty="0"/>
              <a:t>1x1 conv, 128: 28x28x128x1x1x256</a:t>
            </a:r>
            <a:endParaRPr lang="he-IL" sz="2800" dirty="0">
              <a:cs typeface="Calibri" panose="020F0502020204030204" pitchFamily="34" charset="0"/>
            </a:endParaRPr>
          </a:p>
          <a:p>
            <a:pPr marL="0" indent="0">
              <a:buNone/>
            </a:pPr>
            <a:r>
              <a:rPr lang="en-US" sz="2800" dirty="0"/>
              <a:t>3x3 conv, 192: 28x28x192x3x3x256</a:t>
            </a:r>
            <a:endParaRPr lang="he-IL" sz="2800" dirty="0">
              <a:cs typeface="Calibri" panose="020F0502020204030204" pitchFamily="34" charset="0"/>
            </a:endParaRPr>
          </a:p>
          <a:p>
            <a:pPr marL="0" indent="0">
              <a:buNone/>
            </a:pPr>
            <a:r>
              <a:rPr lang="en-US" sz="2800" dirty="0"/>
              <a:t>5x5 conv, 96: 28x28x96x5x5x256</a:t>
            </a:r>
            <a:endParaRPr lang="he-IL" sz="2800" dirty="0">
              <a:cs typeface="Calibri" panose="020F0502020204030204" pitchFamily="34" charset="0"/>
            </a:endParaRPr>
          </a:p>
          <a:p>
            <a:pPr marL="0" indent="0">
              <a:buNone/>
            </a:pPr>
            <a:r>
              <a:rPr lang="en-US" sz="2800" dirty="0"/>
              <a:t>Total: 854M ops</a:t>
            </a:r>
          </a:p>
          <a:p>
            <a:endParaRPr lang="en-US" sz="2600" b="1" dirty="0"/>
          </a:p>
          <a:p>
            <a:endParaRPr lang="en-US" sz="2600" b="1" dirty="0"/>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8" name="Rectangle 77"/>
          <p:cNvSpPr/>
          <p:nvPr/>
        </p:nvSpPr>
        <p:spPr>
          <a:xfrm>
            <a:off x="3162300" y="3657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79" name="Rectangle 78"/>
          <p:cNvSpPr/>
          <p:nvPr/>
        </p:nvSpPr>
        <p:spPr>
          <a:xfrm>
            <a:off x="3162300" y="5549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br>
              <a:rPr lang="en-US" sz="2400" b="1" dirty="0">
                <a:solidFill>
                  <a:schemeClr val="tx1"/>
                </a:solidFill>
              </a:rPr>
            </a:br>
            <a:r>
              <a:rPr lang="en-US" sz="2400" b="1" dirty="0">
                <a:solidFill>
                  <a:schemeClr val="tx1"/>
                </a:solidFill>
              </a:rPr>
              <a:t>28x28x256</a:t>
            </a:r>
          </a:p>
        </p:txBody>
      </p:sp>
      <p:sp>
        <p:nvSpPr>
          <p:cNvPr id="80" name="Rectangle 79"/>
          <p:cNvSpPr/>
          <p:nvPr/>
        </p:nvSpPr>
        <p:spPr>
          <a:xfrm>
            <a:off x="8382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128</a:t>
            </a:r>
          </a:p>
        </p:txBody>
      </p:sp>
      <p:sp>
        <p:nvSpPr>
          <p:cNvPr id="81" name="Rectangle 80"/>
          <p:cNvSpPr/>
          <p:nvPr/>
        </p:nvSpPr>
        <p:spPr>
          <a:xfrm>
            <a:off x="26670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 192</a:t>
            </a:r>
          </a:p>
        </p:txBody>
      </p:sp>
      <p:sp>
        <p:nvSpPr>
          <p:cNvPr id="82" name="Rectangle 81"/>
          <p:cNvSpPr/>
          <p:nvPr/>
        </p:nvSpPr>
        <p:spPr>
          <a:xfrm>
            <a:off x="44958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 96</a:t>
            </a:r>
          </a:p>
        </p:txBody>
      </p:sp>
      <p:cxnSp>
        <p:nvCxnSpPr>
          <p:cNvPr id="84" name="Straight Arrow Connector 83"/>
          <p:cNvCxnSpPr>
            <a:stCxn id="79" idx="0"/>
          </p:cNvCxnSpPr>
          <p:nvPr/>
        </p:nvCxnSpPr>
        <p:spPr>
          <a:xfrm flipV="1">
            <a:off x="4419600" y="5244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458690" y="5244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3962400" y="5237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133600" y="5292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676400" y="4328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419601" y="4340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4533900" y="4321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4029322" y="4363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324600" y="4634735"/>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418606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295400"/>
            <a:ext cx="8991600" cy="5285601"/>
          </a:xfrm>
        </p:spPr>
        <p:txBody>
          <a:bodyPr>
            <a:noAutofit/>
          </a:bodyPr>
          <a:lstStyle/>
          <a:p>
            <a:r>
              <a:rPr lang="en-US" sz="2800" b="1" dirty="0"/>
              <a:t>Very expensive compute!</a:t>
            </a:r>
          </a:p>
          <a:p>
            <a:r>
              <a:rPr lang="en-US" sz="2800" dirty="0"/>
              <a:t>Pooling layer also preserves feature </a:t>
            </a:r>
            <a:br>
              <a:rPr lang="en-US" sz="2800" dirty="0"/>
            </a:br>
            <a:r>
              <a:rPr lang="en-US" sz="2800" dirty="0"/>
              <a:t>depth, which means total depth after </a:t>
            </a:r>
            <a:br>
              <a:rPr lang="en-US" sz="2800" dirty="0"/>
            </a:br>
            <a:r>
              <a:rPr lang="en-US" sz="2800" dirty="0"/>
              <a:t>concatenation can only grow at every layer.</a:t>
            </a:r>
          </a:p>
          <a:p>
            <a:endParaRPr lang="en-US" sz="2600" b="1" dirty="0"/>
          </a:p>
          <a:p>
            <a:endParaRPr lang="en-US" sz="2600" b="1" dirty="0"/>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8" name="Rectangle 77"/>
          <p:cNvSpPr/>
          <p:nvPr/>
        </p:nvSpPr>
        <p:spPr>
          <a:xfrm>
            <a:off x="3162300" y="3657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79" name="Rectangle 78"/>
          <p:cNvSpPr/>
          <p:nvPr/>
        </p:nvSpPr>
        <p:spPr>
          <a:xfrm>
            <a:off x="3162300" y="5549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br>
              <a:rPr lang="en-US" sz="2400" b="1" dirty="0">
                <a:solidFill>
                  <a:schemeClr val="tx1"/>
                </a:solidFill>
              </a:rPr>
            </a:br>
            <a:r>
              <a:rPr lang="en-US" sz="2400" b="1" dirty="0">
                <a:solidFill>
                  <a:schemeClr val="tx1"/>
                </a:solidFill>
              </a:rPr>
              <a:t>28x28x256</a:t>
            </a:r>
          </a:p>
        </p:txBody>
      </p:sp>
      <p:sp>
        <p:nvSpPr>
          <p:cNvPr id="80" name="Rectangle 79"/>
          <p:cNvSpPr/>
          <p:nvPr/>
        </p:nvSpPr>
        <p:spPr>
          <a:xfrm>
            <a:off x="8382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128</a:t>
            </a:r>
          </a:p>
        </p:txBody>
      </p:sp>
      <p:sp>
        <p:nvSpPr>
          <p:cNvPr id="81" name="Rectangle 80"/>
          <p:cNvSpPr/>
          <p:nvPr/>
        </p:nvSpPr>
        <p:spPr>
          <a:xfrm>
            <a:off x="26670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 192</a:t>
            </a:r>
          </a:p>
        </p:txBody>
      </p:sp>
      <p:sp>
        <p:nvSpPr>
          <p:cNvPr id="82" name="Rectangle 81"/>
          <p:cNvSpPr/>
          <p:nvPr/>
        </p:nvSpPr>
        <p:spPr>
          <a:xfrm>
            <a:off x="4495800" y="4634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 96</a:t>
            </a:r>
          </a:p>
        </p:txBody>
      </p:sp>
      <p:cxnSp>
        <p:nvCxnSpPr>
          <p:cNvPr id="84" name="Straight Arrow Connector 83"/>
          <p:cNvCxnSpPr>
            <a:stCxn id="79" idx="0"/>
          </p:cNvCxnSpPr>
          <p:nvPr/>
        </p:nvCxnSpPr>
        <p:spPr>
          <a:xfrm flipV="1">
            <a:off x="4419600" y="5244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458690" y="5244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3962400" y="5237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133600" y="5292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676400" y="4328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419601" y="4340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4533900" y="4321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4029322" y="4363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324600" y="4634735"/>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26475327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447800"/>
            <a:ext cx="8991600" cy="5133201"/>
          </a:xfrm>
        </p:spPr>
        <p:txBody>
          <a:bodyPr>
            <a:normAutofit/>
          </a:bodyPr>
          <a:lstStyle/>
          <a:p>
            <a:r>
              <a:rPr lang="en-US" sz="2600" b="1" dirty="0"/>
              <a:t>Solution: </a:t>
            </a:r>
            <a:r>
              <a:rPr lang="en-US" sz="2600" dirty="0"/>
              <a:t>“bottleneck” layers that use 1x1 convolutions to reduce feature depth (from previous hour).</a:t>
            </a:r>
          </a:p>
          <a:p>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151" name="Rectangle 150"/>
          <p:cNvSpPr/>
          <p:nvPr/>
        </p:nvSpPr>
        <p:spPr>
          <a:xfrm>
            <a:off x="3314700" y="2895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152" name="Rectangle 151"/>
          <p:cNvSpPr/>
          <p:nvPr/>
        </p:nvSpPr>
        <p:spPr>
          <a:xfrm>
            <a:off x="3314700" y="4787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158" name="Rectangle 157"/>
          <p:cNvSpPr/>
          <p:nvPr/>
        </p:nvSpPr>
        <p:spPr>
          <a:xfrm>
            <a:off x="9906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59" name="Rectangle 158"/>
          <p:cNvSpPr/>
          <p:nvPr/>
        </p:nvSpPr>
        <p:spPr>
          <a:xfrm>
            <a:off x="28194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160" name="Rectangle 159"/>
          <p:cNvSpPr/>
          <p:nvPr/>
        </p:nvSpPr>
        <p:spPr>
          <a:xfrm>
            <a:off x="46482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cxnSp>
        <p:nvCxnSpPr>
          <p:cNvPr id="161" name="Straight Arrow Connector 160"/>
          <p:cNvCxnSpPr>
            <a:stCxn id="152" idx="0"/>
          </p:cNvCxnSpPr>
          <p:nvPr/>
        </p:nvCxnSpPr>
        <p:spPr>
          <a:xfrm flipV="1">
            <a:off x="4572000" y="4482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flipV="1">
            <a:off x="4611090" y="4482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flipV="1">
            <a:off x="4114800" y="4475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flipV="1">
            <a:off x="2286000" y="4530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V="1">
            <a:off x="1828800" y="3566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flipV="1">
            <a:off x="4572001" y="3578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4686300" y="3559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V="1">
            <a:off x="4181722" y="3601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6477000" y="38862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33288060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447800"/>
            <a:ext cx="8991600" cy="5133201"/>
          </a:xfrm>
        </p:spPr>
        <p:txBody>
          <a:bodyPr>
            <a:normAutofit/>
          </a:bodyPr>
          <a:lstStyle/>
          <a:p>
            <a:r>
              <a:rPr lang="en-US" sz="2600" b="1" dirty="0"/>
              <a:t>Solution: </a:t>
            </a:r>
            <a:r>
              <a:rPr lang="en-US" sz="2600" dirty="0"/>
              <a:t>“bottleneck” layers that use 1x1 convolutions to reduce feature depth (from previous hour).</a:t>
            </a:r>
          </a:p>
          <a:p>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151" name="object 19"/>
          <p:cNvSpPr/>
          <p:nvPr/>
        </p:nvSpPr>
        <p:spPr>
          <a:xfrm>
            <a:off x="685800" y="2743200"/>
            <a:ext cx="7162800" cy="3200400"/>
          </a:xfrm>
          <a:prstGeom prst="rect">
            <a:avLst/>
          </a:prstGeom>
          <a:blipFill>
            <a:blip r:embed="rId3" cstate="print"/>
            <a:stretch>
              <a:fillRect/>
            </a:stretch>
          </a:blipFill>
        </p:spPr>
        <p:txBody>
          <a:bodyPr wrap="square" lIns="0" tIns="0" rIns="0" bIns="0" rtlCol="0"/>
          <a:lstStyle/>
          <a:p>
            <a:endParaRPr/>
          </a:p>
        </p:txBody>
      </p:sp>
      <p:sp>
        <p:nvSpPr>
          <p:cNvPr id="152" name="Rectangle 151"/>
          <p:cNvSpPr/>
          <p:nvPr/>
        </p:nvSpPr>
        <p:spPr>
          <a:xfrm>
            <a:off x="3314700" y="2667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158" name="Rectangle 157"/>
          <p:cNvSpPr/>
          <p:nvPr/>
        </p:nvSpPr>
        <p:spPr>
          <a:xfrm>
            <a:off x="3352800" y="5334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159" name="Rectangle 158"/>
          <p:cNvSpPr/>
          <p:nvPr/>
        </p:nvSpPr>
        <p:spPr>
          <a:xfrm>
            <a:off x="685800" y="3657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60" name="Rectangle 159"/>
          <p:cNvSpPr/>
          <p:nvPr/>
        </p:nvSpPr>
        <p:spPr>
          <a:xfrm>
            <a:off x="25908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161" name="Rectangle 160"/>
          <p:cNvSpPr/>
          <p:nvPr/>
        </p:nvSpPr>
        <p:spPr>
          <a:xfrm>
            <a:off x="44196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sp>
        <p:nvSpPr>
          <p:cNvPr id="162" name="Rectangle 161"/>
          <p:cNvSpPr/>
          <p:nvPr/>
        </p:nvSpPr>
        <p:spPr>
          <a:xfrm>
            <a:off x="6172200" y="35814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63" name="Rectangle 162"/>
          <p:cNvSpPr/>
          <p:nvPr/>
        </p:nvSpPr>
        <p:spPr>
          <a:xfrm>
            <a:off x="2590800" y="4419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64" name="Rectangle 163"/>
          <p:cNvSpPr/>
          <p:nvPr/>
        </p:nvSpPr>
        <p:spPr>
          <a:xfrm>
            <a:off x="4419600" y="4419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65" name="Rectangle 164"/>
          <p:cNvSpPr/>
          <p:nvPr/>
        </p:nvSpPr>
        <p:spPr>
          <a:xfrm>
            <a:off x="6172200" y="4419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3602759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bject 19"/>
          <p:cNvSpPr/>
          <p:nvPr/>
        </p:nvSpPr>
        <p:spPr>
          <a:xfrm>
            <a:off x="1828800" y="2362200"/>
            <a:ext cx="7162800" cy="3200400"/>
          </a:xfrm>
          <a:prstGeom prst="rect">
            <a:avLst/>
          </a:prstGeom>
          <a:blipFill>
            <a:blip r:embed="rId3" cstate="print"/>
            <a:stretch>
              <a:fillRect/>
            </a:stretch>
          </a:blipFill>
        </p:spPr>
        <p:txBody>
          <a:bodyPr wrap="square" lIns="0" tIns="0" rIns="0" bIns="0" rtlCol="0"/>
          <a:lstStyle/>
          <a:p>
            <a:endParaRPr/>
          </a:p>
        </p:txBody>
      </p:sp>
      <p:sp>
        <p:nvSpPr>
          <p:cNvPr id="60" name="Rectangle 59"/>
          <p:cNvSpPr/>
          <p:nvPr/>
        </p:nvSpPr>
        <p:spPr>
          <a:xfrm>
            <a:off x="4457700" y="2286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61" name="Rectangle 60"/>
          <p:cNvSpPr/>
          <p:nvPr/>
        </p:nvSpPr>
        <p:spPr>
          <a:xfrm>
            <a:off x="4495800" y="4953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br>
              <a:rPr lang="en-US" sz="2400" b="1" dirty="0">
                <a:solidFill>
                  <a:schemeClr val="tx1"/>
                </a:solidFill>
              </a:rPr>
            </a:br>
            <a:r>
              <a:rPr lang="en-US" sz="2400" b="1" dirty="0">
                <a:solidFill>
                  <a:schemeClr val="tx1"/>
                </a:solidFill>
              </a:rPr>
              <a:t>28x28x256</a:t>
            </a:r>
          </a:p>
        </p:txBody>
      </p:sp>
      <p:sp>
        <p:nvSpPr>
          <p:cNvPr id="62" name="Rectangle 61"/>
          <p:cNvSpPr/>
          <p:nvPr/>
        </p:nvSpPr>
        <p:spPr>
          <a:xfrm>
            <a:off x="1828800" y="3276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128</a:t>
            </a:r>
          </a:p>
        </p:txBody>
      </p:sp>
      <p:sp>
        <p:nvSpPr>
          <p:cNvPr id="63" name="Rectangle 62"/>
          <p:cNvSpPr/>
          <p:nvPr/>
        </p:nvSpPr>
        <p:spPr>
          <a:xfrm>
            <a:off x="3733800" y="3200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 192</a:t>
            </a:r>
          </a:p>
        </p:txBody>
      </p:sp>
      <p:sp>
        <p:nvSpPr>
          <p:cNvPr id="64" name="Rectangle 63"/>
          <p:cNvSpPr/>
          <p:nvPr/>
        </p:nvSpPr>
        <p:spPr>
          <a:xfrm>
            <a:off x="5562600" y="3200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 96</a:t>
            </a:r>
          </a:p>
        </p:txBody>
      </p:sp>
      <p:sp>
        <p:nvSpPr>
          <p:cNvPr id="65" name="Rectangle 64"/>
          <p:cNvSpPr/>
          <p:nvPr/>
        </p:nvSpPr>
        <p:spPr>
          <a:xfrm>
            <a:off x="7315200" y="32004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64</a:t>
            </a:r>
          </a:p>
        </p:txBody>
      </p:sp>
      <p:sp>
        <p:nvSpPr>
          <p:cNvPr id="66" name="Rectangle 65"/>
          <p:cNvSpPr/>
          <p:nvPr/>
        </p:nvSpPr>
        <p:spPr>
          <a:xfrm>
            <a:off x="3733800" y="4038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64</a:t>
            </a:r>
          </a:p>
        </p:txBody>
      </p:sp>
      <p:sp>
        <p:nvSpPr>
          <p:cNvPr id="67" name="Rectangle 66"/>
          <p:cNvSpPr/>
          <p:nvPr/>
        </p:nvSpPr>
        <p:spPr>
          <a:xfrm>
            <a:off x="5562600" y="4038600"/>
            <a:ext cx="1676400" cy="609600"/>
          </a:xfrm>
          <a:prstGeom prst="rect">
            <a:avLst/>
          </a:prstGeom>
          <a:solidFill>
            <a:srgbClr val="FFAFA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 64</a:t>
            </a:r>
          </a:p>
        </p:txBody>
      </p:sp>
      <p:sp>
        <p:nvSpPr>
          <p:cNvPr id="68" name="Rectangle 67"/>
          <p:cNvSpPr/>
          <p:nvPr/>
        </p:nvSpPr>
        <p:spPr>
          <a:xfrm>
            <a:off x="7315200" y="4038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
        <p:nvSpPr>
          <p:cNvPr id="76" name="Content Placeholder 2"/>
          <p:cNvSpPr>
            <a:spLocks noGrp="1"/>
          </p:cNvSpPr>
          <p:nvPr>
            <p:ph idx="1"/>
          </p:nvPr>
        </p:nvSpPr>
        <p:spPr>
          <a:xfrm>
            <a:off x="76200" y="228600"/>
            <a:ext cx="8991600" cy="6352401"/>
          </a:xfrm>
        </p:spPr>
        <p:txBody>
          <a:bodyPr>
            <a:normAutofit/>
          </a:bodyPr>
          <a:lstStyle/>
          <a:p>
            <a:r>
              <a:rPr lang="en-US" sz="2200" b="1" dirty="0"/>
              <a:t>Number of convolution operations:</a:t>
            </a:r>
            <a:br>
              <a:rPr lang="en-US" sz="2200" b="1" dirty="0"/>
            </a:br>
            <a:r>
              <a:rPr lang="en-US" sz="2200" dirty="0"/>
              <a:t>1x1 conv, 64: 28x28x64x1x1x256</a:t>
            </a:r>
            <a:br>
              <a:rPr lang="en-US" sz="2200" dirty="0"/>
            </a:br>
            <a:r>
              <a:rPr lang="en-US" sz="2200" dirty="0"/>
              <a:t>1x1 conv, 64: 28x28x64x1x1x256</a:t>
            </a:r>
            <a:br>
              <a:rPr lang="en-US" sz="2200" dirty="0"/>
            </a:br>
            <a:r>
              <a:rPr lang="en-US" sz="2200" dirty="0"/>
              <a:t>1x1 conv, 128: 28x28x128x1x1x256</a:t>
            </a:r>
            <a:br>
              <a:rPr lang="en-US" sz="2200" dirty="0"/>
            </a:br>
            <a:r>
              <a:rPr lang="en-US" sz="2200" dirty="0"/>
              <a:t>3x3 conv, 192: 28x28x192x3x3x64</a:t>
            </a:r>
            <a:br>
              <a:rPr lang="en-US" sz="2200" dirty="0"/>
            </a:br>
            <a:r>
              <a:rPr lang="en-US" sz="2200" dirty="0"/>
              <a:t>5x5 conv, 96: 28x28x96x5x5x264</a:t>
            </a:r>
            <a:br>
              <a:rPr lang="en-US" sz="2200" dirty="0"/>
            </a:br>
            <a:r>
              <a:rPr lang="en-US" sz="2200" dirty="0"/>
              <a:t>1x1 conv, 64: 28x28x64x1x1x256</a:t>
            </a:r>
            <a:br>
              <a:rPr lang="en-US" sz="2200" dirty="0"/>
            </a:br>
            <a:r>
              <a:rPr lang="en-US" sz="2200" b="1" dirty="0"/>
              <a:t>Total: 353M ops</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Compared to 854M ops for naive version</a:t>
            </a:r>
          </a:p>
          <a:p>
            <a:endParaRPr lang="en-US" sz="2200" b="1" dirty="0"/>
          </a:p>
          <a:p>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Tree>
    <p:extLst>
      <p:ext uri="{BB962C8B-B14F-4D97-AF65-F5344CB8AC3E}">
        <p14:creationId xmlns:p14="http://schemas.microsoft.com/office/powerpoint/2010/main" val="37078271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5671" y="23210"/>
            <a:ext cx="7886700" cy="1325563"/>
          </a:xfrm>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marL="0" lvl="1" indent="0">
              <a:buNone/>
            </a:pPr>
            <a:r>
              <a:rPr lang="en-US" sz="2200" b="1" dirty="0"/>
              <a:t>Details/Retrospectives </a:t>
            </a:r>
            <a:r>
              <a:rPr lang="en-US" sz="2200" dirty="0">
                <a:cs typeface="Calibri" panose="020F0502020204030204" pitchFamily="34" charset="0"/>
              </a:rPr>
              <a:t>:</a:t>
            </a:r>
          </a:p>
          <a:p>
            <a:pPr marL="342900" lvl="1" indent="-342900">
              <a:buFont typeface="Arial" pitchFamily="34" charset="0"/>
              <a:buChar char="•"/>
            </a:pPr>
            <a:r>
              <a:rPr lang="en-US" sz="2200" dirty="0">
                <a:cs typeface="Calibri" panose="020F0502020204030204" pitchFamily="34" charset="0"/>
              </a:rPr>
              <a:t>Deeper networks, with computational efficiency</a:t>
            </a:r>
          </a:p>
          <a:p>
            <a:pPr marL="342900" lvl="1" indent="-342900">
              <a:buFont typeface="Arial" pitchFamily="34" charset="0"/>
              <a:buChar char="•"/>
            </a:pPr>
            <a:r>
              <a:rPr lang="en-US" sz="2200" dirty="0"/>
              <a:t>22 layers</a:t>
            </a:r>
          </a:p>
          <a:p>
            <a:pPr marL="342900" lvl="1" indent="-342900">
              <a:buFont typeface="Arial" pitchFamily="34" charset="0"/>
              <a:buChar char="•"/>
            </a:pPr>
            <a:r>
              <a:rPr lang="en-US" sz="2200" dirty="0"/>
              <a:t>Efficient “Inception” module</a:t>
            </a:r>
          </a:p>
          <a:p>
            <a:pPr marL="342900" lvl="1" indent="-342900">
              <a:buFont typeface="Arial" pitchFamily="34" charset="0"/>
              <a:buChar char="•"/>
            </a:pPr>
            <a:r>
              <a:rPr lang="en-US" sz="2200" dirty="0"/>
              <a:t>No FC layers</a:t>
            </a:r>
          </a:p>
          <a:p>
            <a:pPr marL="342900" lvl="1" indent="-342900">
              <a:buFont typeface="Arial" pitchFamily="34" charset="0"/>
              <a:buChar char="•"/>
            </a:pPr>
            <a:r>
              <a:rPr lang="en-US" sz="2200" dirty="0"/>
              <a:t>12x less </a:t>
            </a:r>
            <a:r>
              <a:rPr lang="en-US" sz="2200" dirty="0" err="1"/>
              <a:t>params</a:t>
            </a:r>
            <a:r>
              <a:rPr lang="en-US" sz="2200" dirty="0"/>
              <a:t> than </a:t>
            </a:r>
            <a:r>
              <a:rPr lang="en-US" sz="2200" dirty="0" err="1"/>
              <a:t>AlexNet</a:t>
            </a:r>
            <a:endParaRPr lang="en-US" sz="2200" dirty="0"/>
          </a:p>
          <a:p>
            <a:pPr marL="342900" lvl="1" indent="-342900">
              <a:buFont typeface="Arial" pitchFamily="34" charset="0"/>
              <a:buChar char="•"/>
            </a:pPr>
            <a:r>
              <a:rPr lang="en-US" sz="2200" dirty="0"/>
              <a:t>ILSVRC’14 classification winner (6.7% top 5 error)</a:t>
            </a:r>
          </a:p>
          <a:p>
            <a:pPr lvl="1">
              <a:buFontTx/>
              <a:buChar char="-"/>
            </a:pPr>
            <a:endParaRPr lang="en-US" sz="22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8" name="object 21"/>
          <p:cNvSpPr/>
          <p:nvPr/>
        </p:nvSpPr>
        <p:spPr>
          <a:xfrm>
            <a:off x="228600"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30555735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Introduced the idea that CNN layers </a:t>
            </a:r>
            <a:r>
              <a:rPr lang="en-US" sz="2400" b="1" dirty="0"/>
              <a:t>didn’t always have to be stacked up sequentially</a:t>
            </a:r>
            <a:r>
              <a:rPr lang="en-US" sz="2400" dirty="0"/>
              <a:t>. Coming up with the Inception module, the authors showed that a creative structuring of layers can lead to improved performance and </a:t>
            </a:r>
            <a:r>
              <a:rPr lang="en-US" sz="2400" b="1" dirty="0"/>
              <a:t>computationally efficiency</a:t>
            </a:r>
            <a:r>
              <a:rPr lang="en-US" sz="2400" dirty="0"/>
              <a:t>. </a:t>
            </a:r>
            <a:endParaRPr lang="en-US" sz="2200" dirty="0"/>
          </a:p>
          <a:p>
            <a:pPr lvl="1">
              <a:buFontTx/>
              <a:buChar char="-"/>
            </a:pPr>
            <a:endParaRPr lang="en-US" sz="2200" dirty="0"/>
          </a:p>
          <a:p>
            <a:pPr>
              <a:buFontTx/>
              <a:buChar char="-"/>
            </a:pPr>
            <a:endParaRPr lang="en-US" sz="2200" dirty="0"/>
          </a:p>
        </p:txBody>
      </p:sp>
      <p:sp>
        <p:nvSpPr>
          <p:cNvPr id="3" name="Litebulb"/>
          <p:cNvSpPr>
            <a:spLocks noEditPoints="1" noChangeArrowheads="1"/>
          </p:cNvSpPr>
          <p:nvPr/>
        </p:nvSpPr>
        <p:spPr bwMode="auto">
          <a:xfrm>
            <a:off x="4027715" y="232069"/>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Tree>
    <p:extLst>
      <p:ext uri="{BB962C8B-B14F-4D97-AF65-F5344CB8AC3E}">
        <p14:creationId xmlns:p14="http://schemas.microsoft.com/office/powerpoint/2010/main" val="405220790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6" name="Slide"/>
          <p:cNvPicPr>
            <a:picLocks noChangeAspect="1"/>
          </p:cNvPicPr>
          <p:nvPr/>
        </p:nvPicPr>
        <p:blipFill rotWithShape="1">
          <a:blip r:embed="rId3"/>
          <a:srcRect l="15664" t="14505" r="20290" b="15205"/>
          <a:stretch/>
        </p:blipFill>
        <p:spPr>
          <a:xfrm>
            <a:off x="1143000" y="1880241"/>
            <a:ext cx="6705600" cy="4139559"/>
          </a:xfrm>
          <a:prstGeom prst="rect">
            <a:avLst/>
          </a:prstGeom>
        </p:spPr>
      </p:pic>
    </p:spTree>
    <p:extLst>
      <p:ext uri="{BB962C8B-B14F-4D97-AF65-F5344CB8AC3E}">
        <p14:creationId xmlns:p14="http://schemas.microsoft.com/office/powerpoint/2010/main" val="29147798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endParaRPr lang="en-US" dirty="0">
              <a:latin typeface="+mn-lt"/>
            </a:endParaRPr>
          </a:p>
        </p:txBody>
      </p:sp>
      <p:sp>
        <p:nvSpPr>
          <p:cNvPr id="76" name="Content Placeholder 2"/>
          <p:cNvSpPr>
            <a:spLocks noGrp="1"/>
          </p:cNvSpPr>
          <p:nvPr>
            <p:ph idx="1"/>
          </p:nvPr>
        </p:nvSpPr>
        <p:spPr>
          <a:xfrm>
            <a:off x="609600" y="1828800"/>
            <a:ext cx="7848600" cy="4297363"/>
          </a:xfrm>
        </p:spPr>
        <p:txBody>
          <a:bodyPr>
            <a:noAutofit/>
          </a:bodyPr>
          <a:lstStyle/>
          <a:p>
            <a:r>
              <a:rPr lang="en-US" sz="2600" i="1" dirty="0"/>
              <a:t>Deep Residual Learning for Image Recognition - </a:t>
            </a:r>
            <a:r>
              <a:rPr lang="en-US" sz="2600" i="1" dirty="0" err="1"/>
              <a:t>Kaiming</a:t>
            </a:r>
            <a:r>
              <a:rPr lang="en-US" sz="2600" i="1" dirty="0"/>
              <a:t> He, </a:t>
            </a:r>
            <a:r>
              <a:rPr lang="en-US" sz="2600" i="1" dirty="0" err="1"/>
              <a:t>Xiangyu</a:t>
            </a:r>
            <a:r>
              <a:rPr lang="en-US" sz="2600" i="1" dirty="0"/>
              <a:t> Zhang, </a:t>
            </a:r>
            <a:r>
              <a:rPr lang="en-US" sz="2600" i="1" dirty="0" err="1"/>
              <a:t>Shaoqing</a:t>
            </a:r>
            <a:r>
              <a:rPr lang="en-US" sz="2600" i="1" dirty="0"/>
              <a:t> Ren, Jian Sun; 2015</a:t>
            </a:r>
          </a:p>
          <a:p>
            <a:r>
              <a:rPr lang="en-US" sz="2800" dirty="0"/>
              <a:t>Extremely deep network – 152 layers</a:t>
            </a:r>
          </a:p>
          <a:p>
            <a:r>
              <a:rPr lang="en-US" sz="2800" dirty="0"/>
              <a:t>Deeper neural networks are more difficult to train.</a:t>
            </a:r>
          </a:p>
          <a:p>
            <a:r>
              <a:rPr lang="en-US" sz="2800" dirty="0"/>
              <a:t>Deep networks suffer from vanishing and exploding gradients.</a:t>
            </a:r>
          </a:p>
          <a:p>
            <a:r>
              <a:rPr lang="en-US" sz="2800" dirty="0"/>
              <a:t>Present a residual learning framework to ease the training of networks that are substantially deeper than those used previously. </a:t>
            </a:r>
            <a:endParaRPr lang="en-US" sz="2600" dirty="0"/>
          </a:p>
        </p:txBody>
      </p:sp>
      <p:sp>
        <p:nvSpPr>
          <p:cNvPr id="6" name="TextBox 5"/>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Tree>
    <p:extLst>
      <p:ext uri="{BB962C8B-B14F-4D97-AF65-F5344CB8AC3E}">
        <p14:creationId xmlns:p14="http://schemas.microsoft.com/office/powerpoint/2010/main" val="3837508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92EA67C-482C-FBC5-8C1C-A8264265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73" y="566031"/>
            <a:ext cx="8276253" cy="328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8655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7328" y="184209"/>
            <a:ext cx="7886700" cy="1325563"/>
          </a:xfrm>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marL="342900" lvl="1" indent="-342900">
              <a:buFont typeface="Arial" pitchFamily="34" charset="0"/>
              <a:buChar char="•"/>
            </a:pPr>
            <a:r>
              <a:rPr lang="en-US" sz="2600" dirty="0">
                <a:cs typeface="Calibri" panose="020F0502020204030204" pitchFamily="34" charset="0"/>
              </a:rPr>
              <a:t>ILSVRC’15 classification winner (3.57% top 5 error, humans generally hover around a 5-10% error rate)</a:t>
            </a:r>
            <a:br>
              <a:rPr lang="en-US" sz="2600" dirty="0">
                <a:cs typeface="Calibri" panose="020F0502020204030204" pitchFamily="34" charset="0"/>
              </a:rPr>
            </a:br>
            <a:r>
              <a:rPr lang="en-US" sz="2600" dirty="0">
                <a:cs typeface="Calibri" panose="020F0502020204030204" pitchFamily="34" charset="0"/>
              </a:rPr>
              <a:t>Swept all classification and detection competitions in ILSVRC’15 and COCO’15!</a:t>
            </a:r>
          </a:p>
          <a:p>
            <a:pPr marL="342900" lvl="1" indent="-342900">
              <a:buFont typeface="Arial" pitchFamily="34" charset="0"/>
              <a:buChar char="•"/>
            </a:pPr>
            <a:endParaRPr lang="en-US" sz="2600" dirty="0">
              <a:cs typeface="Calibri" panose="020F0502020204030204" pitchFamily="34" charset="0"/>
            </a:endParaRP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7" name="Slide"/>
          <p:cNvPicPr>
            <a:picLocks noChangeAspect="1"/>
          </p:cNvPicPr>
          <p:nvPr/>
        </p:nvPicPr>
        <p:blipFill rotWithShape="1">
          <a:blip r:embed="rId3"/>
          <a:srcRect l="85376" t="118" b="10684"/>
          <a:stretch/>
        </p:blipFill>
        <p:spPr>
          <a:xfrm>
            <a:off x="258550" y="228600"/>
            <a:ext cx="1798849" cy="6171545"/>
          </a:xfrm>
          <a:prstGeom prst="rect">
            <a:avLst/>
          </a:prstGeom>
          <a:ln>
            <a:solidFill>
              <a:schemeClr val="tx1"/>
            </a:solidFill>
          </a:ln>
        </p:spPr>
      </p:pic>
    </p:spTree>
    <p:extLst>
      <p:ext uri="{BB962C8B-B14F-4D97-AF65-F5344CB8AC3E}">
        <p14:creationId xmlns:p14="http://schemas.microsoft.com/office/powerpoint/2010/main" val="1545463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152400" y="1600200"/>
            <a:ext cx="8915400" cy="4525963"/>
          </a:xfrm>
        </p:spPr>
        <p:txBody>
          <a:bodyPr>
            <a:noAutofit/>
          </a:bodyPr>
          <a:lstStyle/>
          <a:p>
            <a:pPr marL="342900" lvl="1" indent="-342900">
              <a:buFont typeface="Arial" pitchFamily="34" charset="0"/>
              <a:buChar char="•"/>
            </a:pPr>
            <a:r>
              <a:rPr lang="en-US" sz="2600" dirty="0">
                <a:cs typeface="Calibri" panose="020F0502020204030204" pitchFamily="34" charset="0"/>
              </a:rPr>
              <a:t>What happens when we continue stacking deeper layers on a convolutional neural network?</a:t>
            </a: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r>
              <a:rPr lang="en-US" sz="2600" dirty="0">
                <a:cs typeface="Calibri" panose="020F0502020204030204" pitchFamily="34" charset="0"/>
              </a:rPr>
              <a:t>56-layer model performs worse on both training and test error</a:t>
            </a:r>
          </a:p>
          <a:p>
            <a:pPr marL="0" lvl="1" indent="0">
              <a:buNone/>
            </a:pPr>
            <a:r>
              <a:rPr lang="en-US" sz="2600" dirty="0">
                <a:cs typeface="Calibri" panose="020F0502020204030204" pitchFamily="34" charset="0"/>
              </a:rPr>
              <a:t>-&gt; The deeper model performs worse (not caused by overfitting)!</a:t>
            </a:r>
          </a:p>
          <a:p>
            <a:pPr marL="342900" lvl="1" indent="-342900">
              <a:buFont typeface="Arial" pitchFamily="34" charset="0"/>
              <a:buChar char="•"/>
            </a:pPr>
            <a:endParaRPr lang="en-US" sz="2600" dirty="0">
              <a:cs typeface="Calibri" panose="020F0502020204030204" pitchFamily="34" charset="0"/>
            </a:endParaRP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8" name="Slide"/>
          <p:cNvPicPr>
            <a:picLocks noChangeAspect="1"/>
          </p:cNvPicPr>
          <p:nvPr/>
        </p:nvPicPr>
        <p:blipFill rotWithShape="1">
          <a:blip r:embed="rId3"/>
          <a:srcRect l="15549" t="34338" r="18208" b="26201"/>
          <a:stretch/>
        </p:blipFill>
        <p:spPr>
          <a:xfrm>
            <a:off x="762000" y="2632203"/>
            <a:ext cx="7835765" cy="2625597"/>
          </a:xfrm>
          <a:prstGeom prst="rect">
            <a:avLst/>
          </a:prstGeom>
        </p:spPr>
      </p:pic>
    </p:spTree>
    <p:extLst>
      <p:ext uri="{BB962C8B-B14F-4D97-AF65-F5344CB8AC3E}">
        <p14:creationId xmlns:p14="http://schemas.microsoft.com/office/powerpoint/2010/main" val="31050562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152400" y="1600200"/>
            <a:ext cx="8915400" cy="4525963"/>
          </a:xfrm>
        </p:spPr>
        <p:txBody>
          <a:bodyPr>
            <a:normAutofit/>
          </a:bodyPr>
          <a:lstStyle/>
          <a:p>
            <a:pPr marL="342900" lvl="1" indent="-342900">
              <a:buFont typeface="Arial" pitchFamily="34" charset="0"/>
              <a:buChar char="•"/>
            </a:pPr>
            <a:r>
              <a:rPr lang="en-US" sz="2600" dirty="0">
                <a:cs typeface="Calibri" panose="020F0502020204030204" pitchFamily="34" charset="0"/>
              </a:rPr>
              <a:t>Hypothesis: The problem is an optimization problem. Very deep networks are harder to optimize.</a:t>
            </a:r>
          </a:p>
          <a:p>
            <a:pPr marL="342900" lvl="1" indent="-342900">
              <a:buFont typeface="Arial" pitchFamily="34" charset="0"/>
              <a:buChar char="•"/>
            </a:pPr>
            <a:r>
              <a:rPr lang="en-US" sz="2600" dirty="0">
                <a:cs typeface="Calibri" panose="020F0502020204030204" pitchFamily="34" charset="0"/>
              </a:rPr>
              <a:t>Solution: Use network layers to fit  residual mapping instead of directly trying to fit a desired underlying mapping.</a:t>
            </a: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r>
              <a:rPr lang="en-US" sz="2600" dirty="0">
                <a:cs typeface="Calibri" panose="020F0502020204030204" pitchFamily="34" charset="0"/>
              </a:rPr>
              <a:t>We will use skip connections allowing us to take the activation from one layer and feed it into another layer, much deeper into the network.</a:t>
            </a:r>
          </a:p>
          <a:p>
            <a:pPr marL="342900" lvl="1" indent="-342900">
              <a:buFont typeface="Arial" pitchFamily="34" charset="0"/>
              <a:buChar char="•"/>
            </a:pPr>
            <a:r>
              <a:rPr lang="en-US" sz="2600" dirty="0">
                <a:cs typeface="Calibri" panose="020F0502020204030204" pitchFamily="34" charset="0"/>
              </a:rPr>
              <a:t>Use layers to fit residual F(x) = H(x) – x</a:t>
            </a:r>
            <a:br>
              <a:rPr lang="en-US" sz="2600" dirty="0">
                <a:cs typeface="Calibri" panose="020F0502020204030204" pitchFamily="34" charset="0"/>
              </a:rPr>
            </a:br>
            <a:r>
              <a:rPr lang="en-US" sz="2600" dirty="0">
                <a:cs typeface="Calibri" panose="020F0502020204030204" pitchFamily="34" charset="0"/>
              </a:rPr>
              <a:t>instead of H(x) directly</a:t>
            </a: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a:p>
            <a:pPr marL="342900" lvl="1" indent="-342900">
              <a:buFont typeface="Arial" pitchFamily="34" charset="0"/>
              <a:buChar char="•"/>
            </a:pPr>
            <a:endParaRPr lang="en-US" sz="2600" dirty="0">
              <a:cs typeface="Calibri" panose="020F0502020204030204" pitchFamily="34" charset="0"/>
            </a:endParaRP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Tree>
    <p:extLst>
      <p:ext uri="{BB962C8B-B14F-4D97-AF65-F5344CB8AC3E}">
        <p14:creationId xmlns:p14="http://schemas.microsoft.com/office/powerpoint/2010/main" val="39041511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28600" y="1295400"/>
            <a:ext cx="8839200" cy="4754563"/>
          </a:xfrm>
        </p:spPr>
        <p:txBody>
          <a:bodyPr>
            <a:normAutofit/>
          </a:bodyPr>
          <a:lstStyle/>
          <a:p>
            <a:pPr marL="0" indent="0" fontAlgn="base">
              <a:buNone/>
            </a:pPr>
            <a:r>
              <a:rPr lang="en-US" sz="2600" b="1" dirty="0"/>
              <a:t>Residual Block</a:t>
            </a:r>
            <a:br>
              <a:rPr lang="en-US" sz="2600" b="1" dirty="0"/>
            </a:br>
            <a:r>
              <a:rPr lang="en-US" sz="2600" dirty="0"/>
              <a:t>Input x goes through conv-</a:t>
            </a:r>
            <a:r>
              <a:rPr lang="en-US" sz="2600" dirty="0" err="1"/>
              <a:t>relu</a:t>
            </a:r>
            <a:r>
              <a:rPr lang="en-US" sz="2600" dirty="0"/>
              <a:t>-conv series and gives us F(x). That result is then added to the original input x. Let’s call that H(x) = F(x) + x. </a:t>
            </a:r>
            <a:br>
              <a:rPr lang="en-US" sz="2600" dirty="0"/>
            </a:br>
            <a:r>
              <a:rPr lang="en-US" sz="2600" dirty="0"/>
              <a:t>In traditional CNNs, H(x) would just be equal to F(x). So, instead of just computing that transformation (straight from x to F(x)), we’re computing the term that we have to </a:t>
            </a:r>
            <a:r>
              <a:rPr lang="en-US" sz="2600" i="1" dirty="0"/>
              <a:t>add</a:t>
            </a:r>
            <a:r>
              <a:rPr lang="en-US" sz="2600" dirty="0"/>
              <a:t>, F(x), to the input, x. </a:t>
            </a:r>
            <a:endParaRPr lang="en-US" sz="2600" dirty="0">
              <a:cs typeface="Calibri" panose="020F0502020204030204" pitchFamily="34" charset="0"/>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8" name="Slide"/>
          <p:cNvPicPr>
            <a:picLocks noChangeAspect="1"/>
          </p:cNvPicPr>
          <p:nvPr/>
        </p:nvPicPr>
        <p:blipFill rotWithShape="1">
          <a:blip r:embed="rId3"/>
          <a:srcRect l="47919" t="16664" r="18670" b="25790"/>
          <a:stretch/>
        </p:blipFill>
        <p:spPr>
          <a:xfrm>
            <a:off x="3962400" y="4047829"/>
            <a:ext cx="2743200" cy="2657771"/>
          </a:xfrm>
          <a:prstGeom prst="rect">
            <a:avLst/>
          </a:prstGeom>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208446"/>
            <a:ext cx="1524000" cy="244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30110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9" name="Title 1"/>
          <p:cNvSpPr txBox="1">
            <a:spLocks/>
          </p:cNvSpPr>
          <p:nvPr/>
        </p:nvSpPr>
        <p:spPr>
          <a:xfrm>
            <a:off x="2372823" y="2133600"/>
            <a:ext cx="4159066" cy="51599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latin typeface="+mn-lt"/>
              </a:rPr>
              <a:t>Short cut/ skip connection</a:t>
            </a:r>
          </a:p>
        </p:txBody>
      </p:sp>
      <p:graphicFrame>
        <p:nvGraphicFramePr>
          <p:cNvPr id="11" name="Table 10"/>
          <p:cNvGraphicFramePr>
            <a:graphicFrameLocks noGrp="1"/>
          </p:cNvGraphicFramePr>
          <p:nvPr/>
        </p:nvGraphicFramePr>
        <p:xfrm>
          <a:off x="7458812" y="1061102"/>
          <a:ext cx="366888" cy="1100860"/>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1008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2" name="Oval 11"/>
          <p:cNvSpPr/>
          <p:nvPr/>
        </p:nvSpPr>
        <p:spPr>
          <a:xfrm>
            <a:off x="7505096" y="11128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505096" y="148619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505096" y="182880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p:cNvCxnSpPr/>
          <p:nvPr/>
        </p:nvCxnSpPr>
        <p:spPr>
          <a:xfrm flipV="1">
            <a:off x="6870851" y="1603759"/>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334000" y="1423915"/>
                <a:ext cx="530850" cy="381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a</m:t>
                          </m:r>
                        </m:e>
                        <m:sup>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m:t>
                          </m:r>
                        </m:sup>
                      </m:sSup>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5334000" y="1423915"/>
                <a:ext cx="530850" cy="3816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71421" y="1419033"/>
                <a:ext cx="750462" cy="381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a</m:t>
                          </m:r>
                        </m:e>
                        <m:sup>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+2]</m:t>
                          </m:r>
                        </m:sup>
                      </m:sSup>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8271421" y="1419033"/>
                <a:ext cx="750462" cy="381643"/>
              </a:xfrm>
              <a:prstGeom prst="rect">
                <a:avLst/>
              </a:prstGeom>
              <a:blipFill>
                <a:blip r:embed="rId4"/>
                <a:stretch>
                  <a:fillRect/>
                </a:stretch>
              </a:blipFill>
            </p:spPr>
            <p:txBody>
              <a:bodyPr/>
              <a:lstStyle/>
              <a:p>
                <a:r>
                  <a:rPr lang="en-US">
                    <a:noFill/>
                  </a:rPr>
                  <a:t> </a:t>
                </a:r>
              </a:p>
            </p:txBody>
          </p:sp>
        </mc:Fallback>
      </mc:AlternateContent>
      <p:cxnSp>
        <p:nvCxnSpPr>
          <p:cNvPr id="18" name="Straight Arrow Connector 17"/>
          <p:cNvCxnSpPr/>
          <p:nvPr/>
        </p:nvCxnSpPr>
        <p:spPr>
          <a:xfrm flipV="1">
            <a:off x="5894679" y="1626036"/>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878953" y="1612394"/>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nvGraphicFramePr>
        <p:xfrm>
          <a:off x="6424195" y="1061964"/>
          <a:ext cx="366888" cy="1100860"/>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10086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1" name="Oval 20"/>
          <p:cNvSpPr/>
          <p:nvPr/>
        </p:nvSpPr>
        <p:spPr>
          <a:xfrm>
            <a:off x="6470479" y="111369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470479" y="148705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470479" y="182880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4" name="TextBox 23"/>
              <p:cNvSpPr txBox="1"/>
              <p:nvPr/>
            </p:nvSpPr>
            <p:spPr>
              <a:xfrm>
                <a:off x="139355" y="4038600"/>
                <a:ext cx="4152611"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b="1" i="1" smtClean="0">
                              <a:solidFill>
                                <a:srgbClr val="FF0000"/>
                              </a:solidFill>
                              <a:latin typeface="Cambria Math" panose="02040503050406030204" pitchFamily="18" charset="0"/>
                            </a:rPr>
                          </m:ctrlPr>
                        </m:sSupPr>
                        <m:e>
                          <m:r>
                            <a:rPr lang="en-US" sz="2600" b="1" i="0" smtClean="0">
                              <a:solidFill>
                                <a:srgbClr val="FF0000"/>
                              </a:solidFill>
                              <a:latin typeface="Cambria Math" panose="02040503050406030204" pitchFamily="18" charset="0"/>
                            </a:rPr>
                            <m:t>𝐳</m:t>
                          </m:r>
                        </m:e>
                        <m:sup>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𝐥</m:t>
                          </m:r>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𝟏</m:t>
                          </m:r>
                          <m:r>
                            <a:rPr lang="en-US" sz="2600" b="1" i="0" smtClean="0">
                              <a:solidFill>
                                <a:srgbClr val="FF0000"/>
                              </a:solidFill>
                              <a:latin typeface="Cambria Math" panose="02040503050406030204" pitchFamily="18" charset="0"/>
                            </a:rPr>
                            <m:t>]</m:t>
                          </m:r>
                        </m:sup>
                      </m:sSup>
                      <m:sSup>
                        <m:sSupPr>
                          <m:ctrlPr>
                            <a:rPr lang="en-US" sz="2600" b="1" i="1" smtClean="0">
                              <a:solidFill>
                                <a:srgbClr val="FF0000"/>
                              </a:solidFill>
                              <a:latin typeface="Cambria Math" panose="02040503050406030204" pitchFamily="18" charset="0"/>
                            </a:rPr>
                          </m:ctrlPr>
                        </m:sSupPr>
                        <m:e>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𝐖</m:t>
                          </m:r>
                        </m:e>
                        <m:sup>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𝐥</m:t>
                          </m:r>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𝟏</m:t>
                          </m:r>
                          <m:r>
                            <a:rPr lang="en-US" sz="2600" b="1" i="0" smtClean="0">
                              <a:solidFill>
                                <a:srgbClr val="FF0000"/>
                              </a:solidFill>
                              <a:latin typeface="Cambria Math" panose="02040503050406030204" pitchFamily="18" charset="0"/>
                            </a:rPr>
                            <m:t>]</m:t>
                          </m:r>
                        </m:sup>
                      </m:sSup>
                      <m:sSup>
                        <m:sSupPr>
                          <m:ctrlPr>
                            <a:rPr lang="en-US" sz="2600" b="1" i="1" smtClean="0">
                              <a:solidFill>
                                <a:srgbClr val="FF0000"/>
                              </a:solidFill>
                              <a:latin typeface="Cambria Math" panose="02040503050406030204" pitchFamily="18" charset="0"/>
                            </a:rPr>
                          </m:ctrlPr>
                        </m:sSupPr>
                        <m:e>
                          <m:r>
                            <a:rPr lang="en-US" sz="2600" b="1" i="0" smtClean="0">
                              <a:solidFill>
                                <a:srgbClr val="FF0000"/>
                              </a:solidFill>
                              <a:latin typeface="Cambria Math" panose="02040503050406030204" pitchFamily="18" charset="0"/>
                            </a:rPr>
                            <m:t>𝐚</m:t>
                          </m:r>
                        </m:e>
                        <m:sup>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𝐥</m:t>
                          </m:r>
                          <m:r>
                            <a:rPr lang="en-US" sz="2600" b="1" i="0" smtClean="0">
                              <a:solidFill>
                                <a:srgbClr val="FF0000"/>
                              </a:solidFill>
                              <a:latin typeface="Cambria Math" panose="02040503050406030204" pitchFamily="18" charset="0"/>
                            </a:rPr>
                            <m:t>]</m:t>
                          </m:r>
                        </m:sup>
                      </m:sSup>
                      <m:r>
                        <a:rPr lang="en-US" sz="2600" b="1" i="0" smtClean="0">
                          <a:solidFill>
                            <a:srgbClr val="FF0000"/>
                          </a:solidFill>
                          <a:latin typeface="Cambria Math" panose="02040503050406030204" pitchFamily="18" charset="0"/>
                        </a:rPr>
                        <m:t>+</m:t>
                      </m:r>
                      <m:sSup>
                        <m:sSupPr>
                          <m:ctrlPr>
                            <a:rPr lang="en-US" sz="2600" b="1" i="1" smtClean="0">
                              <a:solidFill>
                                <a:srgbClr val="FF0000"/>
                              </a:solidFill>
                              <a:latin typeface="Cambria Math" panose="02040503050406030204" pitchFamily="18" charset="0"/>
                            </a:rPr>
                          </m:ctrlPr>
                        </m:sSupPr>
                        <m:e>
                          <m:r>
                            <a:rPr lang="en-US" sz="2600" b="1" i="0" smtClean="0">
                              <a:solidFill>
                                <a:srgbClr val="FF0000"/>
                              </a:solidFill>
                              <a:latin typeface="Cambria Math" panose="02040503050406030204" pitchFamily="18" charset="0"/>
                            </a:rPr>
                            <m:t>𝐛</m:t>
                          </m:r>
                        </m:e>
                        <m:sup>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𝐥</m:t>
                          </m:r>
                          <m:r>
                            <a:rPr lang="en-US" sz="2600" b="1" i="0" smtClean="0">
                              <a:solidFill>
                                <a:srgbClr val="FF0000"/>
                              </a:solidFill>
                              <a:latin typeface="Cambria Math" panose="02040503050406030204" pitchFamily="18" charset="0"/>
                            </a:rPr>
                            <m:t>+</m:t>
                          </m:r>
                          <m:r>
                            <a:rPr lang="en-US" sz="2600" b="1" i="0" smtClean="0">
                              <a:solidFill>
                                <a:srgbClr val="FF0000"/>
                              </a:solidFill>
                              <a:latin typeface="Cambria Math" panose="02040503050406030204" pitchFamily="18" charset="0"/>
                            </a:rPr>
                            <m:t>𝟏</m:t>
                          </m:r>
                          <m:r>
                            <a:rPr lang="en-US" sz="2600" b="1" i="0" smtClean="0">
                              <a:solidFill>
                                <a:srgbClr val="FF0000"/>
                              </a:solidFill>
                              <a:latin typeface="Cambria Math" panose="02040503050406030204" pitchFamily="18" charset="0"/>
                            </a:rPr>
                            <m:t>]</m:t>
                          </m:r>
                        </m:sup>
                      </m:sSup>
                    </m:oMath>
                  </m:oMathPara>
                </a14:m>
                <a:endParaRPr lang="en-US" sz="2600" b="1" dirty="0">
                  <a:solidFill>
                    <a:srgbClr val="FF000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39355" y="4038600"/>
                <a:ext cx="4152611" cy="5095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2400" y="4750582"/>
                <a:ext cx="2743059"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b="1" i="1" smtClean="0">
                              <a:solidFill>
                                <a:srgbClr val="0000FF"/>
                              </a:solidFill>
                              <a:latin typeface="Cambria Math" panose="02040503050406030204" pitchFamily="18" charset="0"/>
                            </a:rPr>
                          </m:ctrlPr>
                        </m:sSupPr>
                        <m:e>
                          <m:r>
                            <a:rPr lang="en-US" sz="2600" b="1" i="0" smtClean="0">
                              <a:solidFill>
                                <a:srgbClr val="0000FF"/>
                              </a:solidFill>
                              <a:latin typeface="Cambria Math" panose="02040503050406030204" pitchFamily="18" charset="0"/>
                            </a:rPr>
                            <m:t>𝐚</m:t>
                          </m:r>
                        </m:e>
                        <m:sup>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𝐥</m:t>
                          </m:r>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𝟏</m:t>
                          </m:r>
                          <m:r>
                            <a:rPr lang="en-US" sz="2600" b="1" i="0" smtClean="0">
                              <a:solidFill>
                                <a:srgbClr val="0000FF"/>
                              </a:solidFill>
                              <a:latin typeface="Cambria Math" panose="02040503050406030204" pitchFamily="18" charset="0"/>
                            </a:rPr>
                            <m:t>]</m:t>
                          </m:r>
                        </m:sup>
                      </m:sSup>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𝐠</m:t>
                      </m:r>
                      <m:r>
                        <a:rPr lang="en-US" sz="2600" b="1" i="0" smtClean="0">
                          <a:solidFill>
                            <a:srgbClr val="0000FF"/>
                          </a:solidFill>
                          <a:latin typeface="Cambria Math" panose="02040503050406030204" pitchFamily="18" charset="0"/>
                        </a:rPr>
                        <m:t>(</m:t>
                      </m:r>
                      <m:sSup>
                        <m:sSupPr>
                          <m:ctrlPr>
                            <a:rPr lang="en-US" sz="2600" b="1" i="1" smtClean="0">
                              <a:solidFill>
                                <a:srgbClr val="0000FF"/>
                              </a:solidFill>
                              <a:latin typeface="Cambria Math" panose="02040503050406030204" pitchFamily="18" charset="0"/>
                            </a:rPr>
                          </m:ctrlPr>
                        </m:sSupPr>
                        <m:e>
                          <m:r>
                            <a:rPr lang="en-US" sz="2600" b="1" i="0" smtClean="0">
                              <a:solidFill>
                                <a:srgbClr val="0000FF"/>
                              </a:solidFill>
                              <a:latin typeface="Cambria Math" panose="02040503050406030204" pitchFamily="18" charset="0"/>
                            </a:rPr>
                            <m:t>𝐳</m:t>
                          </m:r>
                        </m:e>
                        <m:sup>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𝐥</m:t>
                          </m:r>
                          <m:r>
                            <a:rPr lang="en-US" sz="2600" b="1" i="0" smtClean="0">
                              <a:solidFill>
                                <a:srgbClr val="0000FF"/>
                              </a:solidFill>
                              <a:latin typeface="Cambria Math" panose="02040503050406030204" pitchFamily="18" charset="0"/>
                            </a:rPr>
                            <m:t>+</m:t>
                          </m:r>
                          <m:r>
                            <a:rPr lang="en-US" sz="2600" b="1" i="0" smtClean="0">
                              <a:solidFill>
                                <a:srgbClr val="0000FF"/>
                              </a:solidFill>
                              <a:latin typeface="Cambria Math" panose="02040503050406030204" pitchFamily="18" charset="0"/>
                            </a:rPr>
                            <m:t>𝟏</m:t>
                          </m:r>
                          <m:r>
                            <a:rPr lang="en-US" sz="2600" b="1" i="0" smtClean="0">
                              <a:solidFill>
                                <a:srgbClr val="0000FF"/>
                              </a:solidFill>
                              <a:latin typeface="Cambria Math" panose="02040503050406030204" pitchFamily="18" charset="0"/>
                            </a:rPr>
                            <m:t>]</m:t>
                          </m:r>
                        </m:sup>
                      </m:sSup>
                      <m:r>
                        <a:rPr lang="en-US" sz="2600" b="1" i="0" smtClean="0">
                          <a:solidFill>
                            <a:srgbClr val="0000FF"/>
                          </a:solidFill>
                          <a:latin typeface="Cambria Math" panose="02040503050406030204" pitchFamily="18" charset="0"/>
                        </a:rPr>
                        <m:t>)</m:t>
                      </m:r>
                    </m:oMath>
                  </m:oMathPara>
                </a14:m>
                <a:endParaRPr lang="en-US" sz="2600" b="1" dirty="0">
                  <a:solidFill>
                    <a:srgbClr val="0000FF"/>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2400" y="4750582"/>
                <a:ext cx="2743059" cy="509563"/>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648200" y="4038600"/>
                <a:ext cx="4455963"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b="1" i="1" smtClean="0">
                              <a:solidFill>
                                <a:srgbClr val="00B050"/>
                              </a:solidFill>
                              <a:latin typeface="Cambria Math" panose="02040503050406030204" pitchFamily="18" charset="0"/>
                            </a:rPr>
                          </m:ctrlPr>
                        </m:sSupPr>
                        <m:e>
                          <m:r>
                            <a:rPr lang="en-US" sz="2600" b="1" i="0" smtClean="0">
                              <a:solidFill>
                                <a:srgbClr val="00B050"/>
                              </a:solidFill>
                              <a:latin typeface="Cambria Math" panose="02040503050406030204" pitchFamily="18" charset="0"/>
                            </a:rPr>
                            <m:t>𝐳</m:t>
                          </m:r>
                        </m:e>
                        <m:sup>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𝐥</m:t>
                          </m:r>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𝟐</m:t>
                          </m:r>
                          <m:r>
                            <a:rPr lang="en-US" sz="2600" b="1" i="0" smtClean="0">
                              <a:solidFill>
                                <a:srgbClr val="00B050"/>
                              </a:solidFill>
                              <a:latin typeface="Cambria Math" panose="02040503050406030204" pitchFamily="18" charset="0"/>
                            </a:rPr>
                            <m:t>]</m:t>
                          </m:r>
                        </m:sup>
                      </m:sSup>
                      <m:r>
                        <a:rPr lang="en-US" sz="2600" b="1" i="0" smtClean="0">
                          <a:solidFill>
                            <a:srgbClr val="00B050"/>
                          </a:solidFill>
                          <a:latin typeface="Cambria Math" panose="02040503050406030204" pitchFamily="18" charset="0"/>
                        </a:rPr>
                        <m:t>= </m:t>
                      </m:r>
                      <m:sSup>
                        <m:sSupPr>
                          <m:ctrlPr>
                            <a:rPr lang="en-US" sz="2600" b="1" i="1" smtClean="0">
                              <a:solidFill>
                                <a:srgbClr val="00B050"/>
                              </a:solidFill>
                              <a:latin typeface="Cambria Math" panose="02040503050406030204" pitchFamily="18" charset="0"/>
                            </a:rPr>
                          </m:ctrlPr>
                        </m:sSupPr>
                        <m:e>
                          <m:r>
                            <a:rPr lang="en-US" sz="2600" b="1" i="0" smtClean="0">
                              <a:solidFill>
                                <a:srgbClr val="00B050"/>
                              </a:solidFill>
                              <a:latin typeface="Cambria Math" panose="02040503050406030204" pitchFamily="18" charset="0"/>
                            </a:rPr>
                            <m:t>𝐖</m:t>
                          </m:r>
                        </m:e>
                        <m:sup>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𝐥</m:t>
                          </m:r>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𝟐</m:t>
                          </m:r>
                          <m:r>
                            <a:rPr lang="en-US" sz="2600" b="1" i="0" smtClean="0">
                              <a:solidFill>
                                <a:srgbClr val="00B050"/>
                              </a:solidFill>
                              <a:latin typeface="Cambria Math" panose="02040503050406030204" pitchFamily="18" charset="0"/>
                            </a:rPr>
                            <m:t>]</m:t>
                          </m:r>
                        </m:sup>
                      </m:sSup>
                      <m:sSup>
                        <m:sSupPr>
                          <m:ctrlPr>
                            <a:rPr lang="en-US" sz="2600" b="1" i="1" smtClean="0">
                              <a:solidFill>
                                <a:srgbClr val="00B050"/>
                              </a:solidFill>
                              <a:latin typeface="Cambria Math" panose="02040503050406030204" pitchFamily="18" charset="0"/>
                            </a:rPr>
                          </m:ctrlPr>
                        </m:sSupPr>
                        <m:e>
                          <m:r>
                            <a:rPr lang="en-US" sz="2600" b="1" i="0" smtClean="0">
                              <a:solidFill>
                                <a:srgbClr val="00B050"/>
                              </a:solidFill>
                              <a:latin typeface="Cambria Math" panose="02040503050406030204" pitchFamily="18" charset="0"/>
                            </a:rPr>
                            <m:t>𝐚</m:t>
                          </m:r>
                        </m:e>
                        <m:sup>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𝐥</m:t>
                          </m:r>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𝟏</m:t>
                          </m:r>
                          <m:r>
                            <a:rPr lang="en-US" sz="2600" b="1" i="0" smtClean="0">
                              <a:solidFill>
                                <a:srgbClr val="00B050"/>
                              </a:solidFill>
                              <a:latin typeface="Cambria Math" panose="02040503050406030204" pitchFamily="18" charset="0"/>
                            </a:rPr>
                            <m:t>]</m:t>
                          </m:r>
                        </m:sup>
                      </m:sSup>
                      <m:r>
                        <a:rPr lang="en-US" sz="2600" b="1" i="0" smtClean="0">
                          <a:solidFill>
                            <a:srgbClr val="00B050"/>
                          </a:solidFill>
                          <a:latin typeface="Cambria Math" panose="02040503050406030204" pitchFamily="18" charset="0"/>
                        </a:rPr>
                        <m:t>+</m:t>
                      </m:r>
                      <m:sSup>
                        <m:sSupPr>
                          <m:ctrlPr>
                            <a:rPr lang="en-US" sz="2600" b="1" i="1" smtClean="0">
                              <a:solidFill>
                                <a:srgbClr val="00B050"/>
                              </a:solidFill>
                              <a:latin typeface="Cambria Math" panose="02040503050406030204" pitchFamily="18" charset="0"/>
                            </a:rPr>
                          </m:ctrlPr>
                        </m:sSupPr>
                        <m:e>
                          <m:r>
                            <a:rPr lang="en-US" sz="2600" b="1" i="0" smtClean="0">
                              <a:solidFill>
                                <a:srgbClr val="00B050"/>
                              </a:solidFill>
                              <a:latin typeface="Cambria Math" panose="02040503050406030204" pitchFamily="18" charset="0"/>
                            </a:rPr>
                            <m:t>𝐛</m:t>
                          </m:r>
                        </m:e>
                        <m:sup>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𝐥</m:t>
                          </m:r>
                          <m:r>
                            <a:rPr lang="en-US" sz="2600" b="1" i="0" smtClean="0">
                              <a:solidFill>
                                <a:srgbClr val="00B050"/>
                              </a:solidFill>
                              <a:latin typeface="Cambria Math" panose="02040503050406030204" pitchFamily="18" charset="0"/>
                            </a:rPr>
                            <m:t>+</m:t>
                          </m:r>
                          <m:r>
                            <a:rPr lang="en-US" sz="2600" b="1" i="0" smtClean="0">
                              <a:solidFill>
                                <a:srgbClr val="00B050"/>
                              </a:solidFill>
                              <a:latin typeface="Cambria Math" panose="02040503050406030204" pitchFamily="18" charset="0"/>
                            </a:rPr>
                            <m:t>𝟐</m:t>
                          </m:r>
                          <m:r>
                            <a:rPr lang="en-US" sz="2600" b="1" i="0" smtClean="0">
                              <a:solidFill>
                                <a:srgbClr val="00B050"/>
                              </a:solidFill>
                              <a:latin typeface="Cambria Math" panose="02040503050406030204" pitchFamily="18" charset="0"/>
                            </a:rPr>
                            <m:t>]</m:t>
                          </m:r>
                        </m:sup>
                      </m:sSup>
                    </m:oMath>
                  </m:oMathPara>
                </a14:m>
                <a:endParaRPr lang="en-US" sz="2600" b="1" dirty="0">
                  <a:solidFill>
                    <a:srgbClr val="00B05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648200" y="4038600"/>
                <a:ext cx="4455963" cy="509563"/>
              </a:xfrm>
              <a:prstGeom prst="rect">
                <a:avLst/>
              </a:prstGeom>
              <a:blipFill>
                <a:blip r:embed="rId7"/>
                <a:stretch>
                  <a:fillRect b="-19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724400" y="4802944"/>
                <a:ext cx="2743059" cy="5095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600" b="1" i="1" smtClean="0">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𝐚</m:t>
                          </m:r>
                        </m:e>
                        <m: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𝐥</m:t>
                          </m:r>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𝟐</m:t>
                          </m:r>
                          <m:r>
                            <a:rPr lang="en-US" sz="2600" b="1" i="0" smtClean="0">
                              <a:solidFill>
                                <a:srgbClr val="7030A0"/>
                              </a:solidFill>
                              <a:latin typeface="Cambria Math" panose="02040503050406030204" pitchFamily="18" charset="0"/>
                            </a:rPr>
                            <m:t>]</m:t>
                          </m:r>
                        </m:sup>
                      </m:s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𝐠</m:t>
                      </m:r>
                      <m:r>
                        <a:rPr lang="en-US" sz="2600" b="1" i="0" smtClean="0">
                          <a:solidFill>
                            <a:srgbClr val="7030A0"/>
                          </a:solidFill>
                          <a:latin typeface="Cambria Math" panose="02040503050406030204" pitchFamily="18" charset="0"/>
                        </a:rPr>
                        <m:t>(</m:t>
                      </m:r>
                      <m:sSup>
                        <m:sSupPr>
                          <m:ctrlPr>
                            <a:rPr lang="en-US" sz="2600" b="1" i="1" smtClean="0">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𝐳</m:t>
                          </m:r>
                        </m:e>
                        <m: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𝐥</m:t>
                          </m:r>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𝟐</m:t>
                          </m:r>
                          <m:r>
                            <a:rPr lang="en-US" sz="2600" b="1" i="0" smtClean="0">
                              <a:solidFill>
                                <a:srgbClr val="7030A0"/>
                              </a:solidFill>
                              <a:latin typeface="Cambria Math" panose="02040503050406030204" pitchFamily="18" charset="0"/>
                            </a:rPr>
                            <m:t>]</m:t>
                          </m:r>
                        </m:sup>
                      </m:sSup>
                      <m:r>
                        <a:rPr lang="en-US" sz="2600" b="1" i="0" smtClean="0">
                          <a:solidFill>
                            <a:srgbClr val="7030A0"/>
                          </a:solidFill>
                          <a:latin typeface="Cambria Math" panose="02040503050406030204" pitchFamily="18" charset="0"/>
                        </a:rPr>
                        <m:t>)</m:t>
                      </m:r>
                    </m:oMath>
                  </m:oMathPara>
                </a14:m>
                <a:endParaRPr lang="en-US" sz="2600" b="1" dirty="0">
                  <a:solidFill>
                    <a:srgbClr val="7030A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724400" y="4802944"/>
                <a:ext cx="2743059" cy="509563"/>
              </a:xfrm>
              <a:prstGeom prst="rect">
                <a:avLst/>
              </a:prstGeom>
              <a:blipFill>
                <a:blip r:embed="rId8"/>
                <a:stretch>
                  <a:fillRect b="-19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745108" y="1145589"/>
                <a:ext cx="750462" cy="381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a</m:t>
                          </m:r>
                        </m:e>
                        <m:sup>
                          <m:r>
                            <a:rPr lang="en-US" b="0" i="0" smtClean="0">
                              <a:latin typeface="Cambria Math" panose="02040503050406030204" pitchFamily="18" charset="0"/>
                            </a:rPr>
                            <m:t>[</m:t>
                          </m:r>
                          <m:r>
                            <m:rPr>
                              <m:sty m:val="p"/>
                            </m:rPr>
                            <a:rPr lang="en-US" b="0" i="0" smtClean="0">
                              <a:latin typeface="Cambria Math" panose="02040503050406030204" pitchFamily="18" charset="0"/>
                            </a:rPr>
                            <m:t>l</m:t>
                          </m:r>
                          <m:r>
                            <a:rPr lang="en-US" b="0" i="0" smtClean="0">
                              <a:latin typeface="Cambria Math" panose="02040503050406030204" pitchFamily="18" charset="0"/>
                            </a:rPr>
                            <m:t>+1]</m:t>
                          </m:r>
                        </m:sup>
                      </m:sSup>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745108" y="1145589"/>
                <a:ext cx="750462" cy="381643"/>
              </a:xfrm>
              <a:prstGeom prst="rect">
                <a:avLst/>
              </a:prstGeom>
              <a:blipFill>
                <a:blip r:embed="rId9"/>
                <a:stretch>
                  <a:fillRect/>
                </a:stretch>
              </a:blipFill>
            </p:spPr>
            <p:txBody>
              <a:bodyPr/>
              <a:lstStyle/>
              <a:p>
                <a:r>
                  <a:rPr lang="en-US">
                    <a:noFill/>
                  </a:rPr>
                  <a:t> </a:t>
                </a:r>
              </a:p>
            </p:txBody>
          </p:sp>
        </mc:Fallback>
      </mc:AlternateContent>
      <p:cxnSp>
        <p:nvCxnSpPr>
          <p:cNvPr id="5" name="Straight Connector 4"/>
          <p:cNvCxnSpPr/>
          <p:nvPr/>
        </p:nvCxnSpPr>
        <p:spPr>
          <a:xfrm flipV="1">
            <a:off x="6090913" y="762000"/>
            <a:ext cx="0" cy="8417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90913" y="762000"/>
            <a:ext cx="1593225" cy="4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84138" y="766172"/>
            <a:ext cx="0" cy="34665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800" y="2861753"/>
                <a:ext cx="722121" cy="5423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a</m:t>
                          </m:r>
                        </m:e>
                        <m:sup>
                          <m:r>
                            <a:rPr lang="en-US" sz="2800" b="0" i="0" smtClean="0">
                              <a:latin typeface="Cambria Math" panose="02040503050406030204" pitchFamily="18" charset="0"/>
                            </a:rPr>
                            <m:t>[</m:t>
                          </m:r>
                          <m:r>
                            <m:rPr>
                              <m:sty m:val="p"/>
                            </m:rPr>
                            <a:rPr lang="en-US" sz="2800" b="0" i="0" smtClean="0">
                              <a:latin typeface="Cambria Math" panose="02040503050406030204" pitchFamily="18" charset="0"/>
                            </a:rPr>
                            <m:t>l</m:t>
                          </m:r>
                          <m:r>
                            <a:rPr lang="en-US" sz="2800" b="0" i="0" smtClean="0">
                              <a:latin typeface="Cambria Math" panose="02040503050406030204" pitchFamily="18" charset="0"/>
                            </a:rPr>
                            <m:t>]</m:t>
                          </m:r>
                        </m:sup>
                      </m:sSup>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304800" y="2861753"/>
                <a:ext cx="722121" cy="54239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893601" y="3403376"/>
                <a:ext cx="1065163" cy="5423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a</m:t>
                          </m:r>
                        </m:e>
                        <m:sup>
                          <m:r>
                            <a:rPr lang="en-US" sz="2800" b="0" i="0" smtClean="0">
                              <a:latin typeface="Cambria Math" panose="02040503050406030204" pitchFamily="18" charset="0"/>
                            </a:rPr>
                            <m:t>[</m:t>
                          </m:r>
                          <m:r>
                            <m:rPr>
                              <m:sty m:val="p"/>
                            </m:rPr>
                            <a:rPr lang="en-US" sz="2800" b="0" i="0" smtClean="0">
                              <a:latin typeface="Cambria Math" panose="02040503050406030204" pitchFamily="18" charset="0"/>
                            </a:rPr>
                            <m:t>l</m:t>
                          </m:r>
                          <m:r>
                            <a:rPr lang="en-US" sz="2800" b="0" i="0" smtClean="0">
                              <a:latin typeface="Cambria Math" panose="02040503050406030204" pitchFamily="18" charset="0"/>
                            </a:rPr>
                            <m:t>+1]</m:t>
                          </m:r>
                        </m:sup>
                      </m:sSup>
                    </m:oMath>
                  </m:oMathPara>
                </a14:m>
                <a:endParaRPr lang="en-US" sz="2800" dirty="0"/>
              </a:p>
            </p:txBody>
          </p:sp>
        </mc:Choice>
        <mc:Fallback xmlns="">
          <p:sp>
            <p:nvSpPr>
              <p:cNvPr id="42" name="TextBox 41"/>
              <p:cNvSpPr txBox="1">
                <a:spLocks noRot="1" noChangeAspect="1" noMove="1" noResize="1" noEditPoints="1" noAdjustHandles="1" noChangeArrowheads="1" noChangeShapeType="1" noTextEdit="1"/>
              </p:cNvSpPr>
              <p:nvPr/>
            </p:nvSpPr>
            <p:spPr>
              <a:xfrm>
                <a:off x="3893601" y="3403376"/>
                <a:ext cx="1065163" cy="54239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71600" y="2880156"/>
                <a:ext cx="13740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FF0000"/>
                          </a:solidFill>
                          <a:latin typeface="Cambria Math" panose="02040503050406030204" pitchFamily="18" charset="0"/>
                        </a:rPr>
                        <m:t>𝐋𝐢𝐧𝐞𝐚𝐫</m:t>
                      </m:r>
                    </m:oMath>
                  </m:oMathPara>
                </a14:m>
                <a:endParaRPr lang="en-US" sz="2800" b="1" dirty="0"/>
              </a:p>
            </p:txBody>
          </p:sp>
        </mc:Choice>
        <mc:Fallback xmlns="">
          <p:sp>
            <p:nvSpPr>
              <p:cNvPr id="43" name="TextBox 42"/>
              <p:cNvSpPr txBox="1">
                <a:spLocks noRot="1" noChangeAspect="1" noMove="1" noResize="1" noEditPoints="1" noAdjustHandles="1" noChangeArrowheads="1" noChangeShapeType="1" noTextEdit="1"/>
              </p:cNvSpPr>
              <p:nvPr/>
            </p:nvSpPr>
            <p:spPr>
              <a:xfrm>
                <a:off x="1371600" y="2880156"/>
                <a:ext cx="1374094"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041557" y="2870954"/>
                <a:ext cx="11785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0000FF"/>
                          </a:solidFill>
                          <a:latin typeface="Cambria Math" panose="02040503050406030204" pitchFamily="18" charset="0"/>
                        </a:rPr>
                        <m:t>𝐑𝐞𝐋𝐔</m:t>
                      </m:r>
                    </m:oMath>
                  </m:oMathPara>
                </a14:m>
                <a:endParaRPr lang="en-US" sz="2800"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3041557" y="2870954"/>
                <a:ext cx="1178528"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527052" y="2870955"/>
                <a:ext cx="137409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00B050"/>
                          </a:solidFill>
                          <a:latin typeface="Cambria Math" panose="02040503050406030204" pitchFamily="18" charset="0"/>
                        </a:rPr>
                        <m:t>𝐋𝐢𝐧𝐞𝐚𝐫</m:t>
                      </m:r>
                    </m:oMath>
                  </m:oMathPara>
                </a14:m>
                <a:endParaRPr lang="en-US" sz="2800" b="1" dirty="0"/>
              </a:p>
            </p:txBody>
          </p:sp>
        </mc:Choice>
        <mc:Fallback xmlns="">
          <p:sp>
            <p:nvSpPr>
              <p:cNvPr id="45" name="TextBox 44"/>
              <p:cNvSpPr txBox="1">
                <a:spLocks noRot="1" noChangeAspect="1" noMove="1" noResize="1" noEditPoints="1" noAdjustHandles="1" noChangeArrowheads="1" noChangeShapeType="1" noTextEdit="1"/>
              </p:cNvSpPr>
              <p:nvPr/>
            </p:nvSpPr>
            <p:spPr>
              <a:xfrm>
                <a:off x="4527052" y="2870955"/>
                <a:ext cx="1374094" cy="52322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349409" y="2861753"/>
                <a:ext cx="117852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7030A0"/>
                          </a:solidFill>
                          <a:latin typeface="Cambria Math" panose="02040503050406030204" pitchFamily="18" charset="0"/>
                        </a:rPr>
                        <m:t>𝐑𝐞𝐋𝐔</m:t>
                      </m:r>
                    </m:oMath>
                  </m:oMathPara>
                </a14:m>
                <a:endParaRPr lang="en-US" sz="2800" b="1" dirty="0"/>
              </a:p>
            </p:txBody>
          </p:sp>
        </mc:Choice>
        <mc:Fallback xmlns="">
          <p:sp>
            <p:nvSpPr>
              <p:cNvPr id="46" name="TextBox 45"/>
              <p:cNvSpPr txBox="1">
                <a:spLocks noRot="1" noChangeAspect="1" noMove="1" noResize="1" noEditPoints="1" noAdjustHandles="1" noChangeArrowheads="1" noChangeShapeType="1" noTextEdit="1"/>
              </p:cNvSpPr>
              <p:nvPr/>
            </p:nvSpPr>
            <p:spPr>
              <a:xfrm>
                <a:off x="6349409" y="2861753"/>
                <a:ext cx="1178528"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7772400" y="2853530"/>
                <a:ext cx="1065163" cy="54239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a</m:t>
                          </m:r>
                        </m:e>
                        <m:sup>
                          <m:r>
                            <a:rPr lang="en-US" sz="2800" b="0" i="0" smtClean="0">
                              <a:latin typeface="Cambria Math" panose="02040503050406030204" pitchFamily="18" charset="0"/>
                            </a:rPr>
                            <m:t>[</m:t>
                          </m:r>
                          <m:r>
                            <m:rPr>
                              <m:sty m:val="p"/>
                            </m:rPr>
                            <a:rPr lang="en-US" sz="2800" b="0" i="0" smtClean="0">
                              <a:latin typeface="Cambria Math" panose="02040503050406030204" pitchFamily="18" charset="0"/>
                            </a:rPr>
                            <m:t>l</m:t>
                          </m:r>
                          <m:r>
                            <a:rPr lang="en-US" sz="2800" b="0" i="0" smtClean="0">
                              <a:latin typeface="Cambria Math" panose="02040503050406030204" pitchFamily="18" charset="0"/>
                            </a:rPr>
                            <m:t>+2]</m:t>
                          </m:r>
                        </m:sup>
                      </m:sSup>
                    </m:oMath>
                  </m:oMathPara>
                </a14:m>
                <a:endParaRPr lang="en-US" sz="2800" dirty="0"/>
              </a:p>
            </p:txBody>
          </p:sp>
        </mc:Choice>
        <mc:Fallback xmlns="">
          <p:sp>
            <p:nvSpPr>
              <p:cNvPr id="47" name="TextBox 46"/>
              <p:cNvSpPr txBox="1">
                <a:spLocks noRot="1" noChangeAspect="1" noMove="1" noResize="1" noEditPoints="1" noAdjustHandles="1" noChangeArrowheads="1" noChangeShapeType="1" noTextEdit="1"/>
              </p:cNvSpPr>
              <p:nvPr/>
            </p:nvSpPr>
            <p:spPr>
              <a:xfrm>
                <a:off x="7772400" y="2853530"/>
                <a:ext cx="1065163" cy="542393"/>
              </a:xfrm>
              <a:prstGeom prst="rect">
                <a:avLst/>
              </a:prstGeom>
              <a:blipFill>
                <a:blip r:embed="rId16"/>
                <a:stretch>
                  <a:fillRect/>
                </a:stretch>
              </a:blipFill>
            </p:spPr>
            <p:txBody>
              <a:bodyPr/>
              <a:lstStyle/>
              <a:p>
                <a:r>
                  <a:rPr lang="en-US">
                    <a:noFill/>
                  </a:rPr>
                  <a:t> </a:t>
                </a:r>
              </a:p>
            </p:txBody>
          </p:sp>
        </mc:Fallback>
      </mc:AlternateContent>
      <p:cxnSp>
        <p:nvCxnSpPr>
          <p:cNvPr id="48" name="Straight Arrow Connector 47"/>
          <p:cNvCxnSpPr/>
          <p:nvPr/>
        </p:nvCxnSpPr>
        <p:spPr>
          <a:xfrm flipV="1">
            <a:off x="982862" y="3156906"/>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4" idx="1"/>
          </p:cNvCxnSpPr>
          <p:nvPr/>
        </p:nvCxnSpPr>
        <p:spPr>
          <a:xfrm>
            <a:off x="2679247" y="3123363"/>
            <a:ext cx="362310" cy="920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114800" y="3162381"/>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600" y="3162381"/>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391400" y="3166553"/>
            <a:ext cx="392468" cy="417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121054" y="2479798"/>
            <a:ext cx="0" cy="6909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21054" y="2498767"/>
            <a:ext cx="50187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146809" y="2455841"/>
            <a:ext cx="0" cy="6771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452265" y="5715000"/>
                <a:ext cx="8000181" cy="552202"/>
              </a:xfrm>
              <a:prstGeom prst="rect">
                <a:avLst/>
              </a:prstGeom>
              <a:noFill/>
            </p:spPr>
            <p:txBody>
              <a:bodyPr wrap="square" rtlCol="0">
                <a:spAutoFit/>
              </a:bodyPr>
              <a:lstStyle/>
              <a:p>
                <a14:m>
                  <m:oMath xmlns:m="http://schemas.openxmlformats.org/officeDocument/2006/math">
                    <m:sSup>
                      <m:sSupPr>
                        <m:ctrlPr>
                          <a:rPr lang="en-US" sz="2600" b="1" i="1" smtClean="0">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𝐚</m:t>
                        </m:r>
                      </m:e>
                      <m: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𝐥</m:t>
                        </m:r>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𝟐</m:t>
                        </m:r>
                        <m:r>
                          <a:rPr lang="en-US" sz="2600" b="1" i="0" smtClean="0">
                            <a:solidFill>
                              <a:srgbClr val="7030A0"/>
                            </a:solidFill>
                            <a:latin typeface="Cambria Math" panose="02040503050406030204" pitchFamily="18" charset="0"/>
                          </a:rPr>
                          <m:t>]</m:t>
                        </m:r>
                      </m:sup>
                    </m:sSup>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𝐠</m:t>
                    </m:r>
                    <m:d>
                      <m:dPr>
                        <m:ctrlPr>
                          <a:rPr lang="en-US" sz="2600" b="1" i="1" smtClean="0">
                            <a:solidFill>
                              <a:srgbClr val="7030A0"/>
                            </a:solidFill>
                            <a:latin typeface="Cambria Math" panose="02040503050406030204" pitchFamily="18" charset="0"/>
                          </a:rPr>
                        </m:ctrlPr>
                      </m:dPr>
                      <m:e>
                        <m:sSup>
                          <m:sSupPr>
                            <m:ctrlPr>
                              <a:rPr lang="en-US" sz="2600" b="1" i="1" smtClean="0">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𝐳</m:t>
                            </m:r>
                          </m:e>
                          <m:sup>
                            <m:d>
                              <m:dPr>
                                <m:begChr m:val="["/>
                                <m:endChr m:val="]"/>
                                <m:ctrlPr>
                                  <a:rPr lang="en-US" sz="2600" b="1" i="1" smtClean="0">
                                    <a:solidFill>
                                      <a:srgbClr val="7030A0"/>
                                    </a:solidFill>
                                    <a:latin typeface="Cambria Math" panose="02040503050406030204" pitchFamily="18" charset="0"/>
                                  </a:rPr>
                                </m:ctrlPr>
                              </m:dPr>
                              <m:e>
                                <m:r>
                                  <a:rPr lang="en-US" sz="2600" b="1" i="0" smtClean="0">
                                    <a:solidFill>
                                      <a:srgbClr val="7030A0"/>
                                    </a:solidFill>
                                    <a:latin typeface="Cambria Math" panose="02040503050406030204" pitchFamily="18" charset="0"/>
                                  </a:rPr>
                                  <m:t>𝐥</m:t>
                                </m:r>
                                <m:r>
                                  <a:rPr lang="en-US" sz="2600" b="1" i="0" smtClean="0">
                                    <a:solidFill>
                                      <a:srgbClr val="7030A0"/>
                                    </a:solidFill>
                                    <a:latin typeface="Cambria Math" panose="02040503050406030204" pitchFamily="18" charset="0"/>
                                  </a:rPr>
                                  <m:t>+</m:t>
                                </m:r>
                                <m:r>
                                  <a:rPr lang="en-US" sz="2600" b="1" i="0" smtClean="0">
                                    <a:solidFill>
                                      <a:srgbClr val="7030A0"/>
                                    </a:solidFill>
                                    <a:latin typeface="Cambria Math" panose="02040503050406030204" pitchFamily="18" charset="0"/>
                                  </a:rPr>
                                  <m:t>𝟐</m:t>
                                </m:r>
                              </m:e>
                            </m:d>
                          </m:sup>
                        </m:sSup>
                        <m:r>
                          <a:rPr lang="en-US" sz="2600" b="1" i="0" smtClean="0">
                            <a:solidFill>
                              <a:srgbClr val="7030A0"/>
                            </a:solidFill>
                            <a:latin typeface="Cambria Math" panose="02040503050406030204" pitchFamily="18" charset="0"/>
                          </a:rPr>
                          <m:t>+</m:t>
                        </m:r>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panose="02040503050406030204" pitchFamily="18" charset="0"/>
                              </a:rPr>
                              <m:t>𝐚</m:t>
                            </m:r>
                          </m:e>
                          <m:sup>
                            <m:d>
                              <m:dPr>
                                <m:begChr m:val="["/>
                                <m:endChr m:val="]"/>
                                <m:ctrlPr>
                                  <a:rPr lang="en-US" sz="2600" b="1" i="1">
                                    <a:solidFill>
                                      <a:srgbClr val="7030A0"/>
                                    </a:solidFill>
                                    <a:latin typeface="Cambria Math" panose="02040503050406030204" pitchFamily="18" charset="0"/>
                                  </a:rPr>
                                </m:ctrlPr>
                              </m:dPr>
                              <m:e>
                                <m:r>
                                  <a:rPr lang="en-US" sz="2600" b="1" i="0" smtClean="0">
                                    <a:solidFill>
                                      <a:srgbClr val="7030A0"/>
                                    </a:solidFill>
                                    <a:latin typeface="Cambria Math" panose="02040503050406030204" pitchFamily="18" charset="0"/>
                                  </a:rPr>
                                  <m:t>𝐥</m:t>
                                </m:r>
                              </m:e>
                            </m:d>
                          </m:sup>
                        </m:sSup>
                      </m:e>
                    </m:d>
                    <m:r>
                      <a:rPr lang="en-US" sz="2600" b="1" i="0" smtClean="0">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a:rPr>
                          <m:t>𝐠</m:t>
                        </m:r>
                        <m:r>
                          <a:rPr lang="en-US" sz="2600" b="1" i="0" smtClean="0">
                            <a:solidFill>
                              <a:srgbClr val="7030A0"/>
                            </a:solidFill>
                            <a:latin typeface="Cambria Math"/>
                          </a:rPr>
                          <m:t>(</m:t>
                        </m:r>
                        <m:r>
                          <a:rPr lang="en-US" sz="2600" b="1" i="0" smtClean="0">
                            <a:solidFill>
                              <a:srgbClr val="7030A0"/>
                            </a:solidFill>
                            <a:latin typeface="Cambria Math"/>
                          </a:rPr>
                          <m:t>𝐖</m:t>
                        </m:r>
                      </m:e>
                      <m:sup>
                        <m:r>
                          <a:rPr lang="en-US" sz="2600" b="1" i="0" smtClean="0">
                            <a:solidFill>
                              <a:srgbClr val="7030A0"/>
                            </a:solidFill>
                            <a:latin typeface="Cambria Math"/>
                          </a:rPr>
                          <m:t>[</m:t>
                        </m:r>
                        <m:r>
                          <a:rPr lang="en-US" sz="2600" b="1" i="0" smtClean="0">
                            <a:solidFill>
                              <a:srgbClr val="7030A0"/>
                            </a:solidFill>
                            <a:latin typeface="Cambria Math"/>
                          </a:rPr>
                          <m:t>𝐥</m:t>
                        </m:r>
                        <m:r>
                          <a:rPr lang="en-US" sz="2600" b="1" i="0" smtClean="0">
                            <a:solidFill>
                              <a:srgbClr val="7030A0"/>
                            </a:solidFill>
                            <a:latin typeface="Cambria Math"/>
                          </a:rPr>
                          <m:t>+</m:t>
                        </m:r>
                        <m:r>
                          <a:rPr lang="en-US" sz="2600" b="1" i="0" smtClean="0">
                            <a:solidFill>
                              <a:srgbClr val="7030A0"/>
                            </a:solidFill>
                            <a:latin typeface="Cambria Math"/>
                          </a:rPr>
                          <m:t>𝟐</m:t>
                        </m:r>
                        <m:r>
                          <a:rPr lang="en-US" sz="2600" b="1" i="0" smtClean="0">
                            <a:solidFill>
                              <a:srgbClr val="7030A0"/>
                            </a:solidFill>
                            <a:latin typeface="Cambria Math"/>
                          </a:rPr>
                          <m:t>]</m:t>
                        </m:r>
                      </m:sup>
                    </m:sSup>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a:rPr>
                          <m:t>𝐚</m:t>
                        </m:r>
                      </m:e>
                      <m:sup>
                        <m:r>
                          <a:rPr lang="en-US" sz="2600" b="1" i="0" smtClean="0">
                            <a:solidFill>
                              <a:srgbClr val="7030A0"/>
                            </a:solidFill>
                            <a:latin typeface="Cambria Math"/>
                          </a:rPr>
                          <m:t>[</m:t>
                        </m:r>
                        <m:r>
                          <a:rPr lang="en-US" sz="2600" b="1" i="0" smtClean="0">
                            <a:solidFill>
                              <a:srgbClr val="7030A0"/>
                            </a:solidFill>
                            <a:latin typeface="Cambria Math"/>
                          </a:rPr>
                          <m:t>𝐥</m:t>
                        </m:r>
                        <m:r>
                          <a:rPr lang="en-US" sz="2600" b="1" i="0" smtClean="0">
                            <a:solidFill>
                              <a:srgbClr val="7030A0"/>
                            </a:solidFill>
                            <a:latin typeface="Cambria Math"/>
                          </a:rPr>
                          <m:t>+</m:t>
                        </m:r>
                        <m:r>
                          <a:rPr lang="en-US" sz="2600" b="1" i="0" smtClean="0">
                            <a:solidFill>
                              <a:srgbClr val="7030A0"/>
                            </a:solidFill>
                            <a:latin typeface="Cambria Math"/>
                          </a:rPr>
                          <m:t>𝟏</m:t>
                        </m:r>
                        <m:r>
                          <a:rPr lang="en-US" sz="2600" b="1" i="0" smtClean="0">
                            <a:solidFill>
                              <a:srgbClr val="7030A0"/>
                            </a:solidFill>
                            <a:latin typeface="Cambria Math"/>
                          </a:rPr>
                          <m:t>]</m:t>
                        </m:r>
                      </m:sup>
                    </m:sSup>
                    <m:r>
                      <a:rPr lang="en-US" sz="2600" b="1" i="0" smtClean="0">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a:rPr>
                          <m:t>𝐛</m:t>
                        </m:r>
                      </m:e>
                      <m:sup>
                        <m:r>
                          <a:rPr lang="en-US" sz="2600" b="1" i="0" smtClean="0">
                            <a:solidFill>
                              <a:srgbClr val="7030A0"/>
                            </a:solidFill>
                            <a:latin typeface="Cambria Math"/>
                          </a:rPr>
                          <m:t>[</m:t>
                        </m:r>
                        <m:r>
                          <a:rPr lang="en-US" sz="2600" b="1" i="0" smtClean="0">
                            <a:solidFill>
                              <a:srgbClr val="7030A0"/>
                            </a:solidFill>
                            <a:latin typeface="Cambria Math"/>
                          </a:rPr>
                          <m:t>𝐥</m:t>
                        </m:r>
                        <m:r>
                          <a:rPr lang="en-US" sz="2600" b="1" i="0" smtClean="0">
                            <a:solidFill>
                              <a:srgbClr val="7030A0"/>
                            </a:solidFill>
                            <a:latin typeface="Cambria Math"/>
                          </a:rPr>
                          <m:t>+</m:t>
                        </m:r>
                        <m:r>
                          <a:rPr lang="en-US" sz="2600" b="1" i="0" smtClean="0">
                            <a:solidFill>
                              <a:srgbClr val="7030A0"/>
                            </a:solidFill>
                            <a:latin typeface="Cambria Math"/>
                          </a:rPr>
                          <m:t>𝟐</m:t>
                        </m:r>
                        <m:r>
                          <a:rPr lang="en-US" sz="2600" b="1" i="0" smtClean="0">
                            <a:solidFill>
                              <a:srgbClr val="7030A0"/>
                            </a:solidFill>
                            <a:latin typeface="Cambria Math"/>
                          </a:rPr>
                          <m:t>]</m:t>
                        </m:r>
                      </m:sup>
                    </m:sSup>
                    <m:r>
                      <a:rPr lang="en-US" sz="2600" b="1" i="0" smtClean="0">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i="0" smtClean="0">
                            <a:solidFill>
                              <a:srgbClr val="7030A0"/>
                            </a:solidFill>
                            <a:latin typeface="Cambria Math"/>
                          </a:rPr>
                          <m:t>𝐚</m:t>
                        </m:r>
                      </m:e>
                      <m:sup>
                        <m:d>
                          <m:dPr>
                            <m:begChr m:val="["/>
                            <m:endChr m:val="]"/>
                            <m:ctrlPr>
                              <a:rPr lang="en-US" sz="2600" b="1" i="1">
                                <a:solidFill>
                                  <a:srgbClr val="7030A0"/>
                                </a:solidFill>
                                <a:latin typeface="Cambria Math" panose="02040503050406030204" pitchFamily="18" charset="0"/>
                              </a:rPr>
                            </m:ctrlPr>
                          </m:dPr>
                          <m:e>
                            <m:r>
                              <a:rPr lang="en-US" sz="2600" b="1" i="0" smtClean="0">
                                <a:solidFill>
                                  <a:srgbClr val="7030A0"/>
                                </a:solidFill>
                                <a:latin typeface="Cambria Math"/>
                              </a:rPr>
                              <m:t>𝐥</m:t>
                            </m:r>
                          </m:e>
                        </m:d>
                      </m:sup>
                    </m:sSup>
                  </m:oMath>
                </a14:m>
                <a:r>
                  <a:rPr lang="en-US" sz="2600" b="1" dirty="0">
                    <a:solidFill>
                      <a:srgbClr val="7030A0"/>
                    </a:solidFill>
                  </a:rPr>
                  <a:t>) </a:t>
                </a:r>
              </a:p>
            </p:txBody>
          </p:sp>
        </mc:Choice>
        <mc:Fallback xmlns="">
          <p:sp>
            <p:nvSpPr>
              <p:cNvPr id="61" name="TextBox 60"/>
              <p:cNvSpPr txBox="1">
                <a:spLocks noRot="1" noChangeAspect="1" noMove="1" noResize="1" noEditPoints="1" noAdjustHandles="1" noChangeArrowheads="1" noChangeShapeType="1" noTextEdit="1"/>
              </p:cNvSpPr>
              <p:nvPr/>
            </p:nvSpPr>
            <p:spPr>
              <a:xfrm>
                <a:off x="452265" y="5715000"/>
                <a:ext cx="8000181" cy="552202"/>
              </a:xfrm>
              <a:prstGeom prst="rect">
                <a:avLst/>
              </a:prstGeom>
              <a:blipFill>
                <a:blip r:embed="rId17"/>
                <a:stretch>
                  <a:fillRect t="-2273" r="-2060" b="-25000"/>
                </a:stretch>
              </a:blipFill>
            </p:spPr>
            <p:txBody>
              <a:bodyPr/>
              <a:lstStyle/>
              <a:p>
                <a:r>
                  <a:rPr lang="en-US">
                    <a:noFill/>
                  </a:rPr>
                  <a:t> </a:t>
                </a:r>
              </a:p>
            </p:txBody>
          </p:sp>
        </mc:Fallback>
      </mc:AlternateContent>
      <p:sp>
        <p:nvSpPr>
          <p:cNvPr id="65" name="TextBox 64"/>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Tree>
    <p:extLst>
      <p:ext uri="{BB962C8B-B14F-4D97-AF65-F5344CB8AC3E}">
        <p14:creationId xmlns:p14="http://schemas.microsoft.com/office/powerpoint/2010/main" val="42467689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9965" y="228600"/>
            <a:ext cx="7886700" cy="1325563"/>
          </a:xfrm>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marL="0" indent="0" fontAlgn="base">
              <a:buNone/>
            </a:pPr>
            <a:r>
              <a:rPr lang="en-US" sz="2600" dirty="0">
                <a:cs typeface="Calibri" panose="020F0502020204030204" pitchFamily="34" charset="0"/>
              </a:rPr>
              <a:t>Full </a:t>
            </a:r>
            <a:r>
              <a:rPr lang="en-US" sz="2600" dirty="0" err="1">
                <a:cs typeface="Calibri" panose="020F0502020204030204" pitchFamily="34" charset="0"/>
              </a:rPr>
              <a:t>ResNet</a:t>
            </a:r>
            <a:r>
              <a:rPr lang="en-US" sz="2600" dirty="0">
                <a:cs typeface="Calibri" panose="020F0502020204030204" pitchFamily="34" charset="0"/>
              </a:rPr>
              <a:t> architecture:</a:t>
            </a:r>
          </a:p>
          <a:p>
            <a:pPr fontAlgn="base"/>
            <a:r>
              <a:rPr lang="en-US" sz="2600" dirty="0">
                <a:cs typeface="Calibri" panose="020F0502020204030204" pitchFamily="34" charset="0"/>
              </a:rPr>
              <a:t>Stack residual blocks</a:t>
            </a:r>
          </a:p>
          <a:p>
            <a:pPr fontAlgn="base"/>
            <a:r>
              <a:rPr lang="en-US" sz="2600" dirty="0">
                <a:cs typeface="Calibri" panose="020F0502020204030204" pitchFamily="34" charset="0"/>
              </a:rPr>
              <a:t>Every residual block has two 3x3 conv layers</a:t>
            </a:r>
          </a:p>
          <a:p>
            <a:pPr fontAlgn="base"/>
            <a:r>
              <a:rPr lang="en-US" sz="2600" dirty="0">
                <a:cs typeface="Calibri" panose="020F0502020204030204" pitchFamily="34" charset="0"/>
              </a:rPr>
              <a:t>Periodically, double # of filters and </a:t>
            </a:r>
            <a:r>
              <a:rPr lang="en-US" sz="2600" dirty="0" err="1">
                <a:cs typeface="Calibri" panose="020F0502020204030204" pitchFamily="34" charset="0"/>
              </a:rPr>
              <a:t>downsample</a:t>
            </a:r>
            <a:r>
              <a:rPr lang="en-US" sz="2600" dirty="0">
                <a:cs typeface="Calibri" panose="020F0502020204030204" pitchFamily="34" charset="0"/>
              </a:rPr>
              <a:t> spatially using stride 2 (in each dimension)</a:t>
            </a:r>
          </a:p>
          <a:p>
            <a:pPr fontAlgn="base"/>
            <a:r>
              <a:rPr lang="en-US" sz="2600" dirty="0">
                <a:cs typeface="Calibri" panose="020F0502020204030204" pitchFamily="34" charset="0"/>
              </a:rPr>
              <a:t>Additional conv layer at the beginning</a:t>
            </a:r>
          </a:p>
          <a:p>
            <a:pPr fontAlgn="base"/>
            <a:r>
              <a:rPr lang="en-US" sz="2600" dirty="0">
                <a:cs typeface="Calibri" panose="020F0502020204030204" pitchFamily="34" charset="0"/>
              </a:rPr>
              <a:t>No FC layers at the end (only FC 1000 to output classes)</a:t>
            </a:r>
          </a:p>
          <a:p>
            <a:pPr marL="0" indent="0" fontAlgn="base">
              <a:buNone/>
            </a:pPr>
            <a:endParaRPr lang="en-US" sz="2600" dirty="0">
              <a:cs typeface="Calibri" panose="020F0502020204030204" pitchFamily="34" charset="0"/>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7" name="Slide"/>
          <p:cNvPicPr>
            <a:picLocks noChangeAspect="1"/>
          </p:cNvPicPr>
          <p:nvPr/>
        </p:nvPicPr>
        <p:blipFill rotWithShape="1">
          <a:blip r:embed="rId3"/>
          <a:srcRect l="85376" t="118" b="10684"/>
          <a:stretch/>
        </p:blipFill>
        <p:spPr>
          <a:xfrm>
            <a:off x="258550" y="228600"/>
            <a:ext cx="1798849" cy="6171545"/>
          </a:xfrm>
          <a:prstGeom prst="rect">
            <a:avLst/>
          </a:prstGeom>
          <a:ln>
            <a:solidFill>
              <a:schemeClr val="tx1"/>
            </a:solidFill>
          </a:ln>
        </p:spPr>
      </p:pic>
      <p:sp>
        <p:nvSpPr>
          <p:cNvPr id="9" name="Rectangle 8"/>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1075866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6050" y="274637"/>
            <a:ext cx="7886700" cy="1325563"/>
          </a:xfrm>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2590800" y="1600200"/>
            <a:ext cx="6477000" cy="4525963"/>
          </a:xfrm>
        </p:spPr>
        <p:txBody>
          <a:bodyPr>
            <a:normAutofit/>
          </a:bodyPr>
          <a:lstStyle/>
          <a:p>
            <a:pPr fontAlgn="base"/>
            <a:r>
              <a:rPr lang="en-US" sz="2600" dirty="0">
                <a:cs typeface="Calibri" panose="020F0502020204030204" pitchFamily="34" charset="0"/>
              </a:rPr>
              <a:t>Total depths of 34, 50, 101, or 152 layers for ImageNet</a:t>
            </a:r>
          </a:p>
          <a:p>
            <a:pPr fontAlgn="base"/>
            <a:r>
              <a:rPr lang="en-US" sz="2600" dirty="0">
                <a:cs typeface="Calibri" panose="020F0502020204030204" pitchFamily="34" charset="0"/>
              </a:rPr>
              <a:t>For deeper networks (ResNet-50+), use “bottleneck” layer to improve efficiency (similar to </a:t>
            </a:r>
            <a:r>
              <a:rPr lang="en-US" sz="2600" dirty="0" err="1">
                <a:cs typeface="Calibri" panose="020F0502020204030204" pitchFamily="34" charset="0"/>
              </a:rPr>
              <a:t>GoogLeNet</a:t>
            </a:r>
            <a:r>
              <a:rPr lang="en-US" sz="2600" dirty="0">
                <a:cs typeface="Calibri" panose="020F0502020204030204" pitchFamily="34" charset="0"/>
              </a:rPr>
              <a:t>)</a:t>
            </a:r>
          </a:p>
          <a:p>
            <a:pPr marL="0" indent="0" fontAlgn="base">
              <a:buNone/>
            </a:pPr>
            <a:endParaRPr lang="en-US" sz="2600" dirty="0">
              <a:cs typeface="Calibri" panose="020F0502020204030204" pitchFamily="34" charset="0"/>
            </a:endParaRPr>
          </a:p>
          <a:p>
            <a:pPr marL="0" indent="0" fontAlgn="base">
              <a:buNone/>
            </a:pPr>
            <a:endParaRPr lang="en-US" sz="2600" dirty="0">
              <a:cs typeface="Calibri" panose="020F0502020204030204" pitchFamily="34" charset="0"/>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pic>
        <p:nvPicPr>
          <p:cNvPr id="7" name="Slide"/>
          <p:cNvPicPr>
            <a:picLocks noChangeAspect="1"/>
          </p:cNvPicPr>
          <p:nvPr/>
        </p:nvPicPr>
        <p:blipFill rotWithShape="1">
          <a:blip r:embed="rId3"/>
          <a:srcRect l="85376" t="118" b="10684"/>
          <a:stretch/>
        </p:blipFill>
        <p:spPr>
          <a:xfrm>
            <a:off x="258550" y="228600"/>
            <a:ext cx="1798849" cy="6171545"/>
          </a:xfrm>
          <a:prstGeom prst="rect">
            <a:avLst/>
          </a:prstGeom>
          <a:ln>
            <a:solidFill>
              <a:schemeClr val="tx1"/>
            </a:solidFill>
          </a:ln>
        </p:spPr>
      </p:pic>
      <p:sp>
        <p:nvSpPr>
          <p:cNvPr id="9" name="Rectangle 8"/>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18486261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ResNet</a:t>
            </a:r>
            <a:endParaRPr lang="en-US" dirty="0">
              <a:latin typeface="+mn-lt"/>
            </a:endParaRPr>
          </a:p>
        </p:txBody>
      </p:sp>
      <p:sp>
        <p:nvSpPr>
          <p:cNvPr id="76" name="Content Placeholder 2"/>
          <p:cNvSpPr>
            <a:spLocks noGrp="1"/>
          </p:cNvSpPr>
          <p:nvPr>
            <p:ph idx="1"/>
          </p:nvPr>
        </p:nvSpPr>
        <p:spPr>
          <a:xfrm>
            <a:off x="152400" y="1600200"/>
            <a:ext cx="8915400" cy="4525963"/>
          </a:xfrm>
        </p:spPr>
        <p:txBody>
          <a:bodyPr>
            <a:normAutofit/>
          </a:bodyPr>
          <a:lstStyle/>
          <a:p>
            <a:pPr marL="0" indent="0" fontAlgn="base">
              <a:buNone/>
            </a:pPr>
            <a:r>
              <a:rPr lang="en-US" sz="2600" dirty="0">
                <a:cs typeface="Calibri" panose="020F0502020204030204" pitchFamily="34" charset="0"/>
              </a:rPr>
              <a:t>Experimental Results:</a:t>
            </a:r>
          </a:p>
          <a:p>
            <a:pPr fontAlgn="base"/>
            <a:r>
              <a:rPr lang="en-US" sz="2600" dirty="0">
                <a:cs typeface="Calibri" panose="020F0502020204030204" pitchFamily="34" charset="0"/>
              </a:rPr>
              <a:t>Able to train very deep networks without degrading</a:t>
            </a:r>
          </a:p>
          <a:p>
            <a:pPr fontAlgn="base"/>
            <a:r>
              <a:rPr lang="en-US" sz="2600" dirty="0">
                <a:cs typeface="Calibri" panose="020F0502020204030204" pitchFamily="34" charset="0"/>
              </a:rPr>
              <a:t>Deeper networks now achieve lower training errors as expected</a:t>
            </a:r>
          </a:p>
          <a:p>
            <a:pPr marL="0" indent="0" fontAlgn="base">
              <a:buNone/>
            </a:pPr>
            <a:endParaRPr lang="en-US" sz="2600" dirty="0">
              <a:cs typeface="Calibri" panose="020F0502020204030204" pitchFamily="34" charset="0"/>
            </a:endParaRPr>
          </a:p>
          <a:p>
            <a:pPr marL="0" indent="0" fontAlgn="base">
              <a:buNone/>
            </a:pPr>
            <a:endParaRPr lang="en-US" sz="2600" dirty="0">
              <a:cs typeface="Calibri" panose="020F0502020204030204" pitchFamily="34" charset="0"/>
            </a:endParaRPr>
          </a:p>
        </p:txBody>
      </p:sp>
      <p:sp>
        <p:nvSpPr>
          <p:cNvPr id="10" name="TextBox 9"/>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
        <p:nvSpPr>
          <p:cNvPr id="9" name="Rectangle 8"/>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16541329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ResNet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marL="0" indent="0">
              <a:buNone/>
            </a:pPr>
            <a:r>
              <a:rPr lang="en-US" sz="2200" dirty="0"/>
              <a:t>Even better than human performance!</a:t>
            </a:r>
          </a:p>
        </p:txBody>
      </p:sp>
      <p:sp>
        <p:nvSpPr>
          <p:cNvPr id="3" name="Litebulb"/>
          <p:cNvSpPr>
            <a:spLocks noEditPoints="1" noChangeArrowheads="1"/>
          </p:cNvSpPr>
          <p:nvPr/>
        </p:nvSpPr>
        <p:spPr bwMode="auto">
          <a:xfrm>
            <a:off x="2730759" y="365126"/>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7315200" y="6465458"/>
            <a:ext cx="1760418" cy="369332"/>
          </a:xfrm>
          <a:prstGeom prst="rect">
            <a:avLst/>
          </a:prstGeom>
          <a:noFill/>
          <a:ln>
            <a:noFill/>
          </a:ln>
        </p:spPr>
        <p:txBody>
          <a:bodyPr wrap="none" rtlCol="0">
            <a:spAutoFit/>
          </a:bodyPr>
          <a:lstStyle/>
          <a:p>
            <a:r>
              <a:rPr lang="en-US" b="1" dirty="0"/>
              <a:t> [He et al., 2015]</a:t>
            </a:r>
          </a:p>
        </p:txBody>
      </p:sp>
    </p:spTree>
    <p:extLst>
      <p:ext uri="{BB962C8B-B14F-4D97-AF65-F5344CB8AC3E}">
        <p14:creationId xmlns:p14="http://schemas.microsoft.com/office/powerpoint/2010/main" val="39307309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Accuracy comparison</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a:buFontTx/>
              <a:buChar char="-"/>
            </a:pPr>
            <a:endParaRPr lang="en-US" sz="2200" dirty="0"/>
          </a:p>
        </p:txBody>
      </p:sp>
      <p:sp>
        <p:nvSpPr>
          <p:cNvPr id="3" name="Litebulb"/>
          <p:cNvSpPr>
            <a:spLocks noEditPoints="1" noChangeArrowheads="1"/>
          </p:cNvSpPr>
          <p:nvPr/>
        </p:nvSpPr>
        <p:spPr bwMode="auto">
          <a:xfrm>
            <a:off x="6388359" y="373668"/>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9" name="Slide"/>
          <p:cNvPicPr>
            <a:picLocks noChangeAspect="1"/>
          </p:cNvPicPr>
          <p:nvPr/>
        </p:nvPicPr>
        <p:blipFill rotWithShape="1">
          <a:blip r:embed="rId3"/>
          <a:srcRect l="3333" t="14607" r="4354" b="24764"/>
          <a:stretch/>
        </p:blipFill>
        <p:spPr>
          <a:xfrm>
            <a:off x="381000" y="2209800"/>
            <a:ext cx="8441022" cy="3118475"/>
          </a:xfrm>
          <a:prstGeom prst="rect">
            <a:avLst/>
          </a:prstGeom>
        </p:spPr>
      </p:pic>
    </p:spTree>
    <p:extLst>
      <p:ext uri="{BB962C8B-B14F-4D97-AF65-F5344CB8AC3E}">
        <p14:creationId xmlns:p14="http://schemas.microsoft.com/office/powerpoint/2010/main" val="2046778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92EA67C-482C-FBC5-8C1C-A8264265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73" y="566031"/>
            <a:ext cx="8276253" cy="32875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4A768FD-60FE-3419-F822-03F60CC02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53543"/>
            <a:ext cx="4607498" cy="27165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90916D-021B-ACA8-5777-902C6A44C8E8}"/>
              </a:ext>
            </a:extLst>
          </p:cNvPr>
          <p:cNvSpPr txBox="1"/>
          <p:nvPr/>
        </p:nvSpPr>
        <p:spPr>
          <a:xfrm>
            <a:off x="433873" y="4627984"/>
            <a:ext cx="2584579" cy="400110"/>
          </a:xfrm>
          <a:prstGeom prst="rect">
            <a:avLst/>
          </a:prstGeom>
          <a:noFill/>
        </p:spPr>
        <p:txBody>
          <a:bodyPr wrap="square" rtlCol="0">
            <a:spAutoFit/>
          </a:bodyPr>
          <a:lstStyle/>
          <a:p>
            <a:r>
              <a:rPr lang="en-US" altLang="zh-CN" sz="2000" dirty="0"/>
              <a:t>Convolution</a:t>
            </a:r>
            <a:r>
              <a:rPr lang="zh-CN" altLang="en-US" sz="2000" dirty="0"/>
              <a:t> </a:t>
            </a:r>
            <a:endParaRPr lang="en-US" sz="2000" dirty="0"/>
          </a:p>
        </p:txBody>
      </p:sp>
      <p:pic>
        <p:nvPicPr>
          <p:cNvPr id="3" name="Picture 2">
            <a:extLst>
              <a:ext uri="{FF2B5EF4-FFF2-40B4-BE49-F238E27FC236}">
                <a16:creationId xmlns:a16="http://schemas.microsoft.com/office/drawing/2014/main" id="{7791832C-D734-6EE3-ACCB-C2CF88041F33}"/>
              </a:ext>
            </a:extLst>
          </p:cNvPr>
          <p:cNvPicPr>
            <a:picLocks noChangeAspect="1"/>
          </p:cNvPicPr>
          <p:nvPr/>
        </p:nvPicPr>
        <p:blipFill>
          <a:blip r:embed="rId4"/>
          <a:stretch>
            <a:fillRect/>
          </a:stretch>
        </p:blipFill>
        <p:spPr>
          <a:xfrm>
            <a:off x="368558" y="5165142"/>
            <a:ext cx="4203441" cy="774695"/>
          </a:xfrm>
          <a:prstGeom prst="rect">
            <a:avLst/>
          </a:prstGeom>
        </p:spPr>
      </p:pic>
      <p:sp>
        <p:nvSpPr>
          <p:cNvPr id="4" name="Rectangle 3">
            <a:extLst>
              <a:ext uri="{FF2B5EF4-FFF2-40B4-BE49-F238E27FC236}">
                <a16:creationId xmlns:a16="http://schemas.microsoft.com/office/drawing/2014/main" id="{3D16BA67-ED70-EC91-7093-D268178C014F}"/>
              </a:ext>
            </a:extLst>
          </p:cNvPr>
          <p:cNvSpPr/>
          <p:nvPr/>
        </p:nvSpPr>
        <p:spPr>
          <a:xfrm>
            <a:off x="3470988" y="4812650"/>
            <a:ext cx="1184988" cy="5804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8462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Forward pass time and power consumption</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a:buFontTx/>
              <a:buChar char="-"/>
            </a:pPr>
            <a:endParaRPr lang="en-US" sz="2200" dirty="0"/>
          </a:p>
        </p:txBody>
      </p:sp>
      <p:pic>
        <p:nvPicPr>
          <p:cNvPr id="6" name="Slide"/>
          <p:cNvPicPr>
            <a:picLocks noChangeAspect="1"/>
          </p:cNvPicPr>
          <p:nvPr/>
        </p:nvPicPr>
        <p:blipFill rotWithShape="1">
          <a:blip r:embed="rId3"/>
          <a:srcRect l="868" t="15327" r="748" b="25276"/>
          <a:stretch/>
        </p:blipFill>
        <p:spPr>
          <a:xfrm>
            <a:off x="79281" y="2278953"/>
            <a:ext cx="8996335" cy="3055047"/>
          </a:xfrm>
          <a:prstGeom prst="rect">
            <a:avLst/>
          </a:prstGeom>
        </p:spPr>
      </p:pic>
      <p:sp>
        <p:nvSpPr>
          <p:cNvPr id="8" name="Rectangle 7"/>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3753754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lnSpcReduction="10000"/>
          </a:bodyPr>
          <a:lstStyle/>
          <a:p>
            <a:r>
              <a:rPr lang="en-US" sz="2200" i="1" dirty="0"/>
              <a:t>Gradient-based learning applied to document recognition; </a:t>
            </a:r>
            <a:r>
              <a:rPr lang="en-US" sz="2200" i="1" dirty="0" err="1"/>
              <a:t>ann</a:t>
            </a:r>
            <a:r>
              <a:rPr lang="en-US" sz="2200" i="1" dirty="0"/>
              <a:t> </a:t>
            </a:r>
            <a:r>
              <a:rPr lang="en-US" sz="2200" i="1" dirty="0" err="1"/>
              <a:t>LeCun</a:t>
            </a:r>
            <a:r>
              <a:rPr lang="en-US" sz="2200" i="1" dirty="0"/>
              <a:t>, Léon </a:t>
            </a:r>
            <a:r>
              <a:rPr lang="en-US" sz="2200" i="1" dirty="0" err="1"/>
              <a:t>Bottou</a:t>
            </a:r>
            <a:r>
              <a:rPr lang="en-US" sz="2200" i="1" dirty="0"/>
              <a:t>, </a:t>
            </a:r>
            <a:r>
              <a:rPr lang="en-US" sz="2200" i="1" dirty="0" err="1"/>
              <a:t>Yoshua</a:t>
            </a:r>
            <a:r>
              <a:rPr lang="en-US" sz="2200" i="1" dirty="0"/>
              <a:t> </a:t>
            </a:r>
            <a:r>
              <a:rPr lang="en-US" sz="2200" i="1" dirty="0" err="1"/>
              <a:t>Bengio</a:t>
            </a:r>
            <a:r>
              <a:rPr lang="en-US" sz="2200" i="1" dirty="0"/>
              <a:t>, Patrick </a:t>
            </a:r>
            <a:r>
              <a:rPr lang="en-US" sz="2200" i="1" dirty="0" err="1"/>
              <a:t>Haffner</a:t>
            </a:r>
            <a:r>
              <a:rPr lang="en-US" sz="2200" i="1" dirty="0"/>
              <a:t>; 1998</a:t>
            </a:r>
          </a:p>
          <a:p>
            <a:r>
              <a:rPr lang="en-US" sz="2200" i="1" dirty="0"/>
              <a:t>ImageNet Classification with Deep Convolutional Neural Networks - Alex </a:t>
            </a:r>
            <a:r>
              <a:rPr lang="en-US" sz="2200" i="1" dirty="0" err="1"/>
              <a:t>Krizhevsky</a:t>
            </a:r>
            <a:r>
              <a:rPr lang="en-US" sz="2200" i="1" dirty="0"/>
              <a:t>, Ilya </a:t>
            </a:r>
            <a:r>
              <a:rPr lang="en-US" sz="2200" i="1" dirty="0" err="1"/>
              <a:t>Sutskever</a:t>
            </a:r>
            <a:r>
              <a:rPr lang="en-US" sz="2200" i="1" dirty="0"/>
              <a:t>, Geoffrey E. Hinton; 2012</a:t>
            </a:r>
          </a:p>
          <a:p>
            <a:r>
              <a:rPr lang="en-US" sz="2200" i="1" dirty="0"/>
              <a:t>Very Deep Convolutional Networks For Large Scale Image Recognition - Karen </a:t>
            </a:r>
            <a:r>
              <a:rPr lang="en-US" sz="2200" i="1" dirty="0" err="1"/>
              <a:t>Simonyan</a:t>
            </a:r>
            <a:r>
              <a:rPr lang="en-US" sz="2200" i="1" dirty="0"/>
              <a:t> and Andrew Zisserman; 2015</a:t>
            </a:r>
          </a:p>
          <a:p>
            <a:r>
              <a:rPr lang="en-US" sz="2200" i="1" dirty="0"/>
              <a:t>Going Deeper with Convolutions - Christian </a:t>
            </a:r>
            <a:r>
              <a:rPr lang="en-US" sz="2200" i="1" dirty="0" err="1"/>
              <a:t>Szegedy</a:t>
            </a:r>
            <a:r>
              <a:rPr lang="en-US" sz="2200" i="1" dirty="0"/>
              <a:t> et al.; 2015</a:t>
            </a:r>
          </a:p>
          <a:p>
            <a:r>
              <a:rPr lang="en-US" sz="2200" i="1" dirty="0"/>
              <a:t>Deep Residual Learning for Image Recognition - </a:t>
            </a:r>
            <a:r>
              <a:rPr lang="en-US" sz="2200" i="1" dirty="0" err="1"/>
              <a:t>Kaiming</a:t>
            </a:r>
            <a:r>
              <a:rPr lang="en-US" sz="2200" i="1" dirty="0"/>
              <a:t> He, </a:t>
            </a:r>
            <a:r>
              <a:rPr lang="en-US" sz="2200" i="1" dirty="0" err="1"/>
              <a:t>Xiangyu</a:t>
            </a:r>
            <a:r>
              <a:rPr lang="en-US" sz="2200" i="1" dirty="0"/>
              <a:t> Zhang, </a:t>
            </a:r>
            <a:r>
              <a:rPr lang="en-US" sz="2200" i="1" dirty="0" err="1"/>
              <a:t>Shaoqing</a:t>
            </a:r>
            <a:r>
              <a:rPr lang="en-US" sz="2200" i="1" dirty="0"/>
              <a:t> Ren, Jian Sun; 2015</a:t>
            </a:r>
          </a:p>
          <a:p>
            <a:r>
              <a:rPr lang="en-US" sz="2200" i="1" dirty="0"/>
              <a:t>Stanford  CS231- </a:t>
            </a:r>
            <a:r>
              <a:rPr lang="en-US" sz="2200" i="1" dirty="0" err="1"/>
              <a:t>Fei-Fei</a:t>
            </a:r>
            <a:r>
              <a:rPr lang="en-US" sz="2200" i="1" dirty="0"/>
              <a:t> &amp; Justin Johnson &amp; Serena Yeung. Lecture 9</a:t>
            </a:r>
          </a:p>
          <a:p>
            <a:r>
              <a:rPr lang="en-US" sz="2200" i="1" dirty="0"/>
              <a:t>Coursera, Machine Learning course by Andrew Ng.</a:t>
            </a:r>
          </a:p>
          <a:p>
            <a:endParaRPr lang="en-US" sz="1800" i="1" dirty="0"/>
          </a:p>
          <a:p>
            <a:endParaRPr lang="en-US" sz="1800" b="1" dirty="0"/>
          </a:p>
          <a:p>
            <a:endParaRPr lang="en-US" sz="1800" b="1" dirty="0"/>
          </a:p>
          <a:p>
            <a:endParaRPr lang="en-US" sz="1800" i="1" dirty="0"/>
          </a:p>
        </p:txBody>
      </p:sp>
    </p:spTree>
    <p:extLst>
      <p:ext uri="{BB962C8B-B14F-4D97-AF65-F5344CB8AC3E}">
        <p14:creationId xmlns:p14="http://schemas.microsoft.com/office/powerpoint/2010/main" val="27097122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sz="2200" i="1" dirty="0"/>
              <a:t>The 9 Deep Learning Papers You Need To Know About (Understanding CNNs Part 3) by </a:t>
            </a:r>
            <a:r>
              <a:rPr lang="en-US" sz="2200" i="1" dirty="0" err="1"/>
              <a:t>Adit</a:t>
            </a:r>
            <a:r>
              <a:rPr lang="en-US" sz="2200" i="1" dirty="0"/>
              <a:t> Deshpande </a:t>
            </a:r>
            <a:r>
              <a:rPr lang="en-US" sz="2200" i="1" dirty="0">
                <a:hlinkClick r:id="rId3"/>
              </a:rPr>
              <a:t>https://adeshpande3.github.io/adeshpande3.github.io/The-9-Deep-Learning-Papers-You-Need-To-Know-About.html</a:t>
            </a:r>
            <a:endParaRPr lang="en-US" sz="2200" i="1" dirty="0"/>
          </a:p>
          <a:p>
            <a:r>
              <a:rPr lang="en-US" sz="2200" i="1" dirty="0"/>
              <a:t>CNNs Architectures: </a:t>
            </a:r>
            <a:r>
              <a:rPr lang="en-US" sz="2200" i="1" dirty="0" err="1"/>
              <a:t>LeNet</a:t>
            </a:r>
            <a:r>
              <a:rPr lang="en-US" sz="2200" i="1" dirty="0"/>
              <a:t>, </a:t>
            </a:r>
            <a:r>
              <a:rPr lang="en-US" sz="2200" i="1" dirty="0" err="1"/>
              <a:t>AlexNet</a:t>
            </a:r>
            <a:r>
              <a:rPr lang="en-US" sz="2200" i="1" dirty="0"/>
              <a:t>, VGG, </a:t>
            </a:r>
            <a:r>
              <a:rPr lang="en-US" sz="2200" i="1" dirty="0" err="1"/>
              <a:t>GoogLeNet</a:t>
            </a:r>
            <a:r>
              <a:rPr lang="en-US" sz="2200" i="1" dirty="0"/>
              <a:t>, </a:t>
            </a:r>
            <a:r>
              <a:rPr lang="en-US" sz="2200" i="1" dirty="0" err="1"/>
              <a:t>ResNet</a:t>
            </a:r>
            <a:r>
              <a:rPr lang="en-US" sz="2200" i="1" dirty="0"/>
              <a:t> and more … By </a:t>
            </a:r>
            <a:r>
              <a:rPr lang="en-US" sz="2200" i="1" dirty="0" err="1"/>
              <a:t>Siddharth</a:t>
            </a:r>
            <a:r>
              <a:rPr lang="en-US" sz="2200" i="1" dirty="0"/>
              <a:t> Das </a:t>
            </a:r>
            <a:r>
              <a:rPr lang="en-US" sz="2200" i="1" dirty="0">
                <a:hlinkClick r:id="rId4"/>
              </a:rPr>
              <a:t>https://medium.com/@siddharthdas_32104/cnns-architectures-lenet-alexnet-vgg-googlenet-resnet-and-more-666091488df5</a:t>
            </a:r>
            <a:endParaRPr lang="en-US" sz="2200" i="1" dirty="0"/>
          </a:p>
          <a:p>
            <a:r>
              <a:rPr lang="en-US" sz="2200" i="1" dirty="0"/>
              <a:t>Slide taken from Forward And Backpropagation in Convolutional Neural Network. – Medium , By </a:t>
            </a:r>
            <a:r>
              <a:rPr lang="en-US" sz="2200" i="1" dirty="0" err="1"/>
              <a:t>Sujit</a:t>
            </a:r>
            <a:r>
              <a:rPr lang="en-US" sz="2200" i="1" dirty="0"/>
              <a:t> Rai</a:t>
            </a:r>
            <a:br>
              <a:rPr lang="en-US" sz="2200" i="1" dirty="0"/>
            </a:br>
            <a:r>
              <a:rPr lang="en-US" sz="2200" i="1" dirty="0">
                <a:hlinkClick r:id="rId5"/>
              </a:rPr>
              <a:t>https://medium.com/@2017csm1006/forward-and-backpropagation-in-convolutional-neural-network-4dfa96d7b37e</a:t>
            </a:r>
            <a:endParaRPr lang="en-US" sz="2200" i="1" dirty="0"/>
          </a:p>
          <a:p>
            <a:endParaRPr lang="en-US" sz="2400" dirty="0"/>
          </a:p>
          <a:p>
            <a:endParaRPr lang="en-US" sz="2200" i="1" dirty="0"/>
          </a:p>
          <a:p>
            <a:endParaRPr lang="en-US" sz="2200" i="1" dirty="0"/>
          </a:p>
          <a:p>
            <a:endParaRPr lang="en-US" sz="2200" b="1" dirty="0"/>
          </a:p>
          <a:p>
            <a:endParaRPr lang="en-US" sz="2200" b="1" dirty="0"/>
          </a:p>
          <a:p>
            <a:endParaRPr lang="en-US" sz="2200" i="1" dirty="0"/>
          </a:p>
        </p:txBody>
      </p:sp>
    </p:spTree>
    <p:extLst>
      <p:ext uri="{BB962C8B-B14F-4D97-AF65-F5344CB8AC3E}">
        <p14:creationId xmlns:p14="http://schemas.microsoft.com/office/powerpoint/2010/main" val="4002189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a:extLst>
              <a:ext uri="{FF2B5EF4-FFF2-40B4-BE49-F238E27FC236}">
                <a16:creationId xmlns:a16="http://schemas.microsoft.com/office/drawing/2014/main" id="{A0E025BD-04CA-D219-318B-FD9F8B93095A}"/>
              </a:ext>
            </a:extLst>
          </p:cNvPr>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Consider learning an image??</a:t>
            </a:r>
            <a:endParaRPr lang="zh-TW" altLang="en-US" dirty="0">
              <a:ea typeface="ＭＳ Ｐゴシック" panose="020B0600070205080204" pitchFamily="34" charset="-128"/>
            </a:endParaRPr>
          </a:p>
        </p:txBody>
      </p:sp>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id="{4BB0CC62-5442-4578-F499-E3C5BAAD2DF6}"/>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dirty="0">
              <a:latin typeface="Calibri Light" panose="020F0302020204030204" pitchFamily="34" charset="0"/>
            </a:endParaRPr>
          </a:p>
        </p:txBody>
      </p:sp>
      <p:pic>
        <p:nvPicPr>
          <p:cNvPr id="8" name="圖片 15">
            <a:extLst>
              <a:ext uri="{FF2B5EF4-FFF2-40B4-BE49-F238E27FC236}">
                <a16:creationId xmlns:a16="http://schemas.microsoft.com/office/drawing/2014/main" id="{DA4BFC2F-7246-2880-BA04-E6DFF0BC88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7349" y="2161742"/>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1" name="圓角矩形圖說文字 42">
            <a:extLst>
              <a:ext uri="{FF2B5EF4-FFF2-40B4-BE49-F238E27FC236}">
                <a16:creationId xmlns:a16="http://schemas.microsoft.com/office/drawing/2014/main" id="{2C4CDD44-41D8-47B9-ED06-343DF6320FBB}"/>
              </a:ext>
            </a:extLst>
          </p:cNvPr>
          <p:cNvSpPr/>
          <p:nvPr/>
        </p:nvSpPr>
        <p:spPr>
          <a:xfrm>
            <a:off x="5852984" y="3836203"/>
            <a:ext cx="2422525" cy="601663"/>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a:t>
            </a:r>
            <a:r>
              <a:rPr lang="en-US" altLang="zh-TW" dirty="0">
                <a:solidFill>
                  <a:srgbClr val="FF0000"/>
                </a:solidFill>
                <a:latin typeface="Calibri Light" panose="020F0302020204030204" pitchFamily="34" charset="0"/>
              </a:rPr>
              <a:t>beak</a:t>
            </a:r>
            <a:r>
              <a:rPr lang="en-US" altLang="zh-TW" dirty="0">
                <a:solidFill>
                  <a:srgbClr val="000000"/>
                </a:solidFill>
                <a:latin typeface="Calibri Light" panose="020F0302020204030204" pitchFamily="34" charset="0"/>
              </a:rPr>
              <a:t>”</a:t>
            </a:r>
            <a:r>
              <a:rPr lang="zh-TW" altLang="en-US" dirty="0">
                <a:solidFill>
                  <a:srgbClr val="000000"/>
                </a:solidFill>
                <a:latin typeface="Calibri Light" panose="020F0302020204030204" pitchFamily="34" charset="0"/>
              </a:rPr>
              <a:t> </a:t>
            </a:r>
            <a:r>
              <a:rPr lang="en-US" altLang="zh-TW" dirty="0">
                <a:solidFill>
                  <a:srgbClr val="000000"/>
                </a:solidFill>
                <a:latin typeface="Calibri Light" panose="020F0302020204030204" pitchFamily="34" charset="0"/>
              </a:rPr>
              <a:t>detector</a:t>
            </a:r>
            <a:endParaRPr lang="zh-TW" altLang="en-US" dirty="0">
              <a:solidFill>
                <a:srgbClr val="000000"/>
              </a:solidFill>
              <a:latin typeface="Calibri Light" panose="020F0302020204030204" pitchFamily="34" charset="0"/>
            </a:endParaRPr>
          </a:p>
        </p:txBody>
      </p:sp>
      <p:pic>
        <p:nvPicPr>
          <p:cNvPr id="15363" name="Picture 4" descr="https://upload.wikimedia.org/wikipedia/commons/5/5e/Silverbird_in_Murchison_Falls_National_Park,_Uganda.JPG">
            <a:extLst>
              <a:ext uri="{FF2B5EF4-FFF2-40B4-BE49-F238E27FC236}">
                <a16:creationId xmlns:a16="http://schemas.microsoft.com/office/drawing/2014/main" id="{41C6F4A8-EC09-9B01-55EE-73A957FEE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491" y="2161742"/>
            <a:ext cx="4389120"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43">
            <a:extLst>
              <a:ext uri="{FF2B5EF4-FFF2-40B4-BE49-F238E27FC236}">
                <a16:creationId xmlns:a16="http://schemas.microsoft.com/office/drawing/2014/main" id="{2715DEB1-52B2-F4BB-97FB-7092A54C027E}"/>
              </a:ext>
            </a:extLst>
          </p:cNvPr>
          <p:cNvSpPr/>
          <p:nvPr/>
        </p:nvSpPr>
        <p:spPr>
          <a:xfrm>
            <a:off x="1518731" y="2243023"/>
            <a:ext cx="717506" cy="66985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 name="Rectangle 4">
            <a:extLst>
              <a:ext uri="{FF2B5EF4-FFF2-40B4-BE49-F238E27FC236}">
                <a16:creationId xmlns:a16="http://schemas.microsoft.com/office/drawing/2014/main" id="{61C31162-4FBD-1BFC-0F0A-A4C48E4B3532}"/>
              </a:ext>
            </a:extLst>
          </p:cNvPr>
          <p:cNvSpPr/>
          <p:nvPr/>
        </p:nvSpPr>
        <p:spPr>
          <a:xfrm>
            <a:off x="2564650" y="3857106"/>
            <a:ext cx="640080" cy="64008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5E92E2F-23CF-E582-FAB0-B19458B5D7D4}"/>
              </a:ext>
            </a:extLst>
          </p:cNvPr>
          <p:cNvSpPr/>
          <p:nvPr/>
        </p:nvSpPr>
        <p:spPr>
          <a:xfrm>
            <a:off x="3800103" y="4144488"/>
            <a:ext cx="640080" cy="64008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ublic Affairs – April 2022 Update | The Women's Institute - Northumberland">
            <a:extLst>
              <a:ext uri="{FF2B5EF4-FFF2-40B4-BE49-F238E27FC236}">
                <a16:creationId xmlns:a16="http://schemas.microsoft.com/office/drawing/2014/main" id="{1AB29E63-2A7B-D89B-BD42-C528A60C364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4154" y="4683198"/>
            <a:ext cx="1900183" cy="1900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585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a:extLst>
              <a:ext uri="{FF2B5EF4-FFF2-40B4-BE49-F238E27FC236}">
                <a16:creationId xmlns:a16="http://schemas.microsoft.com/office/drawing/2014/main" id="{A0E025BD-04CA-D219-318B-FD9F8B93095A}"/>
              </a:ext>
            </a:extLst>
          </p:cNvPr>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Consider learning an image:</a:t>
            </a:r>
            <a:endParaRPr lang="zh-TW" altLang="en-US" dirty="0">
              <a:ea typeface="ＭＳ Ｐゴシック" panose="020B0600070205080204" pitchFamily="34" charset="-128"/>
            </a:endParaRPr>
          </a:p>
        </p:txBody>
      </p:sp>
      <p:sp>
        <p:nvSpPr>
          <p:cNvPr id="15362" name="內容版面配置區 2">
            <a:extLst>
              <a:ext uri="{FF2B5EF4-FFF2-40B4-BE49-F238E27FC236}">
                <a16:creationId xmlns:a16="http://schemas.microsoft.com/office/drawing/2014/main" id="{FB9DF4DB-1AED-0143-C065-F7BABC17F15C}"/>
              </a:ext>
            </a:extLst>
          </p:cNvPr>
          <p:cNvSpPr>
            <a:spLocks noGrp="1"/>
          </p:cNvSpPr>
          <p:nvPr>
            <p:ph idx="1"/>
          </p:nvPr>
        </p:nvSpPr>
        <p:spPr>
          <a:xfrm>
            <a:off x="628650" y="1825625"/>
            <a:ext cx="7886700" cy="4351338"/>
          </a:xfrm>
        </p:spPr>
        <p:txBody>
          <a:bodyPr/>
          <a:lstStyle/>
          <a:p>
            <a:r>
              <a:rPr lang="en-US" altLang="zh-TW" dirty="0">
                <a:ea typeface="ＭＳ Ｐゴシック" panose="020B0600070205080204" pitchFamily="34" charset="-128"/>
              </a:rPr>
              <a:t>Some patterns are much smaller than the whole image</a:t>
            </a:r>
            <a:endParaRPr lang="zh-TW" altLang="en-US" dirty="0">
              <a:ea typeface="ＭＳ Ｐゴシック" panose="020B0600070205080204" pitchFamily="34" charset="-128"/>
            </a:endParaRPr>
          </a:p>
        </p:txBody>
      </p:sp>
      <p:pic>
        <p:nvPicPr>
          <p:cNvPr id="15363" name="Picture 4" descr="https://upload.wikimedia.org/wikipedia/commons/5/5e/Silverbird_in_Murchison_Falls_National_Park,_Uganda.JPG">
            <a:extLst>
              <a:ext uri="{FF2B5EF4-FFF2-40B4-BE49-F238E27FC236}">
                <a16:creationId xmlns:a16="http://schemas.microsoft.com/office/drawing/2014/main" id="{41C6F4A8-EC09-9B01-55EE-73A957FEE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469265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id="{4BB0CC62-5442-4578-F499-E3C5BAAD2DF6}"/>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dirty="0">
              <a:latin typeface="Calibri Light" panose="020F0302020204030204" pitchFamily="34" charset="0"/>
            </a:endParaRPr>
          </a:p>
        </p:txBody>
      </p:sp>
      <p:pic>
        <p:nvPicPr>
          <p:cNvPr id="8" name="圖片 15">
            <a:extLst>
              <a:ext uri="{FF2B5EF4-FFF2-40B4-BE49-F238E27FC236}">
                <a16:creationId xmlns:a16="http://schemas.microsoft.com/office/drawing/2014/main" id="{DA4BFC2F-7246-2880-BA04-E6DFF0BC88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4738688"/>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圖片 18">
            <a:extLst>
              <a:ext uri="{FF2B5EF4-FFF2-40B4-BE49-F238E27FC236}">
                <a16:creationId xmlns:a16="http://schemas.microsoft.com/office/drawing/2014/main" id="{1195016B-CFC8-EC0D-36EB-C0E276B039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7513" y="4656138"/>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圓角矩形圖說文字 42">
            <a:extLst>
              <a:ext uri="{FF2B5EF4-FFF2-40B4-BE49-F238E27FC236}">
                <a16:creationId xmlns:a16="http://schemas.microsoft.com/office/drawing/2014/main" id="{2C4CDD44-41D8-47B9-ED06-343DF6320FBB}"/>
              </a:ext>
            </a:extLst>
          </p:cNvPr>
          <p:cNvSpPr/>
          <p:nvPr/>
        </p:nvSpPr>
        <p:spPr>
          <a:xfrm>
            <a:off x="6172200" y="5867400"/>
            <a:ext cx="2422525" cy="601663"/>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a:t>
            </a:r>
            <a:r>
              <a:rPr lang="en-US" altLang="zh-TW" dirty="0">
                <a:solidFill>
                  <a:srgbClr val="FF0000"/>
                </a:solidFill>
                <a:latin typeface="Calibri Light" panose="020F0302020204030204" pitchFamily="34" charset="0"/>
              </a:rPr>
              <a:t>beak</a:t>
            </a:r>
            <a:r>
              <a:rPr lang="en-US" altLang="zh-TW" dirty="0">
                <a:solidFill>
                  <a:srgbClr val="000000"/>
                </a:solidFill>
                <a:latin typeface="Calibri Light" panose="020F0302020204030204" pitchFamily="34" charset="0"/>
              </a:rPr>
              <a:t>”</a:t>
            </a:r>
            <a:r>
              <a:rPr lang="zh-TW" altLang="en-US" dirty="0">
                <a:solidFill>
                  <a:srgbClr val="000000"/>
                </a:solidFill>
                <a:latin typeface="Calibri Light" panose="020F0302020204030204" pitchFamily="34" charset="0"/>
              </a:rPr>
              <a:t> </a:t>
            </a:r>
            <a:r>
              <a:rPr lang="en-US" altLang="zh-TW" dirty="0">
                <a:solidFill>
                  <a:srgbClr val="000000"/>
                </a:solidFill>
                <a:latin typeface="Calibri Light" panose="020F0302020204030204" pitchFamily="34" charset="0"/>
              </a:rPr>
              <a:t>detector</a:t>
            </a:r>
            <a:endParaRPr lang="zh-TW" altLang="en-US" dirty="0">
              <a:solidFill>
                <a:srgbClr val="000000"/>
              </a:solidFill>
              <a:latin typeface="Calibri Light" panose="020F0302020204030204" pitchFamily="34" charset="0"/>
            </a:endParaRPr>
          </a:p>
        </p:txBody>
      </p:sp>
      <p:sp>
        <p:nvSpPr>
          <p:cNvPr id="12" name="矩形 43">
            <a:extLst>
              <a:ext uri="{FF2B5EF4-FFF2-40B4-BE49-F238E27FC236}">
                <a16:creationId xmlns:a16="http://schemas.microsoft.com/office/drawing/2014/main" id="{2715DEB1-52B2-F4BB-97FB-7092A54C027E}"/>
              </a:ext>
            </a:extLst>
          </p:cNvPr>
          <p:cNvSpPr/>
          <p:nvPr/>
        </p:nvSpPr>
        <p:spPr>
          <a:xfrm>
            <a:off x="1473200" y="4738688"/>
            <a:ext cx="406400" cy="3794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13" name="直線單箭頭接點 45">
            <a:extLst>
              <a:ext uri="{FF2B5EF4-FFF2-40B4-BE49-F238E27FC236}">
                <a16:creationId xmlns:a16="http://schemas.microsoft.com/office/drawing/2014/main" id="{B6A045B9-0795-F702-C15D-587C9DF5D7D5}"/>
              </a:ext>
            </a:extLst>
          </p:cNvPr>
          <p:cNvCxnSpPr>
            <a:stCxn id="12" idx="3"/>
            <a:endCxn id="8" idx="1"/>
          </p:cNvCxnSpPr>
          <p:nvPr/>
        </p:nvCxnSpPr>
        <p:spPr>
          <a:xfrm>
            <a:off x="1879600" y="4927600"/>
            <a:ext cx="2214563" cy="381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8">
            <a:extLst>
              <a:ext uri="{FF2B5EF4-FFF2-40B4-BE49-F238E27FC236}">
                <a16:creationId xmlns:a16="http://schemas.microsoft.com/office/drawing/2014/main" id="{7B74C103-0B4C-7F41-EDB9-980BCAB729C8}"/>
              </a:ext>
            </a:extLst>
          </p:cNvPr>
          <p:cNvSpPr txBox="1"/>
          <p:nvPr/>
        </p:nvSpPr>
        <p:spPr>
          <a:xfrm>
            <a:off x="1046956" y="3198167"/>
            <a:ext cx="7391400" cy="461665"/>
          </a:xfrm>
          <a:prstGeom prst="rect">
            <a:avLst/>
          </a:prstGeom>
          <a:solidFill>
            <a:schemeClr val="accent2">
              <a:lumMod val="20000"/>
              <a:lumOff val="80000"/>
            </a:schemeClr>
          </a:solid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en-US" altLang="zh-TW" sz="2400" dirty="0">
                <a:solidFill>
                  <a:srgbClr val="FF0000"/>
                </a:solidFill>
                <a:latin typeface="Calibri Light" panose="020F0302020204030204" pitchFamily="34" charset="0"/>
              </a:rPr>
              <a:t>Can represent a small region with fewer parameters</a:t>
            </a:r>
            <a:endParaRPr lang="zh-TW" altLang="en-US" sz="2400" dirty="0">
              <a:solidFill>
                <a:srgbClr val="FF0000"/>
              </a:solidFill>
              <a:latin typeface="Calibri Light" panose="020F0302020204030204" pitchFamily="34" charset="0"/>
            </a:endParaRPr>
          </a:p>
        </p:txBody>
      </p:sp>
    </p:spTree>
    <p:extLst>
      <p:ext uri="{BB962C8B-B14F-4D97-AF65-F5344CB8AC3E}">
        <p14:creationId xmlns:p14="http://schemas.microsoft.com/office/powerpoint/2010/main" val="3206429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ll4desktop.com/data_images/original/4244361-bird.jpg">
            <a:extLst>
              <a:ext uri="{FF2B5EF4-FFF2-40B4-BE49-F238E27FC236}">
                <a16:creationId xmlns:a16="http://schemas.microsoft.com/office/drawing/2014/main" id="{F149B48B-CB4A-7CC0-B68B-DA3873F6E2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4476750"/>
            <a:ext cx="248602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標題 1">
            <a:extLst>
              <a:ext uri="{FF2B5EF4-FFF2-40B4-BE49-F238E27FC236}">
                <a16:creationId xmlns:a16="http://schemas.microsoft.com/office/drawing/2014/main" id="{7E8BF196-8C8C-0DFE-9A7B-D6A906CC3F16}"/>
              </a:ext>
            </a:extLst>
          </p:cNvPr>
          <p:cNvSpPr>
            <a:spLocks noGrp="1"/>
          </p:cNvSpPr>
          <p:nvPr>
            <p:ph type="title"/>
          </p:nvPr>
        </p:nvSpPr>
        <p:spPr>
          <a:xfrm>
            <a:off x="628650" y="365125"/>
            <a:ext cx="8210550" cy="1325563"/>
          </a:xfrm>
        </p:spPr>
        <p:txBody>
          <a:bodyPr>
            <a:normAutofit fontScale="90000"/>
          </a:bodyPr>
          <a:lstStyle/>
          <a:p>
            <a:r>
              <a:rPr lang="en-US" altLang="zh-TW" sz="2800" dirty="0">
                <a:ea typeface="ＭＳ Ｐゴシック" panose="020B0600070205080204" pitchFamily="34" charset="-128"/>
              </a:rPr>
              <a:t>Same pattern appears in different places:</a:t>
            </a:r>
            <a:br>
              <a:rPr lang="en-US" altLang="zh-TW" sz="2800" dirty="0">
                <a:ea typeface="ＭＳ Ｐゴシック" panose="020B0600070205080204" pitchFamily="34" charset="-128"/>
              </a:rPr>
            </a:br>
            <a:r>
              <a:rPr lang="en-US" altLang="zh-TW" sz="2800" dirty="0">
                <a:ea typeface="ＭＳ Ｐゴシック" panose="020B0600070205080204" pitchFamily="34" charset="-128"/>
              </a:rPr>
              <a:t>They can be compressed!</a:t>
            </a:r>
            <a:br>
              <a:rPr lang="en-US" altLang="zh-TW" sz="2800" dirty="0">
                <a:ea typeface="ＭＳ Ｐゴシック" panose="020B0600070205080204" pitchFamily="34" charset="-128"/>
              </a:rPr>
            </a:br>
            <a:r>
              <a:rPr lang="en-US" altLang="zh-TW" sz="2800" dirty="0">
                <a:solidFill>
                  <a:srgbClr val="FF0000"/>
                </a:solidFill>
                <a:ea typeface="ＭＳ Ｐゴシック" panose="020B0600070205080204" pitchFamily="34" charset="-128"/>
              </a:rPr>
              <a:t>What about training a lot of such “small” detectors</a:t>
            </a:r>
            <a:br>
              <a:rPr lang="en-US" altLang="zh-TW" sz="2800" dirty="0">
                <a:solidFill>
                  <a:srgbClr val="FF0000"/>
                </a:solidFill>
                <a:ea typeface="ＭＳ Ｐゴシック" panose="020B0600070205080204" pitchFamily="34" charset="-128"/>
              </a:rPr>
            </a:br>
            <a:r>
              <a:rPr lang="en-US" altLang="zh-TW" sz="2800" dirty="0">
                <a:solidFill>
                  <a:srgbClr val="FF0000"/>
                </a:solidFill>
                <a:ea typeface="ＭＳ Ｐゴシック" panose="020B0600070205080204" pitchFamily="34" charset="-128"/>
              </a:rPr>
              <a:t>and each detector must “move around”.</a:t>
            </a:r>
            <a:endParaRPr lang="zh-TW" altLang="en-US" sz="3600" dirty="0">
              <a:solidFill>
                <a:srgbClr val="FF0000"/>
              </a:solidFill>
              <a:ea typeface="ＭＳ Ｐゴシック" panose="020B0600070205080204" pitchFamily="34" charset="-128"/>
            </a:endParaRPr>
          </a:p>
        </p:txBody>
      </p:sp>
      <p:pic>
        <p:nvPicPr>
          <p:cNvPr id="7" name="Picture 4" descr="https://upload.wikimedia.org/wikipedia/commons/5/5e/Silverbird_in_Murchison_Falls_National_Park,_Uganda.JPG">
            <a:extLst>
              <a:ext uri="{FF2B5EF4-FFF2-40B4-BE49-F238E27FC236}">
                <a16:creationId xmlns:a16="http://schemas.microsoft.com/office/drawing/2014/main" id="{AAE155A7-B12A-4383-73B7-CF93B04B9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257810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id="{C2059D9A-F309-7FA9-814F-10D4B2A1D158}"/>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dirty="0">
              <a:latin typeface="Calibri Light" panose="020F0302020204030204" pitchFamily="34" charset="0"/>
            </a:endParaRPr>
          </a:p>
        </p:txBody>
      </p:sp>
      <p:pic>
        <p:nvPicPr>
          <p:cNvPr id="9" name="圖片 8">
            <a:extLst>
              <a:ext uri="{FF2B5EF4-FFF2-40B4-BE49-F238E27FC236}">
                <a16:creationId xmlns:a16="http://schemas.microsoft.com/office/drawing/2014/main" id="{4F4CA049-1AB3-F41E-9010-7F40F66D5C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2868613"/>
            <a:ext cx="21510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朵形圖說文字 9">
            <a:extLst>
              <a:ext uri="{FF2B5EF4-FFF2-40B4-BE49-F238E27FC236}">
                <a16:creationId xmlns:a16="http://schemas.microsoft.com/office/drawing/2014/main" id="{D3E58DB9-5258-EFD8-8651-38331A967AD4}"/>
              </a:ext>
            </a:extLst>
          </p:cNvPr>
          <p:cNvSpPr/>
          <p:nvPr/>
        </p:nvSpPr>
        <p:spPr>
          <a:xfrm>
            <a:off x="5075238" y="2425700"/>
            <a:ext cx="3303587" cy="952500"/>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“upper-left beak”</a:t>
            </a:r>
            <a:r>
              <a:rPr lang="zh-TW" altLang="en-US" dirty="0">
                <a:latin typeface="Calibri Light" panose="020F0302020204030204" pitchFamily="34" charset="0"/>
              </a:rPr>
              <a:t> </a:t>
            </a:r>
            <a:r>
              <a:rPr lang="en-US" altLang="zh-TW" dirty="0">
                <a:latin typeface="Calibri Light" panose="020F0302020204030204" pitchFamily="34" charset="0"/>
              </a:rPr>
              <a:t>detector</a:t>
            </a:r>
            <a:endParaRPr lang="zh-TW" altLang="en-US" dirty="0">
              <a:latin typeface="Calibri Light" panose="020F0302020204030204" pitchFamily="34" charset="0"/>
            </a:endParaRPr>
          </a:p>
        </p:txBody>
      </p:sp>
      <p:sp>
        <p:nvSpPr>
          <p:cNvPr id="11" name="矩形 11">
            <a:extLst>
              <a:ext uri="{FF2B5EF4-FFF2-40B4-BE49-F238E27FC236}">
                <a16:creationId xmlns:a16="http://schemas.microsoft.com/office/drawing/2014/main" id="{2628BAB3-8ACD-1E39-4A02-06B85C54844C}"/>
              </a:ext>
            </a:extLst>
          </p:cNvPr>
          <p:cNvSpPr/>
          <p:nvPr/>
        </p:nvSpPr>
        <p:spPr>
          <a:xfrm>
            <a:off x="1289050" y="2628900"/>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2" name="矩形 12">
            <a:extLst>
              <a:ext uri="{FF2B5EF4-FFF2-40B4-BE49-F238E27FC236}">
                <a16:creationId xmlns:a16="http://schemas.microsoft.com/office/drawing/2014/main" id="{7A6A6D9F-9E4A-5532-B38D-F2CF8919CB4F}"/>
              </a:ext>
            </a:extLst>
          </p:cNvPr>
          <p:cNvSpPr/>
          <p:nvPr/>
        </p:nvSpPr>
        <p:spPr>
          <a:xfrm>
            <a:off x="1803400" y="4994275"/>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pic>
        <p:nvPicPr>
          <p:cNvPr id="13" name="圖片 4">
            <a:extLst>
              <a:ext uri="{FF2B5EF4-FFF2-40B4-BE49-F238E27FC236}">
                <a16:creationId xmlns:a16="http://schemas.microsoft.com/office/drawing/2014/main" id="{7E620330-8A48-D1AA-A282-61BD035E444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73475" y="4652963"/>
            <a:ext cx="22955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雲朵形圖說文字 30">
            <a:extLst>
              <a:ext uri="{FF2B5EF4-FFF2-40B4-BE49-F238E27FC236}">
                <a16:creationId xmlns:a16="http://schemas.microsoft.com/office/drawing/2014/main" id="{D43DD4BB-5B29-5FD3-514F-F35AA40DD398}"/>
              </a:ext>
            </a:extLst>
          </p:cNvPr>
          <p:cNvSpPr/>
          <p:nvPr/>
        </p:nvSpPr>
        <p:spPr>
          <a:xfrm>
            <a:off x="5075306" y="551370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“middle beak”</a:t>
            </a:r>
            <a:r>
              <a:rPr lang="zh-TW" altLang="en-US" dirty="0">
                <a:solidFill>
                  <a:srgbClr val="000000"/>
                </a:solidFill>
                <a:latin typeface="Calibri Light" panose="020F0302020204030204" pitchFamily="34" charset="0"/>
              </a:rPr>
              <a:t> </a:t>
            </a:r>
            <a:r>
              <a:rPr lang="en-US" altLang="zh-TW" dirty="0">
                <a:solidFill>
                  <a:srgbClr val="000000"/>
                </a:solidFill>
                <a:latin typeface="Calibri Light" panose="020F0302020204030204" pitchFamily="34" charset="0"/>
              </a:rPr>
              <a:t>detector</a:t>
            </a:r>
            <a:endParaRPr lang="zh-TW" altLang="en-US" dirty="0">
              <a:solidFill>
                <a:srgbClr val="000000"/>
              </a:solidFill>
              <a:latin typeface="Calibri Light" panose="020F0302020204030204" pitchFamily="34" charset="0"/>
            </a:endParaRPr>
          </a:p>
        </p:txBody>
      </p:sp>
      <p:sp>
        <p:nvSpPr>
          <p:cNvPr id="15" name="矩形 5">
            <a:extLst>
              <a:ext uri="{FF2B5EF4-FFF2-40B4-BE49-F238E27FC236}">
                <a16:creationId xmlns:a16="http://schemas.microsoft.com/office/drawing/2014/main" id="{BA121559-9045-9C35-ED57-CC1F569B6AE8}"/>
              </a:ext>
            </a:extLst>
          </p:cNvPr>
          <p:cNvSpPr>
            <a:spLocks noChangeArrowheads="1"/>
          </p:cNvSpPr>
          <p:nvPr/>
        </p:nvSpPr>
        <p:spPr bwMode="auto">
          <a:xfrm>
            <a:off x="4648200" y="4038600"/>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They can be compressed</a:t>
            </a:r>
          </a:p>
          <a:p>
            <a:pPr eaLnBrk="1" hangingPunct="1"/>
            <a:r>
              <a:rPr lang="en-US" altLang="zh-TW" dirty="0">
                <a:latin typeface="Calibri Light" panose="020F0302020204030204" pitchFamily="34" charset="0"/>
              </a:rPr>
              <a:t> to the same parameters.</a:t>
            </a:r>
            <a:endParaRPr lang="zh-TW" altLang="en-US" dirty="0">
              <a:latin typeface="Calibri Light" panose="020F0302020204030204" pitchFamily="34" charset="0"/>
            </a:endParaRPr>
          </a:p>
        </p:txBody>
      </p:sp>
      <p:cxnSp>
        <p:nvCxnSpPr>
          <p:cNvPr id="17" name="直線單箭頭接點 7">
            <a:extLst>
              <a:ext uri="{FF2B5EF4-FFF2-40B4-BE49-F238E27FC236}">
                <a16:creationId xmlns:a16="http://schemas.microsoft.com/office/drawing/2014/main" id="{5D0E53F5-F3EC-086B-58BF-A42E469BFACB}"/>
              </a:ext>
            </a:extLst>
          </p:cNvPr>
          <p:cNvCxnSpPr/>
          <p:nvPr/>
        </p:nvCxnSpPr>
        <p:spPr>
          <a:xfrm>
            <a:off x="4445000" y="3768725"/>
            <a:ext cx="0" cy="133985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766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8EC3CF72-563F-0CA2-6D13-A196F696B9A0}"/>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pic>
        <p:nvPicPr>
          <p:cNvPr id="17410" name="Picture 3">
            <a:extLst>
              <a:ext uri="{FF2B5EF4-FFF2-40B4-BE49-F238E27FC236}">
                <a16:creationId xmlns:a16="http://schemas.microsoft.com/office/drawing/2014/main" id="{378B6DCE-7DE1-A8BF-1D0F-FBB5032AEE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124200"/>
            <a:ext cx="38481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4">
            <a:extLst>
              <a:ext uri="{FF2B5EF4-FFF2-40B4-BE49-F238E27FC236}">
                <a16:creationId xmlns:a16="http://schemas.microsoft.com/office/drawing/2014/main" id="{BC4EBF0A-AD89-C096-4C5A-7DABBCF173EC}"/>
              </a:ext>
            </a:extLst>
          </p:cNvPr>
          <p:cNvSpPr txBox="1">
            <a:spLocks noChangeArrowheads="1"/>
          </p:cNvSpPr>
          <p:nvPr/>
        </p:nvSpPr>
        <p:spPr bwMode="auto">
          <a:xfrm>
            <a:off x="4419600" y="5486400"/>
            <a:ext cx="805990" cy="36933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latin typeface="Calibri Light" panose="020F0302020204030204" pitchFamily="34" charset="0"/>
              </a:rPr>
              <a:t>A filter</a:t>
            </a:r>
          </a:p>
        </p:txBody>
      </p:sp>
      <p:sp>
        <p:nvSpPr>
          <p:cNvPr id="17412" name="TextBox 5">
            <a:extLst>
              <a:ext uri="{FF2B5EF4-FFF2-40B4-BE49-F238E27FC236}">
                <a16:creationId xmlns:a16="http://schemas.microsoft.com/office/drawing/2014/main" id="{C0970F99-3EF3-CBCB-80F2-FFB1BA4F165B}"/>
              </a:ext>
            </a:extLst>
          </p:cNvPr>
          <p:cNvSpPr txBox="1">
            <a:spLocks noChangeArrowheads="1"/>
          </p:cNvSpPr>
          <p:nvPr/>
        </p:nvSpPr>
        <p:spPr bwMode="auto">
          <a:xfrm>
            <a:off x="304800" y="1447800"/>
            <a:ext cx="781861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Calibri Light" panose="020F0302020204030204" pitchFamily="34" charset="0"/>
              </a:rPr>
              <a:t>A CNN is a neural network with some convolutional layers </a:t>
            </a:r>
          </a:p>
          <a:p>
            <a:pPr eaLnBrk="1" hangingPunct="1"/>
            <a:r>
              <a:rPr lang="en-US" altLang="en-US" dirty="0">
                <a:latin typeface="Calibri Light" panose="020F0302020204030204" pitchFamily="34" charset="0"/>
              </a:rPr>
              <a:t>(and some other layers).  A convolutional layer has a number </a:t>
            </a:r>
          </a:p>
          <a:p>
            <a:pPr eaLnBrk="1" hangingPunct="1"/>
            <a:r>
              <a:rPr lang="en-US" altLang="en-US" dirty="0">
                <a:latin typeface="Calibri Light" panose="020F0302020204030204" pitchFamily="34" charset="0"/>
              </a:rPr>
              <a:t>of filters that does convolutional operation. </a:t>
            </a:r>
          </a:p>
        </p:txBody>
      </p:sp>
      <p:sp>
        <p:nvSpPr>
          <p:cNvPr id="17413" name="TextBox 6">
            <a:extLst>
              <a:ext uri="{FF2B5EF4-FFF2-40B4-BE49-F238E27FC236}">
                <a16:creationId xmlns:a16="http://schemas.microsoft.com/office/drawing/2014/main" id="{9ECAD50C-887A-8709-F542-EECB487ECD64}"/>
              </a:ext>
            </a:extLst>
          </p:cNvPr>
          <p:cNvSpPr txBox="1">
            <a:spLocks noChangeArrowheads="1"/>
          </p:cNvSpPr>
          <p:nvPr/>
        </p:nvSpPr>
        <p:spPr bwMode="auto">
          <a:xfrm>
            <a:off x="3810000" y="3429000"/>
            <a:ext cx="14931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latin typeface="Calibri Light" panose="020F0302020204030204" pitchFamily="34" charset="0"/>
              </a:rPr>
              <a:t>Beak detector</a:t>
            </a:r>
          </a:p>
        </p:txBody>
      </p:sp>
      <p:cxnSp>
        <p:nvCxnSpPr>
          <p:cNvPr id="9" name="Straight Arrow Connector 8">
            <a:extLst>
              <a:ext uri="{FF2B5EF4-FFF2-40B4-BE49-F238E27FC236}">
                <a16:creationId xmlns:a16="http://schemas.microsoft.com/office/drawing/2014/main" id="{C6F756E2-A005-0BF5-8419-B2B40D9A0B77}"/>
              </a:ext>
            </a:extLst>
          </p:cNvPr>
          <p:cNvCxnSpPr>
            <a:cxnSpLocks noChangeShapeType="1"/>
          </p:cNvCxnSpPr>
          <p:nvPr/>
        </p:nvCxnSpPr>
        <p:spPr bwMode="auto">
          <a:xfrm>
            <a:off x="4495800" y="3810000"/>
            <a:ext cx="0" cy="30480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57256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447" y="3026236"/>
            <a:ext cx="213360" cy="2014855"/>
          </a:xfrm>
          <a:custGeom>
            <a:avLst/>
            <a:gdLst/>
            <a:ahLst/>
            <a:cxnLst/>
            <a:rect l="l" t="t" r="r" b="b"/>
            <a:pathLst>
              <a:path w="213359" h="2014854">
                <a:moveTo>
                  <a:pt x="0" y="0"/>
                </a:moveTo>
                <a:lnTo>
                  <a:pt x="213172" y="0"/>
                </a:lnTo>
                <a:lnTo>
                  <a:pt x="213172" y="2014680"/>
                </a:lnTo>
                <a:lnTo>
                  <a:pt x="0" y="2014680"/>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279620" y="2283009"/>
            <a:ext cx="743585" cy="2758440"/>
          </a:xfrm>
          <a:custGeom>
            <a:avLst/>
            <a:gdLst/>
            <a:ahLst/>
            <a:cxnLst/>
            <a:rect l="l" t="t" r="r" b="b"/>
            <a:pathLst>
              <a:path w="743585" h="2758440">
                <a:moveTo>
                  <a:pt x="0" y="2757907"/>
                </a:moveTo>
                <a:lnTo>
                  <a:pt x="0" y="743226"/>
                </a:lnTo>
                <a:lnTo>
                  <a:pt x="743226" y="0"/>
                </a:lnTo>
                <a:lnTo>
                  <a:pt x="743226" y="2014658"/>
                </a:lnTo>
                <a:lnTo>
                  <a:pt x="0" y="2757907"/>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066447" y="2283010"/>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066447" y="2283009"/>
            <a:ext cx="956944" cy="2758440"/>
          </a:xfrm>
          <a:custGeom>
            <a:avLst/>
            <a:gdLst/>
            <a:ahLst/>
            <a:cxnLst/>
            <a:rect l="l" t="t" r="r" b="b"/>
            <a:pathLst>
              <a:path w="956944" h="2758440">
                <a:moveTo>
                  <a:pt x="0" y="743226"/>
                </a:moveTo>
                <a:lnTo>
                  <a:pt x="743226" y="0"/>
                </a:lnTo>
                <a:lnTo>
                  <a:pt x="956398" y="0"/>
                </a:lnTo>
                <a:lnTo>
                  <a:pt x="956398" y="2014658"/>
                </a:lnTo>
                <a:lnTo>
                  <a:pt x="213172" y="2757906"/>
                </a:lnTo>
                <a:lnTo>
                  <a:pt x="0" y="2757906"/>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066447" y="228301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279619" y="3026236"/>
            <a:ext cx="0" cy="2014855"/>
          </a:xfrm>
          <a:custGeom>
            <a:avLst/>
            <a:gdLst/>
            <a:ahLst/>
            <a:cxnLst/>
            <a:rect l="l" t="t" r="r" b="b"/>
            <a:pathLst>
              <a:path h="2014854">
                <a:moveTo>
                  <a:pt x="0" y="0"/>
                </a:moveTo>
                <a:lnTo>
                  <a:pt x="0" y="201468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txBox="1"/>
          <p:nvPr/>
        </p:nvSpPr>
        <p:spPr>
          <a:xfrm>
            <a:off x="2095874" y="3105618"/>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5" name="object 1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9" name="object 9"/>
          <p:cNvSpPr txBox="1"/>
          <p:nvPr/>
        </p:nvSpPr>
        <p:spPr>
          <a:xfrm>
            <a:off x="1081483" y="5038513"/>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3</a:t>
            </a:r>
          </a:p>
        </p:txBody>
      </p:sp>
      <p:sp>
        <p:nvSpPr>
          <p:cNvPr id="11" name="object 11"/>
          <p:cNvSpPr txBox="1"/>
          <p:nvPr/>
        </p:nvSpPr>
        <p:spPr>
          <a:xfrm>
            <a:off x="824249" y="1762105"/>
            <a:ext cx="5960745" cy="391160"/>
          </a:xfrm>
          <a:prstGeom prst="rect">
            <a:avLst/>
          </a:prstGeom>
        </p:spPr>
        <p:txBody>
          <a:bodyPr vert="horz" wrap="square" lIns="0" tIns="12700" rIns="0" bIns="0" rtlCol="0">
            <a:spAutoFit/>
          </a:bodyPr>
          <a:lstStyle/>
          <a:p>
            <a:pPr marL="12700">
              <a:spcBef>
                <a:spcPts val="100"/>
              </a:spcBef>
            </a:pPr>
            <a:r>
              <a:rPr sz="2400" spc="-5" dirty="0">
                <a:latin typeface="Calibri Light" panose="020F0302020204030204" pitchFamily="34" charset="0"/>
                <a:cs typeface="Calibri Light" panose="020F0302020204030204" pitchFamily="34" charset="0"/>
              </a:rPr>
              <a:t>32x32x3 image </a:t>
            </a:r>
            <a:r>
              <a:rPr sz="2400" dirty="0">
                <a:latin typeface="Calibri Light" panose="020F0302020204030204" pitchFamily="34" charset="0"/>
                <a:cs typeface="Calibri Light" panose="020F0302020204030204" pitchFamily="34" charset="0"/>
              </a:rPr>
              <a:t>-&gt; </a:t>
            </a:r>
            <a:r>
              <a:rPr sz="2400" spc="-5" dirty="0">
                <a:latin typeface="Calibri Light" panose="020F0302020204030204" pitchFamily="34" charset="0"/>
                <a:cs typeface="Calibri Light" panose="020F0302020204030204" pitchFamily="34" charset="0"/>
              </a:rPr>
              <a:t>preserve </a:t>
            </a:r>
            <a:r>
              <a:rPr sz="2400" dirty="0">
                <a:latin typeface="Calibri Light" panose="020F0302020204030204" pitchFamily="34" charset="0"/>
                <a:cs typeface="Calibri Light" panose="020F0302020204030204" pitchFamily="34" charset="0"/>
              </a:rPr>
              <a:t>spatial</a:t>
            </a:r>
            <a:r>
              <a:rPr sz="2400" spc="-95" dirty="0">
                <a:latin typeface="Calibri Light" panose="020F0302020204030204" pitchFamily="34" charset="0"/>
                <a:cs typeface="Calibri Light" panose="020F0302020204030204" pitchFamily="34" charset="0"/>
              </a:rPr>
              <a:t> </a:t>
            </a:r>
            <a:r>
              <a:rPr sz="2400" dirty="0">
                <a:latin typeface="Calibri Light" panose="020F0302020204030204" pitchFamily="34" charset="0"/>
                <a:cs typeface="Calibri Light" panose="020F0302020204030204" pitchFamily="34" charset="0"/>
              </a:rPr>
              <a:t>structure</a:t>
            </a:r>
          </a:p>
        </p:txBody>
      </p:sp>
      <p:sp>
        <p:nvSpPr>
          <p:cNvPr id="12" name="object 12"/>
          <p:cNvSpPr txBox="1"/>
          <p:nvPr/>
        </p:nvSpPr>
        <p:spPr>
          <a:xfrm>
            <a:off x="2091397" y="4561371"/>
            <a:ext cx="559435" cy="299720"/>
          </a:xfrm>
          <a:prstGeom prst="rect">
            <a:avLst/>
          </a:prstGeom>
        </p:spPr>
        <p:txBody>
          <a:bodyPr vert="horz" wrap="square" lIns="0" tIns="12700" rIns="0" bIns="0" rtlCol="0">
            <a:spAutoFit/>
          </a:bodyPr>
          <a:lstStyle/>
          <a:p>
            <a:pPr marL="12700">
              <a:spcBef>
                <a:spcPts val="100"/>
              </a:spcBef>
            </a:pPr>
            <a:r>
              <a:rPr spc="-5" dirty="0">
                <a:solidFill>
                  <a:srgbClr val="0000FF"/>
                </a:solidFill>
                <a:latin typeface="Calibri Light" panose="020F0302020204030204" pitchFamily="34" charset="0"/>
                <a:cs typeface="Calibri Light" panose="020F0302020204030204" pitchFamily="34" charset="0"/>
              </a:rPr>
              <a:t>width</a:t>
            </a:r>
            <a:endParaRPr dirty="0">
              <a:latin typeface="Calibri Light" panose="020F0302020204030204" pitchFamily="34" charset="0"/>
              <a:cs typeface="Calibri Light" panose="020F0302020204030204" pitchFamily="34" charset="0"/>
            </a:endParaRPr>
          </a:p>
        </p:txBody>
      </p:sp>
      <p:sp>
        <p:nvSpPr>
          <p:cNvPr id="13" name="object 13"/>
          <p:cNvSpPr txBox="1"/>
          <p:nvPr/>
        </p:nvSpPr>
        <p:spPr>
          <a:xfrm>
            <a:off x="2511373" y="3045947"/>
            <a:ext cx="648335" cy="299720"/>
          </a:xfrm>
          <a:prstGeom prst="rect">
            <a:avLst/>
          </a:prstGeom>
        </p:spPr>
        <p:txBody>
          <a:bodyPr vert="horz" wrap="square" lIns="0" tIns="12700" rIns="0" bIns="0" rtlCol="0">
            <a:spAutoFit/>
          </a:bodyPr>
          <a:lstStyle/>
          <a:p>
            <a:pPr marL="12700">
              <a:spcBef>
                <a:spcPts val="100"/>
              </a:spcBef>
            </a:pPr>
            <a:r>
              <a:rPr spc="-5" dirty="0">
                <a:solidFill>
                  <a:srgbClr val="0000FF"/>
                </a:solidFill>
                <a:latin typeface="Calibri Light" panose="020F0302020204030204" pitchFamily="34" charset="0"/>
                <a:cs typeface="Calibri Light" panose="020F0302020204030204" pitchFamily="34" charset="0"/>
              </a:rPr>
              <a:t>height</a:t>
            </a:r>
            <a:endParaRPr dirty="0">
              <a:latin typeface="Calibri Light" panose="020F0302020204030204" pitchFamily="34" charset="0"/>
              <a:cs typeface="Calibri Light" panose="020F0302020204030204" pitchFamily="34" charset="0"/>
            </a:endParaRPr>
          </a:p>
        </p:txBody>
      </p:sp>
      <p:sp>
        <p:nvSpPr>
          <p:cNvPr id="14" name="object 14"/>
          <p:cNvSpPr txBox="1"/>
          <p:nvPr/>
        </p:nvSpPr>
        <p:spPr>
          <a:xfrm>
            <a:off x="1378424" y="4586274"/>
            <a:ext cx="597535" cy="695325"/>
          </a:xfrm>
          <a:prstGeom prst="rect">
            <a:avLst/>
          </a:prstGeom>
        </p:spPr>
        <p:txBody>
          <a:bodyPr vert="horz" wrap="square" lIns="0" tIns="73025" rIns="0" bIns="0" rtlCol="0">
            <a:spAutoFit/>
          </a:bodyPr>
          <a:lstStyle/>
          <a:p>
            <a:pPr marL="309880">
              <a:spcBef>
                <a:spcPts val="575"/>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a:p>
            <a:pPr marL="12700">
              <a:spcBef>
                <a:spcPts val="480"/>
              </a:spcBef>
            </a:pPr>
            <a:r>
              <a:rPr spc="-5" dirty="0">
                <a:solidFill>
                  <a:srgbClr val="0000FF"/>
                </a:solidFill>
                <a:latin typeface="Calibri Light" panose="020F0302020204030204" pitchFamily="34" charset="0"/>
                <a:cs typeface="Calibri Light" panose="020F0302020204030204" pitchFamily="34" charset="0"/>
              </a:rPr>
              <a:t>depth</a:t>
            </a:r>
            <a:endParaRPr dirty="0">
              <a:latin typeface="Calibri Light" panose="020F0302020204030204" pitchFamily="34" charset="0"/>
              <a:cs typeface="Calibri Light" panose="020F0302020204030204" pitchFamily="34" charset="0"/>
            </a:endParaRPr>
          </a:p>
        </p:txBody>
      </p:sp>
      <p:sp>
        <p:nvSpPr>
          <p:cNvPr id="18" name="Title 1">
            <a:extLst>
              <a:ext uri="{FF2B5EF4-FFF2-40B4-BE49-F238E27FC236}">
                <a16:creationId xmlns:a16="http://schemas.microsoft.com/office/drawing/2014/main" id="{018BB4EA-8452-EB4C-D6BA-86ED2D01F5F0}"/>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328781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447" y="3026236"/>
            <a:ext cx="213360" cy="2014855"/>
          </a:xfrm>
          <a:custGeom>
            <a:avLst/>
            <a:gdLst/>
            <a:ahLst/>
            <a:cxnLst/>
            <a:rect l="l" t="t" r="r" b="b"/>
            <a:pathLst>
              <a:path w="213359" h="2014854">
                <a:moveTo>
                  <a:pt x="0" y="0"/>
                </a:moveTo>
                <a:lnTo>
                  <a:pt x="213172" y="0"/>
                </a:lnTo>
                <a:lnTo>
                  <a:pt x="213172" y="2014680"/>
                </a:lnTo>
                <a:lnTo>
                  <a:pt x="0" y="2014680"/>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279620" y="2283009"/>
            <a:ext cx="743585" cy="2758440"/>
          </a:xfrm>
          <a:custGeom>
            <a:avLst/>
            <a:gdLst/>
            <a:ahLst/>
            <a:cxnLst/>
            <a:rect l="l" t="t" r="r" b="b"/>
            <a:pathLst>
              <a:path w="743585" h="2758440">
                <a:moveTo>
                  <a:pt x="0" y="2757907"/>
                </a:moveTo>
                <a:lnTo>
                  <a:pt x="0" y="743226"/>
                </a:lnTo>
                <a:lnTo>
                  <a:pt x="743226" y="0"/>
                </a:lnTo>
                <a:lnTo>
                  <a:pt x="743226" y="2014658"/>
                </a:lnTo>
                <a:lnTo>
                  <a:pt x="0" y="2757907"/>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066447" y="2283010"/>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066447" y="2283009"/>
            <a:ext cx="956944" cy="2758440"/>
          </a:xfrm>
          <a:custGeom>
            <a:avLst/>
            <a:gdLst/>
            <a:ahLst/>
            <a:cxnLst/>
            <a:rect l="l" t="t" r="r" b="b"/>
            <a:pathLst>
              <a:path w="956944" h="2758440">
                <a:moveTo>
                  <a:pt x="0" y="743226"/>
                </a:moveTo>
                <a:lnTo>
                  <a:pt x="743226" y="0"/>
                </a:lnTo>
                <a:lnTo>
                  <a:pt x="956398" y="0"/>
                </a:lnTo>
                <a:lnTo>
                  <a:pt x="956398" y="2014658"/>
                </a:lnTo>
                <a:lnTo>
                  <a:pt x="213172" y="2757906"/>
                </a:lnTo>
                <a:lnTo>
                  <a:pt x="0" y="2757906"/>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066447" y="228301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279619" y="3026236"/>
            <a:ext cx="0" cy="2014855"/>
          </a:xfrm>
          <a:custGeom>
            <a:avLst/>
            <a:gdLst/>
            <a:ahLst/>
            <a:cxnLst/>
            <a:rect l="l" t="t" r="r" b="b"/>
            <a:pathLst>
              <a:path h="2014854">
                <a:moveTo>
                  <a:pt x="0" y="0"/>
                </a:moveTo>
                <a:lnTo>
                  <a:pt x="0" y="201468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4145891" y="3312681"/>
            <a:ext cx="132080" cy="663575"/>
          </a:xfrm>
          <a:custGeom>
            <a:avLst/>
            <a:gdLst/>
            <a:ahLst/>
            <a:cxnLst/>
            <a:rect l="l" t="t" r="r" b="b"/>
            <a:pathLst>
              <a:path w="132079" h="663575">
                <a:moveTo>
                  <a:pt x="0" y="0"/>
                </a:moveTo>
                <a:lnTo>
                  <a:pt x="131599" y="0"/>
                </a:lnTo>
                <a:lnTo>
                  <a:pt x="131599" y="663213"/>
                </a:lnTo>
                <a:lnTo>
                  <a:pt x="0" y="663213"/>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4277491" y="3161983"/>
            <a:ext cx="151130" cy="814069"/>
          </a:xfrm>
          <a:custGeom>
            <a:avLst/>
            <a:gdLst/>
            <a:ahLst/>
            <a:cxnLst/>
            <a:rect l="l" t="t" r="r" b="b"/>
            <a:pathLst>
              <a:path w="151129" h="814069">
                <a:moveTo>
                  <a:pt x="0" y="813910"/>
                </a:moveTo>
                <a:lnTo>
                  <a:pt x="0" y="150697"/>
                </a:lnTo>
                <a:lnTo>
                  <a:pt x="150699" y="0"/>
                </a:lnTo>
                <a:lnTo>
                  <a:pt x="150699" y="663211"/>
                </a:lnTo>
                <a:lnTo>
                  <a:pt x="0" y="813910"/>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4145892" y="3161982"/>
            <a:ext cx="282575" cy="151130"/>
          </a:xfrm>
          <a:custGeom>
            <a:avLst/>
            <a:gdLst/>
            <a:ahLst/>
            <a:cxnLst/>
            <a:rect l="l" t="t" r="r" b="b"/>
            <a:pathLst>
              <a:path w="282575" h="151130">
                <a:moveTo>
                  <a:pt x="131599" y="150697"/>
                </a:moveTo>
                <a:lnTo>
                  <a:pt x="0" y="150697"/>
                </a:lnTo>
                <a:lnTo>
                  <a:pt x="150699" y="0"/>
                </a:lnTo>
                <a:lnTo>
                  <a:pt x="282299" y="0"/>
                </a:lnTo>
                <a:lnTo>
                  <a:pt x="131599" y="150697"/>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4145892" y="3161983"/>
            <a:ext cx="282575" cy="814069"/>
          </a:xfrm>
          <a:custGeom>
            <a:avLst/>
            <a:gdLst/>
            <a:ahLst/>
            <a:cxnLst/>
            <a:rect l="l" t="t" r="r" b="b"/>
            <a:pathLst>
              <a:path w="282575" h="814069">
                <a:moveTo>
                  <a:pt x="0" y="150697"/>
                </a:moveTo>
                <a:lnTo>
                  <a:pt x="150699" y="0"/>
                </a:lnTo>
                <a:lnTo>
                  <a:pt x="282299" y="0"/>
                </a:lnTo>
                <a:lnTo>
                  <a:pt x="282299" y="663211"/>
                </a:lnTo>
                <a:lnTo>
                  <a:pt x="131599" y="813910"/>
                </a:lnTo>
                <a:lnTo>
                  <a:pt x="0" y="813910"/>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4145892" y="3161982"/>
            <a:ext cx="282575" cy="151130"/>
          </a:xfrm>
          <a:custGeom>
            <a:avLst/>
            <a:gdLst/>
            <a:ahLst/>
            <a:cxnLst/>
            <a:rect l="l" t="t" r="r" b="b"/>
            <a:pathLst>
              <a:path w="282575" h="151130">
                <a:moveTo>
                  <a:pt x="0" y="150697"/>
                </a:moveTo>
                <a:lnTo>
                  <a:pt x="131599"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4277491" y="3312680"/>
            <a:ext cx="0" cy="663575"/>
          </a:xfrm>
          <a:custGeom>
            <a:avLst/>
            <a:gdLst/>
            <a:ahLst/>
            <a:cxnLst/>
            <a:rect l="l" t="t" r="r" b="b"/>
            <a:pathLst>
              <a:path h="663575">
                <a:moveTo>
                  <a:pt x="0" y="0"/>
                </a:moveTo>
                <a:lnTo>
                  <a:pt x="0" y="663213"/>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5" name="object 15"/>
          <p:cNvSpPr txBox="1">
            <a:spLocks noGrp="1"/>
          </p:cNvSpPr>
          <p:nvPr>
            <p:ph type="body" idx="1"/>
          </p:nvPr>
        </p:nvSpPr>
        <p:spPr>
          <a:xfrm>
            <a:off x="409706" y="1612647"/>
            <a:ext cx="7886700" cy="3098669"/>
          </a:xfrm>
          <a:prstGeom prst="rect">
            <a:avLst/>
          </a:prstGeom>
        </p:spPr>
        <p:txBody>
          <a:bodyPr vert="horz" wrap="square" lIns="0" tIns="12700" rIns="0" bIns="0" rtlCol="0">
            <a:spAutoFit/>
          </a:bodyPr>
          <a:lstStyle/>
          <a:p>
            <a:pPr marL="12700">
              <a:lnSpc>
                <a:spcPct val="100000"/>
              </a:lnSpc>
              <a:spcBef>
                <a:spcPts val="100"/>
              </a:spcBef>
            </a:pPr>
            <a:r>
              <a:rPr spc="-5" dirty="0"/>
              <a:t>32x32x3</a:t>
            </a:r>
            <a:r>
              <a:rPr spc="-10" dirty="0"/>
              <a:t> </a:t>
            </a:r>
            <a:r>
              <a:rPr spc="-5" dirty="0"/>
              <a:t>image</a:t>
            </a:r>
          </a:p>
          <a:p>
            <a:pPr>
              <a:lnSpc>
                <a:spcPct val="100000"/>
              </a:lnSpc>
              <a:spcBef>
                <a:spcPts val="50"/>
              </a:spcBef>
            </a:pPr>
            <a:endParaRPr dirty="0">
              <a:latin typeface="Times New Roman"/>
              <a:cs typeface="Times New Roman"/>
            </a:endParaRPr>
          </a:p>
          <a:p>
            <a:pPr marR="69215" algn="ctr">
              <a:lnSpc>
                <a:spcPct val="100000"/>
              </a:lnSpc>
            </a:pPr>
            <a:r>
              <a:rPr spc="-5" dirty="0"/>
              <a:t>5x5x3</a:t>
            </a:r>
            <a:r>
              <a:rPr spc="-10" dirty="0"/>
              <a:t> </a:t>
            </a:r>
            <a:r>
              <a:rPr spc="-5" dirty="0"/>
              <a:t>filter</a:t>
            </a:r>
          </a:p>
          <a:p>
            <a:pPr marL="1283970">
              <a:lnSpc>
                <a:spcPct val="100000"/>
              </a:lnSpc>
              <a:spcBef>
                <a:spcPts val="1550"/>
              </a:spcBef>
            </a:pPr>
            <a:r>
              <a:rPr sz="1800" spc="-5" dirty="0"/>
              <a:t>32</a:t>
            </a:r>
            <a:endParaRPr sz="1800" dirty="0"/>
          </a:p>
          <a:p>
            <a:pPr marL="4458970">
              <a:lnSpc>
                <a:spcPct val="100000"/>
              </a:lnSpc>
              <a:spcBef>
                <a:spcPts val="1580"/>
              </a:spcBef>
            </a:pPr>
            <a:r>
              <a:rPr sz="1800" spc="-5" dirty="0">
                <a:cs typeface="Calibri Light" panose="020F0302020204030204" pitchFamily="34" charset="0"/>
              </a:rPr>
              <a:t>Convolve </a:t>
            </a:r>
            <a:r>
              <a:rPr sz="1800" spc="-5" dirty="0"/>
              <a:t>the filter with the</a:t>
            </a:r>
            <a:r>
              <a:rPr sz="1800" spc="-70" dirty="0"/>
              <a:t> </a:t>
            </a:r>
            <a:r>
              <a:rPr sz="1800" spc="-5" dirty="0"/>
              <a:t>image</a:t>
            </a:r>
            <a:endParaRPr sz="1800" dirty="0">
              <a:cs typeface="Calibri Light" panose="020F0302020204030204" pitchFamily="34" charset="0"/>
            </a:endParaRPr>
          </a:p>
          <a:p>
            <a:pPr marL="4458970" marR="5080">
              <a:lnSpc>
                <a:spcPct val="100699"/>
              </a:lnSpc>
            </a:pPr>
            <a:r>
              <a:rPr sz="1800" spc="-5" dirty="0"/>
              <a:t>i.e. </a:t>
            </a:r>
            <a:r>
              <a:rPr sz="1800" dirty="0"/>
              <a:t>“slide </a:t>
            </a:r>
            <a:r>
              <a:rPr sz="1800" spc="-5" dirty="0"/>
              <a:t>over the image</a:t>
            </a:r>
            <a:r>
              <a:rPr sz="1800" spc="-90" dirty="0"/>
              <a:t> </a:t>
            </a:r>
            <a:r>
              <a:rPr sz="1800" dirty="0"/>
              <a:t>spatially,  computing </a:t>
            </a:r>
            <a:r>
              <a:rPr sz="1800" spc="-5" dirty="0"/>
              <a:t>dot</a:t>
            </a:r>
            <a:r>
              <a:rPr sz="1800" spc="-25" dirty="0"/>
              <a:t> </a:t>
            </a:r>
            <a:r>
              <a:rPr sz="1800" spc="-5" dirty="0"/>
              <a:t>products”</a:t>
            </a:r>
            <a:endParaRPr sz="1800" dirty="0"/>
          </a:p>
        </p:txBody>
      </p:sp>
      <p:sp>
        <p:nvSpPr>
          <p:cNvPr id="16" name="object 16"/>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17" name="object 17"/>
          <p:cNvSpPr txBox="1"/>
          <p:nvPr/>
        </p:nvSpPr>
        <p:spPr>
          <a:xfrm>
            <a:off x="1675899" y="4668538"/>
            <a:ext cx="280035" cy="269304"/>
          </a:xfrm>
          <a:prstGeom prst="rect">
            <a:avLst/>
          </a:prstGeom>
        </p:spPr>
        <p:txBody>
          <a:bodyPr vert="horz" wrap="square" lIns="0" tIns="0" rIns="0" bIns="0" rtlCol="0">
            <a:spAutoFit/>
          </a:bodyPr>
          <a:lstStyle/>
          <a:p>
            <a:pPr marL="12700">
              <a:lnSpc>
                <a:spcPts val="2090"/>
              </a:lnSpc>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8" name="object 18"/>
          <p:cNvSpPr txBox="1"/>
          <p:nvPr/>
        </p:nvSpPr>
        <p:spPr>
          <a:xfrm>
            <a:off x="1081483" y="5060167"/>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3</a:t>
            </a:r>
          </a:p>
        </p:txBody>
      </p:sp>
      <p:sp>
        <p:nvSpPr>
          <p:cNvPr id="20" name="Title 1">
            <a:extLst>
              <a:ext uri="{FF2B5EF4-FFF2-40B4-BE49-F238E27FC236}">
                <a16:creationId xmlns:a16="http://schemas.microsoft.com/office/drawing/2014/main" id="{CC58165A-A77B-F527-991D-0109B177C5A8}"/>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1468334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6447" y="3026236"/>
            <a:ext cx="213360" cy="2014855"/>
          </a:xfrm>
          <a:custGeom>
            <a:avLst/>
            <a:gdLst/>
            <a:ahLst/>
            <a:cxnLst/>
            <a:rect l="l" t="t" r="r" b="b"/>
            <a:pathLst>
              <a:path w="213359" h="2014854">
                <a:moveTo>
                  <a:pt x="0" y="0"/>
                </a:moveTo>
                <a:lnTo>
                  <a:pt x="213172" y="0"/>
                </a:lnTo>
                <a:lnTo>
                  <a:pt x="213172" y="2014680"/>
                </a:lnTo>
                <a:lnTo>
                  <a:pt x="0" y="2014680"/>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279620" y="2283009"/>
            <a:ext cx="743585" cy="2758440"/>
          </a:xfrm>
          <a:custGeom>
            <a:avLst/>
            <a:gdLst/>
            <a:ahLst/>
            <a:cxnLst/>
            <a:rect l="l" t="t" r="r" b="b"/>
            <a:pathLst>
              <a:path w="743585" h="2758440">
                <a:moveTo>
                  <a:pt x="0" y="2757907"/>
                </a:moveTo>
                <a:lnTo>
                  <a:pt x="0" y="743226"/>
                </a:lnTo>
                <a:lnTo>
                  <a:pt x="743226" y="0"/>
                </a:lnTo>
                <a:lnTo>
                  <a:pt x="743226" y="2014658"/>
                </a:lnTo>
                <a:lnTo>
                  <a:pt x="0" y="2757907"/>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066447" y="2283010"/>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066447" y="2283009"/>
            <a:ext cx="956944" cy="2758440"/>
          </a:xfrm>
          <a:custGeom>
            <a:avLst/>
            <a:gdLst/>
            <a:ahLst/>
            <a:cxnLst/>
            <a:rect l="l" t="t" r="r" b="b"/>
            <a:pathLst>
              <a:path w="956944" h="2758440">
                <a:moveTo>
                  <a:pt x="0" y="743226"/>
                </a:moveTo>
                <a:lnTo>
                  <a:pt x="743226" y="0"/>
                </a:lnTo>
                <a:lnTo>
                  <a:pt x="956398" y="0"/>
                </a:lnTo>
                <a:lnTo>
                  <a:pt x="956398" y="2014658"/>
                </a:lnTo>
                <a:lnTo>
                  <a:pt x="213172" y="2757906"/>
                </a:lnTo>
                <a:lnTo>
                  <a:pt x="0" y="2757906"/>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066447" y="2283010"/>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279619" y="3026236"/>
            <a:ext cx="0" cy="2014855"/>
          </a:xfrm>
          <a:custGeom>
            <a:avLst/>
            <a:gdLst/>
            <a:ahLst/>
            <a:cxnLst/>
            <a:rect l="l" t="t" r="r" b="b"/>
            <a:pathLst>
              <a:path h="2014854">
                <a:moveTo>
                  <a:pt x="0" y="0"/>
                </a:moveTo>
                <a:lnTo>
                  <a:pt x="0" y="201468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4145891" y="3312681"/>
            <a:ext cx="132080" cy="663575"/>
          </a:xfrm>
          <a:custGeom>
            <a:avLst/>
            <a:gdLst/>
            <a:ahLst/>
            <a:cxnLst/>
            <a:rect l="l" t="t" r="r" b="b"/>
            <a:pathLst>
              <a:path w="132079" h="663575">
                <a:moveTo>
                  <a:pt x="0" y="0"/>
                </a:moveTo>
                <a:lnTo>
                  <a:pt x="131599" y="0"/>
                </a:lnTo>
                <a:lnTo>
                  <a:pt x="131599" y="663213"/>
                </a:lnTo>
                <a:lnTo>
                  <a:pt x="0" y="663213"/>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4277491" y="3161983"/>
            <a:ext cx="151130" cy="814069"/>
          </a:xfrm>
          <a:custGeom>
            <a:avLst/>
            <a:gdLst/>
            <a:ahLst/>
            <a:cxnLst/>
            <a:rect l="l" t="t" r="r" b="b"/>
            <a:pathLst>
              <a:path w="151129" h="814069">
                <a:moveTo>
                  <a:pt x="0" y="813910"/>
                </a:moveTo>
                <a:lnTo>
                  <a:pt x="0" y="150697"/>
                </a:lnTo>
                <a:lnTo>
                  <a:pt x="150699" y="0"/>
                </a:lnTo>
                <a:lnTo>
                  <a:pt x="150699" y="663211"/>
                </a:lnTo>
                <a:lnTo>
                  <a:pt x="0" y="813910"/>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4145892" y="3161982"/>
            <a:ext cx="282575" cy="151130"/>
          </a:xfrm>
          <a:custGeom>
            <a:avLst/>
            <a:gdLst/>
            <a:ahLst/>
            <a:cxnLst/>
            <a:rect l="l" t="t" r="r" b="b"/>
            <a:pathLst>
              <a:path w="282575" h="151130">
                <a:moveTo>
                  <a:pt x="131599" y="150697"/>
                </a:moveTo>
                <a:lnTo>
                  <a:pt x="0" y="150697"/>
                </a:lnTo>
                <a:lnTo>
                  <a:pt x="150699" y="0"/>
                </a:lnTo>
                <a:lnTo>
                  <a:pt x="282299" y="0"/>
                </a:lnTo>
                <a:lnTo>
                  <a:pt x="131599" y="150697"/>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4145892" y="3161983"/>
            <a:ext cx="282575" cy="814069"/>
          </a:xfrm>
          <a:custGeom>
            <a:avLst/>
            <a:gdLst/>
            <a:ahLst/>
            <a:cxnLst/>
            <a:rect l="l" t="t" r="r" b="b"/>
            <a:pathLst>
              <a:path w="282575" h="814069">
                <a:moveTo>
                  <a:pt x="0" y="150697"/>
                </a:moveTo>
                <a:lnTo>
                  <a:pt x="150699" y="0"/>
                </a:lnTo>
                <a:lnTo>
                  <a:pt x="282299" y="0"/>
                </a:lnTo>
                <a:lnTo>
                  <a:pt x="282299" y="663211"/>
                </a:lnTo>
                <a:lnTo>
                  <a:pt x="131599" y="813910"/>
                </a:lnTo>
                <a:lnTo>
                  <a:pt x="0" y="813910"/>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4145892" y="3161982"/>
            <a:ext cx="282575" cy="151130"/>
          </a:xfrm>
          <a:custGeom>
            <a:avLst/>
            <a:gdLst/>
            <a:ahLst/>
            <a:cxnLst/>
            <a:rect l="l" t="t" r="r" b="b"/>
            <a:pathLst>
              <a:path w="282575" h="151130">
                <a:moveTo>
                  <a:pt x="0" y="150697"/>
                </a:moveTo>
                <a:lnTo>
                  <a:pt x="131599"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4277491" y="3312680"/>
            <a:ext cx="0" cy="663575"/>
          </a:xfrm>
          <a:custGeom>
            <a:avLst/>
            <a:gdLst/>
            <a:ahLst/>
            <a:cxnLst/>
            <a:rect l="l" t="t" r="r" b="b"/>
            <a:pathLst>
              <a:path h="663575">
                <a:moveTo>
                  <a:pt x="0" y="0"/>
                </a:moveTo>
                <a:lnTo>
                  <a:pt x="0" y="663213"/>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5" name="object 15"/>
          <p:cNvSpPr txBox="1">
            <a:spLocks noGrp="1"/>
          </p:cNvSpPr>
          <p:nvPr>
            <p:ph type="body" idx="1"/>
          </p:nvPr>
        </p:nvSpPr>
        <p:spPr>
          <a:xfrm>
            <a:off x="614172" y="1676778"/>
            <a:ext cx="7886700" cy="3098669"/>
          </a:xfrm>
          <a:prstGeom prst="rect">
            <a:avLst/>
          </a:prstGeom>
        </p:spPr>
        <p:txBody>
          <a:bodyPr vert="horz" wrap="square" lIns="0" tIns="12700" rIns="0" bIns="0" rtlCol="0">
            <a:spAutoFit/>
          </a:bodyPr>
          <a:lstStyle/>
          <a:p>
            <a:pPr marL="12700">
              <a:lnSpc>
                <a:spcPct val="100000"/>
              </a:lnSpc>
              <a:spcBef>
                <a:spcPts val="100"/>
              </a:spcBef>
            </a:pPr>
            <a:r>
              <a:rPr spc="-5" dirty="0"/>
              <a:t>32x32x</a:t>
            </a:r>
            <a:r>
              <a:rPr spc="-5" dirty="0">
                <a:solidFill>
                  <a:srgbClr val="0000FF"/>
                </a:solidFill>
              </a:rPr>
              <a:t>3</a:t>
            </a:r>
            <a:r>
              <a:rPr spc="-10" dirty="0">
                <a:solidFill>
                  <a:srgbClr val="0000FF"/>
                </a:solidFill>
              </a:rPr>
              <a:t> </a:t>
            </a:r>
            <a:r>
              <a:rPr spc="-5" dirty="0"/>
              <a:t>image</a:t>
            </a:r>
          </a:p>
          <a:p>
            <a:pPr>
              <a:lnSpc>
                <a:spcPct val="100000"/>
              </a:lnSpc>
              <a:spcBef>
                <a:spcPts val="50"/>
              </a:spcBef>
            </a:pPr>
            <a:endParaRPr dirty="0">
              <a:latin typeface="Times New Roman"/>
              <a:cs typeface="Times New Roman"/>
            </a:endParaRPr>
          </a:p>
          <a:p>
            <a:pPr marR="69215" algn="ctr">
              <a:lnSpc>
                <a:spcPct val="100000"/>
              </a:lnSpc>
            </a:pPr>
            <a:r>
              <a:rPr spc="-5" dirty="0"/>
              <a:t>5x5x</a:t>
            </a:r>
            <a:r>
              <a:rPr spc="-5" dirty="0">
                <a:solidFill>
                  <a:srgbClr val="0000FF"/>
                </a:solidFill>
              </a:rPr>
              <a:t>3</a:t>
            </a:r>
            <a:r>
              <a:rPr spc="-10" dirty="0">
                <a:solidFill>
                  <a:srgbClr val="0000FF"/>
                </a:solidFill>
              </a:rPr>
              <a:t> </a:t>
            </a:r>
            <a:r>
              <a:rPr spc="-5" dirty="0"/>
              <a:t>filter</a:t>
            </a:r>
          </a:p>
          <a:p>
            <a:pPr marL="1283970">
              <a:lnSpc>
                <a:spcPct val="100000"/>
              </a:lnSpc>
              <a:spcBef>
                <a:spcPts val="1550"/>
              </a:spcBef>
            </a:pPr>
            <a:r>
              <a:rPr sz="1800" spc="-5" dirty="0"/>
              <a:t>32</a:t>
            </a:r>
            <a:endParaRPr sz="1800" dirty="0"/>
          </a:p>
          <a:p>
            <a:pPr marL="4458970">
              <a:lnSpc>
                <a:spcPct val="100000"/>
              </a:lnSpc>
              <a:spcBef>
                <a:spcPts val="1580"/>
              </a:spcBef>
            </a:pPr>
            <a:r>
              <a:rPr sz="1800" spc="-5" dirty="0">
                <a:cs typeface="Calibri Light" panose="020F0302020204030204" pitchFamily="34" charset="0"/>
              </a:rPr>
              <a:t>Convolve </a:t>
            </a:r>
            <a:r>
              <a:rPr sz="1800" spc="-5" dirty="0"/>
              <a:t>the filter with the</a:t>
            </a:r>
            <a:r>
              <a:rPr sz="1800" spc="-70" dirty="0"/>
              <a:t> </a:t>
            </a:r>
            <a:r>
              <a:rPr sz="1800" spc="-5" dirty="0"/>
              <a:t>image</a:t>
            </a:r>
            <a:endParaRPr sz="1800" dirty="0">
              <a:cs typeface="Calibri Light" panose="020F0302020204030204" pitchFamily="34" charset="0"/>
            </a:endParaRPr>
          </a:p>
          <a:p>
            <a:pPr marL="4458970" marR="5080">
              <a:lnSpc>
                <a:spcPct val="100699"/>
              </a:lnSpc>
            </a:pPr>
            <a:r>
              <a:rPr sz="1800" spc="-5" dirty="0"/>
              <a:t>i.e. </a:t>
            </a:r>
            <a:r>
              <a:rPr sz="1800" dirty="0"/>
              <a:t>“slide </a:t>
            </a:r>
            <a:r>
              <a:rPr sz="1800" spc="-5" dirty="0"/>
              <a:t>over the image</a:t>
            </a:r>
            <a:r>
              <a:rPr sz="1800" spc="-90" dirty="0"/>
              <a:t> </a:t>
            </a:r>
            <a:r>
              <a:rPr sz="1800" dirty="0"/>
              <a:t>spatially,  computing </a:t>
            </a:r>
            <a:r>
              <a:rPr sz="1800" spc="-5" dirty="0"/>
              <a:t>dot</a:t>
            </a:r>
            <a:r>
              <a:rPr sz="1800" spc="-25" dirty="0"/>
              <a:t> </a:t>
            </a:r>
            <a:r>
              <a:rPr sz="1800" spc="-5" dirty="0"/>
              <a:t>products”</a:t>
            </a:r>
            <a:endParaRPr sz="1800" dirty="0"/>
          </a:p>
        </p:txBody>
      </p:sp>
      <p:sp>
        <p:nvSpPr>
          <p:cNvPr id="16" name="object 16"/>
          <p:cNvSpPr txBox="1"/>
          <p:nvPr/>
        </p:nvSpPr>
        <p:spPr>
          <a:xfrm>
            <a:off x="5036539" y="1197131"/>
            <a:ext cx="2890520" cy="575945"/>
          </a:xfrm>
          <a:prstGeom prst="rect">
            <a:avLst/>
          </a:prstGeom>
        </p:spPr>
        <p:txBody>
          <a:bodyPr vert="horz" wrap="square" lIns="0" tIns="10795" rIns="0" bIns="0" rtlCol="0">
            <a:spAutoFit/>
          </a:bodyPr>
          <a:lstStyle/>
          <a:p>
            <a:pPr marL="12700" marR="5080">
              <a:lnSpc>
                <a:spcPct val="100699"/>
              </a:lnSpc>
              <a:spcBef>
                <a:spcPts val="85"/>
              </a:spcBef>
            </a:pPr>
            <a:r>
              <a:rPr spc="-5" dirty="0">
                <a:solidFill>
                  <a:srgbClr val="0000FF"/>
                </a:solidFill>
                <a:latin typeface="Calibri Light" panose="020F0302020204030204" pitchFamily="34" charset="0"/>
                <a:cs typeface="Calibri Light" panose="020F0302020204030204" pitchFamily="34" charset="0"/>
              </a:rPr>
              <a:t>Filters always extend the full  depth of the input</a:t>
            </a:r>
            <a:r>
              <a:rPr spc="-45" dirty="0">
                <a:solidFill>
                  <a:srgbClr val="0000FF"/>
                </a:solidFill>
                <a:latin typeface="Calibri Light" panose="020F0302020204030204" pitchFamily="34" charset="0"/>
                <a:cs typeface="Calibri Light" panose="020F0302020204030204" pitchFamily="34" charset="0"/>
              </a:rPr>
              <a:t> </a:t>
            </a:r>
            <a:r>
              <a:rPr dirty="0">
                <a:solidFill>
                  <a:srgbClr val="0000FF"/>
                </a:solidFill>
                <a:latin typeface="Calibri Light" panose="020F0302020204030204" pitchFamily="34" charset="0"/>
                <a:cs typeface="Calibri Light" panose="020F0302020204030204" pitchFamily="34" charset="0"/>
              </a:rPr>
              <a:t>volume</a:t>
            </a:r>
            <a:endParaRPr dirty="0">
              <a:latin typeface="Calibri Light" panose="020F0302020204030204" pitchFamily="34" charset="0"/>
              <a:cs typeface="Calibri Light" panose="020F0302020204030204" pitchFamily="34" charset="0"/>
            </a:endParaRPr>
          </a:p>
        </p:txBody>
      </p:sp>
      <p:sp>
        <p:nvSpPr>
          <p:cNvPr id="17" name="object 17"/>
          <p:cNvSpPr/>
          <p:nvPr/>
        </p:nvSpPr>
        <p:spPr>
          <a:xfrm>
            <a:off x="5020540" y="1956436"/>
            <a:ext cx="547370" cy="488315"/>
          </a:xfrm>
          <a:custGeom>
            <a:avLst/>
            <a:gdLst/>
            <a:ahLst/>
            <a:cxnLst/>
            <a:rect l="l" t="t" r="r" b="b"/>
            <a:pathLst>
              <a:path w="547370" h="488315">
                <a:moveTo>
                  <a:pt x="547148" y="0"/>
                </a:moveTo>
                <a:lnTo>
                  <a:pt x="0" y="487864"/>
                </a:lnTo>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4988290" y="2432556"/>
            <a:ext cx="43180" cy="40640"/>
          </a:xfrm>
          <a:custGeom>
            <a:avLst/>
            <a:gdLst/>
            <a:ahLst/>
            <a:cxnLst/>
            <a:rect l="l" t="t" r="r" b="b"/>
            <a:pathLst>
              <a:path w="43179" h="40640">
                <a:moveTo>
                  <a:pt x="0" y="40509"/>
                </a:moveTo>
                <a:lnTo>
                  <a:pt x="21774" y="0"/>
                </a:lnTo>
                <a:lnTo>
                  <a:pt x="42724" y="23484"/>
                </a:lnTo>
                <a:lnTo>
                  <a:pt x="0" y="40509"/>
                </a:lnTo>
                <a:close/>
              </a:path>
            </a:pathLst>
          </a:custGeom>
          <a:solidFill>
            <a:srgbClr val="0000FF"/>
          </a:solidFill>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4988290" y="2432556"/>
            <a:ext cx="43180" cy="40640"/>
          </a:xfrm>
          <a:custGeom>
            <a:avLst/>
            <a:gdLst/>
            <a:ahLst/>
            <a:cxnLst/>
            <a:rect l="l" t="t" r="r" b="b"/>
            <a:pathLst>
              <a:path w="43179" h="40640">
                <a:moveTo>
                  <a:pt x="21774" y="0"/>
                </a:moveTo>
                <a:lnTo>
                  <a:pt x="0" y="40509"/>
                </a:lnTo>
                <a:lnTo>
                  <a:pt x="42724" y="23484"/>
                </a:lnTo>
                <a:lnTo>
                  <a:pt x="21774" y="0"/>
                </a:lnTo>
                <a:close/>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2155673" y="1585348"/>
            <a:ext cx="2527300" cy="223520"/>
          </a:xfrm>
          <a:custGeom>
            <a:avLst/>
            <a:gdLst/>
            <a:ahLst/>
            <a:cxnLst/>
            <a:rect l="l" t="t" r="r" b="b"/>
            <a:pathLst>
              <a:path w="2527300" h="223519">
                <a:moveTo>
                  <a:pt x="2526967" y="0"/>
                </a:moveTo>
                <a:lnTo>
                  <a:pt x="0" y="223269"/>
                </a:lnTo>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2112615" y="1792945"/>
            <a:ext cx="44450" cy="31750"/>
          </a:xfrm>
          <a:custGeom>
            <a:avLst/>
            <a:gdLst/>
            <a:ahLst/>
            <a:cxnLst/>
            <a:rect l="l" t="t" r="r" b="b"/>
            <a:pathLst>
              <a:path w="44450" h="31750">
                <a:moveTo>
                  <a:pt x="44442" y="31344"/>
                </a:moveTo>
                <a:lnTo>
                  <a:pt x="0" y="19477"/>
                </a:lnTo>
                <a:lnTo>
                  <a:pt x="41672" y="0"/>
                </a:lnTo>
                <a:lnTo>
                  <a:pt x="44442" y="31344"/>
                </a:lnTo>
                <a:close/>
              </a:path>
            </a:pathLst>
          </a:custGeom>
          <a:solidFill>
            <a:srgbClr val="0000FF"/>
          </a:solidFill>
        </p:spPr>
        <p:txBody>
          <a:bodyPr wrap="square" lIns="0" tIns="0" rIns="0" bIns="0" rtlCol="0"/>
          <a:lstStyle/>
          <a:p>
            <a:endParaRPr dirty="0">
              <a:latin typeface="Calibri Light" panose="020F0302020204030204" pitchFamily="34" charset="0"/>
            </a:endParaRPr>
          </a:p>
        </p:txBody>
      </p:sp>
      <p:sp>
        <p:nvSpPr>
          <p:cNvPr id="22" name="object 22"/>
          <p:cNvSpPr/>
          <p:nvPr/>
        </p:nvSpPr>
        <p:spPr>
          <a:xfrm>
            <a:off x="2112615" y="1792945"/>
            <a:ext cx="44450" cy="31750"/>
          </a:xfrm>
          <a:custGeom>
            <a:avLst/>
            <a:gdLst/>
            <a:ahLst/>
            <a:cxnLst/>
            <a:rect l="l" t="t" r="r" b="b"/>
            <a:pathLst>
              <a:path w="44450" h="31750">
                <a:moveTo>
                  <a:pt x="41672" y="0"/>
                </a:moveTo>
                <a:lnTo>
                  <a:pt x="0" y="19477"/>
                </a:lnTo>
                <a:lnTo>
                  <a:pt x="44442" y="31344"/>
                </a:lnTo>
                <a:lnTo>
                  <a:pt x="41672" y="0"/>
                </a:lnTo>
                <a:close/>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3" name="object 23"/>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24" name="object 24"/>
          <p:cNvSpPr txBox="1"/>
          <p:nvPr/>
        </p:nvSpPr>
        <p:spPr>
          <a:xfrm>
            <a:off x="1675899" y="4668538"/>
            <a:ext cx="280035" cy="269304"/>
          </a:xfrm>
          <a:prstGeom prst="rect">
            <a:avLst/>
          </a:prstGeom>
        </p:spPr>
        <p:txBody>
          <a:bodyPr vert="horz" wrap="square" lIns="0" tIns="0" rIns="0" bIns="0" rtlCol="0">
            <a:spAutoFit/>
          </a:bodyPr>
          <a:lstStyle/>
          <a:p>
            <a:pPr marL="12700">
              <a:lnSpc>
                <a:spcPts val="2090"/>
              </a:lnSpc>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5" name="object 25"/>
          <p:cNvSpPr txBox="1"/>
          <p:nvPr/>
        </p:nvSpPr>
        <p:spPr>
          <a:xfrm>
            <a:off x="1081483" y="5060167"/>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3</a:t>
            </a:r>
          </a:p>
        </p:txBody>
      </p:sp>
      <p:sp>
        <p:nvSpPr>
          <p:cNvPr id="27" name="Title 1">
            <a:extLst>
              <a:ext uri="{FF2B5EF4-FFF2-40B4-BE49-F238E27FC236}">
                <a16:creationId xmlns:a16="http://schemas.microsoft.com/office/drawing/2014/main" id="{F12B0374-D1B1-7E2C-BEB5-6B2B1DB9873F}"/>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676619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5960212" y="261786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2802940" y="2605600"/>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619837" y="263324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5266492" y="3654020"/>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375808" y="4899910"/>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242608" y="2875217"/>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688225" y="335093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694043" y="2780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nvGraphicFramePr>
        <p:xfrm>
          <a:off x="1706742" y="2685355"/>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49" name="Object 12"/>
                      <p:cNvPicPr>
                        <a:picLocks noChangeAspect="1" noChangeArrowheads="1"/>
                      </p:cNvPicPr>
                      <p:nvPr/>
                    </p:nvPicPr>
                    <p:blipFill>
                      <a:blip r:embed="rId4"/>
                      <a:srcRect/>
                      <a:stretch>
                        <a:fillRect/>
                      </a:stretch>
                    </p:blipFill>
                    <p:spPr bwMode="auto">
                      <a:xfrm>
                        <a:off x="1706742" y="2685355"/>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nvGraphicFramePr>
        <p:xfrm>
          <a:off x="1712038" y="3268084"/>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52" name="Object 12"/>
                      <p:cNvPicPr>
                        <a:picLocks noChangeAspect="1" noChangeArrowheads="1"/>
                      </p:cNvPicPr>
                      <p:nvPr/>
                    </p:nvPicPr>
                    <p:blipFill>
                      <a:blip r:embed="rId6"/>
                      <a:srcRect/>
                      <a:stretch>
                        <a:fillRect/>
                      </a:stretch>
                    </p:blipFill>
                    <p:spPr bwMode="auto">
                      <a:xfrm>
                        <a:off x="1712038" y="3268084"/>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2900050" y="261660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2902392" y="339517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890759" y="462318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2888012" y="404547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1697750" y="474869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nvGraphicFramePr>
        <p:xfrm>
          <a:off x="1625827" y="4651924"/>
          <a:ext cx="544512" cy="488950"/>
        </p:xfrm>
        <a:graphic>
          <a:graphicData uri="http://schemas.openxmlformats.org/presentationml/2006/ole">
            <mc:AlternateContent xmlns:mc="http://schemas.openxmlformats.org/markup-compatibility/2006">
              <mc:Choice xmlns:v="urn:schemas-microsoft-com:vml" Requires="v">
                <p:oleObj name="方程式" r:id="rId7" imgW="253800" imgH="228600" progId="Equation.3">
                  <p:embed/>
                </p:oleObj>
              </mc:Choice>
              <mc:Fallback>
                <p:oleObj name="方程式" r:id="rId7" imgW="253800" imgH="228600" progId="Equation.3">
                  <p:embed/>
                  <p:pic>
                    <p:nvPicPr>
                      <p:cNvPr id="62" name="Object 12"/>
                      <p:cNvPicPr>
                        <a:picLocks noChangeAspect="1" noChangeArrowheads="1"/>
                      </p:cNvPicPr>
                      <p:nvPr/>
                    </p:nvPicPr>
                    <p:blipFill>
                      <a:blip r:embed="rId8"/>
                      <a:srcRect/>
                      <a:stretch>
                        <a:fillRect/>
                      </a:stretch>
                    </p:blipFill>
                    <p:spPr bwMode="auto">
                      <a:xfrm>
                        <a:off x="1625827" y="4651924"/>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573682" y="403363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4127257" y="25580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4144880" y="334351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4157060" y="4599809"/>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3474208" y="290368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474208" y="369543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464917" y="491740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476550" y="2903681"/>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474208" y="2903681"/>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474208" y="2903681"/>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476550" y="3682251"/>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464917" y="2903681"/>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464917" y="3682251"/>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040650" y="290368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036943" y="295205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036943" y="295205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064463" y="290368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031125" y="352238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031125" y="352238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102622" y="290368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076253" y="368225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076253" y="489685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5902402" y="411885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5971495" y="2600036"/>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5992593" y="3408345"/>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5960212" y="4664488"/>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3222534" y="3680278"/>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6841544" y="3934728"/>
            <a:ext cx="1014273"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Cost </a:t>
            </a:r>
          </a:p>
        </p:txBody>
      </p:sp>
      <p:sp>
        <p:nvSpPr>
          <p:cNvPr id="97" name="矩形 96"/>
          <p:cNvSpPr/>
          <p:nvPr/>
        </p:nvSpPr>
        <p:spPr>
          <a:xfrm>
            <a:off x="5964640" y="2675422"/>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100" name="矩形 99"/>
          <p:cNvSpPr/>
          <p:nvPr/>
        </p:nvSpPr>
        <p:spPr>
          <a:xfrm>
            <a:off x="5964641" y="3461006"/>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0.3</a:t>
            </a:r>
            <a:endParaRPr lang="zh-TW" altLang="en-US" sz="2400" dirty="0"/>
          </a:p>
        </p:txBody>
      </p:sp>
      <p:sp>
        <p:nvSpPr>
          <p:cNvPr id="101" name="矩形 100"/>
          <p:cNvSpPr/>
          <p:nvPr/>
        </p:nvSpPr>
        <p:spPr>
          <a:xfrm>
            <a:off x="5960212" y="4701373"/>
            <a:ext cx="69031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0.5</a:t>
            </a:r>
            <a:endParaRPr lang="zh-TW" altLang="en-US" sz="2400" dirty="0"/>
          </a:p>
        </p:txBody>
      </p:sp>
      <p:sp>
        <p:nvSpPr>
          <p:cNvPr id="103" name="文字方塊 102"/>
          <p:cNvSpPr txBox="1"/>
          <p:nvPr/>
        </p:nvSpPr>
        <p:spPr>
          <a:xfrm>
            <a:off x="4678601" y="1747396"/>
            <a:ext cx="654853" cy="523220"/>
          </a:xfrm>
          <a:prstGeom prst="rect">
            <a:avLst/>
          </a:prstGeom>
          <a:noFill/>
        </p:spPr>
        <p:txBody>
          <a:bodyPr wrap="square" rtlCol="0">
            <a:spAutoFit/>
          </a:bodyPr>
          <a:lstStyle/>
          <a:p>
            <a:r>
              <a:rPr lang="en-US" altLang="zh-TW" sz="2800" dirty="0"/>
              <a:t>“2”</a:t>
            </a:r>
            <a:endParaRPr lang="zh-TW" altLang="en-US" sz="2800" dirty="0"/>
          </a:p>
        </p:txBody>
      </p:sp>
      <p:sp>
        <p:nvSpPr>
          <p:cNvPr id="115" name="左-右雙向箭號 114"/>
          <p:cNvSpPr/>
          <p:nvPr/>
        </p:nvSpPr>
        <p:spPr>
          <a:xfrm>
            <a:off x="6737204" y="3516864"/>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972457" y="1985736"/>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5333454" y="2009006"/>
            <a:ext cx="29872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962038" y="2018335"/>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320750" y="2018335"/>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01564" y="261602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4877408" y="260792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4879750" y="336783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4886778" y="46145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4884031" y="403363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614215" y="5626040"/>
            <a:ext cx="6754090" cy="954107"/>
          </a:xfrm>
          <a:prstGeom prst="rect">
            <a:avLst/>
          </a:prstGeom>
          <a:noFill/>
        </p:spPr>
        <p:txBody>
          <a:bodyPr wrap="square" rtlCol="0">
            <a:spAutoFit/>
          </a:bodyPr>
          <a:lstStyle/>
          <a:p>
            <a:r>
              <a:rPr lang="en-US" altLang="zh-TW" sz="2800" dirty="0"/>
              <a:t>Cost can be Euclidean distance or cross entropy of the network output and target </a:t>
            </a:r>
            <a:endParaRPr lang="zh-TW" altLang="en-US" sz="2800" dirty="0"/>
          </a:p>
        </p:txBody>
      </p:sp>
      <mc:AlternateContent xmlns:mc="http://schemas.openxmlformats.org/markup-compatibility/2006">
        <mc:Choice xmlns:a14="http://schemas.microsoft.com/office/drawing/2010/main" Requires="a14">
          <p:sp>
            <p:nvSpPr>
              <p:cNvPr id="119" name="文字方塊 118"/>
              <p:cNvSpPr txBox="1"/>
              <p:nvPr/>
            </p:nvSpPr>
            <p:spPr>
              <a:xfrm>
                <a:off x="4993011" y="976227"/>
                <a:ext cx="4171769" cy="707886"/>
              </a:xfrm>
              <a:prstGeom prst="rect">
                <a:avLst/>
              </a:prstGeom>
              <a:noFill/>
            </p:spPr>
            <p:txBody>
              <a:bodyPr wrap="square" rtlCol="0">
                <a:spAutoFit/>
              </a:bodyPr>
              <a:lstStyle/>
              <a:p>
                <a:r>
                  <a:rPr lang="en-US" altLang="zh-TW" sz="2000" dirty="0"/>
                  <a:t>Given a set of network parameters </a:t>
                </a:r>
                <a14:m>
                  <m:oMath xmlns:m="http://schemas.openxmlformats.org/officeDocument/2006/math">
                    <m:r>
                      <a:rPr lang="zh-TW" altLang="en-US" sz="2000" i="1">
                        <a:latin typeface="Cambria Math" panose="02040503050406030204" pitchFamily="18" charset="0"/>
                      </a:rPr>
                      <m:t>𝜃</m:t>
                    </m:r>
                  </m:oMath>
                </a14:m>
                <a:r>
                  <a:rPr lang="en-US" altLang="zh-TW" sz="2000" dirty="0"/>
                  <a:t>, each example has a cost value. </a:t>
                </a:r>
                <a:endParaRPr lang="zh-TW" altLang="en-US" sz="2000" dirty="0"/>
              </a:p>
            </p:txBody>
          </p:sp>
        </mc:Choice>
        <mc:Fallback>
          <p:sp>
            <p:nvSpPr>
              <p:cNvPr id="119" name="文字方塊 118"/>
              <p:cNvSpPr txBox="1">
                <a:spLocks noRot="1" noChangeAspect="1" noMove="1" noResize="1" noEditPoints="1" noAdjustHandles="1" noChangeArrowheads="1" noChangeShapeType="1" noTextEdit="1"/>
              </p:cNvSpPr>
              <p:nvPr/>
            </p:nvSpPr>
            <p:spPr>
              <a:xfrm>
                <a:off x="4993011" y="976227"/>
                <a:ext cx="4171769" cy="707886"/>
              </a:xfrm>
              <a:prstGeom prst="rect">
                <a:avLst/>
              </a:prstGeom>
              <a:blipFill>
                <a:blip r:embed="rId9"/>
                <a:stretch>
                  <a:fillRect l="-1520" t="-3509" b="-14035"/>
                </a:stretch>
              </a:blipFill>
            </p:spPr>
            <p:txBody>
              <a:bodyPr/>
              <a:lstStyle/>
              <a:p>
                <a:r>
                  <a:rPr lang="en-US">
                    <a:noFill/>
                  </a:rPr>
                  <a:t> </a:t>
                </a:r>
              </a:p>
            </p:txBody>
          </p:sp>
        </mc:Fallback>
      </mc:AlternateContent>
      <p:sp>
        <p:nvSpPr>
          <p:cNvPr id="3" name="矩形 2"/>
          <p:cNvSpPr/>
          <p:nvPr/>
        </p:nvSpPr>
        <p:spPr>
          <a:xfrm>
            <a:off x="7817449" y="5341282"/>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mc:AlternateContent xmlns:mc="http://schemas.openxmlformats.org/markup-compatibility/2006" xmlns:a14="http://schemas.microsoft.com/office/drawing/2010/main">
        <mc:Choice Requires="a14">
          <p:sp>
            <p:nvSpPr>
              <p:cNvPr id="7" name="文字方塊 6"/>
              <p:cNvSpPr txBox="1"/>
              <p:nvPr/>
            </p:nvSpPr>
            <p:spPr>
              <a:xfrm>
                <a:off x="6937189" y="4559415"/>
                <a:ext cx="7905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𝜃</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937189" y="4559415"/>
                <a:ext cx="790537" cy="430887"/>
              </a:xfrm>
              <a:prstGeom prst="rect">
                <a:avLst/>
              </a:prstGeom>
              <a:blipFill rotWithShape="0">
                <a:blip r:embed="rId12"/>
                <a:stretch>
                  <a:fillRect/>
                </a:stretch>
              </a:blipFill>
            </p:spPr>
            <p:txBody>
              <a:bodyPr/>
              <a:lstStyle/>
              <a:p>
                <a:r>
                  <a:rPr lang="zh-TW" altLang="en-US">
                    <a:noFill/>
                  </a:rPr>
                  <a:t> </a:t>
                </a:r>
              </a:p>
            </p:txBody>
          </p:sp>
        </mc:Fallback>
      </mc:AlternateContent>
      <p:pic>
        <p:nvPicPr>
          <p:cNvPr id="4" name="圖片 32">
            <a:extLst>
              <a:ext uri="{FF2B5EF4-FFF2-40B4-BE49-F238E27FC236}">
                <a16:creationId xmlns:a16="http://schemas.microsoft.com/office/drawing/2014/main" id="{564664DE-DFA0-95D7-C00C-1E7873DE1C98}"/>
              </a:ext>
            </a:extLst>
          </p:cNvPr>
          <p:cNvPicPr>
            <a:picLocks noChangeAspect="1"/>
          </p:cNvPicPr>
          <p:nvPr/>
        </p:nvPicPr>
        <p:blipFill>
          <a:blip r:embed="rId13"/>
          <a:stretch>
            <a:fillRect/>
          </a:stretch>
        </p:blipFill>
        <p:spPr>
          <a:xfrm>
            <a:off x="369452" y="3569510"/>
            <a:ext cx="1139119" cy="1131863"/>
          </a:xfrm>
          <a:prstGeom prst="rect">
            <a:avLst/>
          </a:prstGeom>
        </p:spPr>
      </p:pic>
      <p:pic>
        <p:nvPicPr>
          <p:cNvPr id="6" name="圖片 32">
            <a:extLst>
              <a:ext uri="{FF2B5EF4-FFF2-40B4-BE49-F238E27FC236}">
                <a16:creationId xmlns:a16="http://schemas.microsoft.com/office/drawing/2014/main" id="{6F675014-4678-111A-3BF0-203D109BB024}"/>
              </a:ext>
            </a:extLst>
          </p:cNvPr>
          <p:cNvPicPr>
            <a:picLocks noChangeAspect="1"/>
          </p:cNvPicPr>
          <p:nvPr/>
        </p:nvPicPr>
        <p:blipFill>
          <a:blip r:embed="rId13"/>
          <a:stretch>
            <a:fillRect/>
          </a:stretch>
        </p:blipFill>
        <p:spPr>
          <a:xfrm>
            <a:off x="3591385" y="1507884"/>
            <a:ext cx="1139119" cy="1131863"/>
          </a:xfrm>
          <a:prstGeom prst="rect">
            <a:avLst/>
          </a:prstGeom>
        </p:spPr>
      </p:pic>
      <p:grpSp>
        <p:nvGrpSpPr>
          <p:cNvPr id="8" name="群組 10">
            <a:extLst>
              <a:ext uri="{FF2B5EF4-FFF2-40B4-BE49-F238E27FC236}">
                <a16:creationId xmlns:a16="http://schemas.microsoft.com/office/drawing/2014/main" id="{8714FB30-B06D-6F7B-4BD1-2EAB1DFC7819}"/>
              </a:ext>
            </a:extLst>
          </p:cNvPr>
          <p:cNvGrpSpPr/>
          <p:nvPr/>
        </p:nvGrpSpPr>
        <p:grpSpPr>
          <a:xfrm>
            <a:off x="7996358" y="2633241"/>
            <a:ext cx="654489" cy="2625052"/>
            <a:chOff x="7996358" y="2461791"/>
            <a:chExt cx="654489" cy="2625052"/>
          </a:xfrm>
        </p:grpSpPr>
        <p:sp>
          <p:nvSpPr>
            <p:cNvPr id="10" name="矩形 109">
              <a:extLst>
                <a:ext uri="{FF2B5EF4-FFF2-40B4-BE49-F238E27FC236}">
                  <a16:creationId xmlns:a16="http://schemas.microsoft.com/office/drawing/2014/main" id="{B3B6E712-4C95-ACE5-8DD6-7ACEDF852AE8}"/>
                </a:ext>
              </a:extLst>
            </p:cNvPr>
            <p:cNvSpPr/>
            <p:nvPr/>
          </p:nvSpPr>
          <p:spPr>
            <a:xfrm>
              <a:off x="8062418" y="2461791"/>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文字方塊 110">
              <a:extLst>
                <a:ext uri="{FF2B5EF4-FFF2-40B4-BE49-F238E27FC236}">
                  <a16:creationId xmlns:a16="http://schemas.microsoft.com/office/drawing/2014/main" id="{63BD2618-3F52-A534-C7C9-681D651CAD63}"/>
                </a:ext>
              </a:extLst>
            </p:cNvPr>
            <p:cNvSpPr txBox="1"/>
            <p:nvPr/>
          </p:nvSpPr>
          <p:spPr>
            <a:xfrm rot="5400000">
              <a:off x="8004608" y="394803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 name="文字方塊 111">
              <a:extLst>
                <a:ext uri="{FF2B5EF4-FFF2-40B4-BE49-F238E27FC236}">
                  <a16:creationId xmlns:a16="http://schemas.microsoft.com/office/drawing/2014/main" id="{255E5682-05E6-DF7B-F4DA-C9FCF6A6F280}"/>
                </a:ext>
              </a:extLst>
            </p:cNvPr>
            <p:cNvSpPr txBox="1"/>
            <p:nvPr/>
          </p:nvSpPr>
          <p:spPr>
            <a:xfrm>
              <a:off x="8005215" y="3247319"/>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4" name="文字方塊 112">
              <a:extLst>
                <a:ext uri="{FF2B5EF4-FFF2-40B4-BE49-F238E27FC236}">
                  <a16:creationId xmlns:a16="http://schemas.microsoft.com/office/drawing/2014/main" id="{9F66E77E-AF35-EC47-0AC4-1157844B1B69}"/>
                </a:ext>
              </a:extLst>
            </p:cNvPr>
            <p:cNvSpPr txBox="1"/>
            <p:nvPr/>
          </p:nvSpPr>
          <p:spPr>
            <a:xfrm>
              <a:off x="8005215" y="2518499"/>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6" name="文字方塊 113">
              <a:extLst>
                <a:ext uri="{FF2B5EF4-FFF2-40B4-BE49-F238E27FC236}">
                  <a16:creationId xmlns:a16="http://schemas.microsoft.com/office/drawing/2014/main" id="{9A8D3706-1307-65EA-4ECF-54F56F0C161F}"/>
                </a:ext>
              </a:extLst>
            </p:cNvPr>
            <p:cNvSpPr txBox="1"/>
            <p:nvPr/>
          </p:nvSpPr>
          <p:spPr>
            <a:xfrm>
              <a:off x="7996358" y="448933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grpSp>
      <p:sp>
        <p:nvSpPr>
          <p:cNvPr id="20" name="object 11">
            <a:extLst>
              <a:ext uri="{FF2B5EF4-FFF2-40B4-BE49-F238E27FC236}">
                <a16:creationId xmlns:a16="http://schemas.microsoft.com/office/drawing/2014/main" id="{074D5AFC-A9BB-42DC-1DFA-EAAE3DA86073}"/>
              </a:ext>
            </a:extLst>
          </p:cNvPr>
          <p:cNvSpPr txBox="1">
            <a:spLocks noGrp="1"/>
          </p:cNvSpPr>
          <p:nvPr>
            <p:ph type="title"/>
          </p:nvPr>
        </p:nvSpPr>
        <p:spPr>
          <a:xfrm>
            <a:off x="363257" y="291330"/>
            <a:ext cx="6185384" cy="505267"/>
          </a:xfrm>
          <a:prstGeom prst="rect">
            <a:avLst/>
          </a:prstGeom>
        </p:spPr>
        <p:txBody>
          <a:bodyPr vert="horz" wrap="square" lIns="0" tIns="12700" rIns="0" bIns="0" rtlCol="0" anchor="ctr">
            <a:spAutoFit/>
          </a:bodyPr>
          <a:lstStyle/>
          <a:p>
            <a:pPr marL="12700">
              <a:lnSpc>
                <a:spcPct val="100000"/>
              </a:lnSpc>
              <a:spcBef>
                <a:spcPts val="100"/>
              </a:spcBef>
            </a:pPr>
            <a:r>
              <a:rPr sz="3200" spc="-5" dirty="0"/>
              <a:t>Neural networks:</a:t>
            </a:r>
            <a:r>
              <a:rPr sz="3200" spc="-90" dirty="0"/>
              <a:t> </a:t>
            </a:r>
            <a:r>
              <a:rPr sz="3200" spc="-5" dirty="0"/>
              <a:t>Architectures</a:t>
            </a:r>
            <a:endParaRPr sz="3200" dirty="0"/>
          </a:p>
        </p:txBody>
      </p:sp>
    </p:spTree>
    <p:extLst>
      <p:ext uri="{BB962C8B-B14F-4D97-AF65-F5344CB8AC3E}">
        <p14:creationId xmlns:p14="http://schemas.microsoft.com/office/powerpoint/2010/main" val="21367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97" grpId="0" animBg="1"/>
      <p:bldP spid="100" grpId="0" animBg="1"/>
      <p:bldP spid="101" grpId="0" animBg="1"/>
      <p:bldP spid="103" grpId="0"/>
      <p:bldP spid="115" grpId="0" animBg="1"/>
      <p:bldP spid="117" grpId="0"/>
      <p:bldP spid="119" grpId="0"/>
      <p:bldP spid="3"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38396" y="317079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769998" y="3020096"/>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638397" y="3020095"/>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638397" y="302009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638397" y="302009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769998" y="317079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3234644" y="3285896"/>
            <a:ext cx="282575" cy="282575"/>
          </a:xfrm>
          <a:custGeom>
            <a:avLst/>
            <a:gdLst/>
            <a:ahLst/>
            <a:cxnLst/>
            <a:rect l="l" t="t" r="r" b="b"/>
            <a:pathLst>
              <a:path w="282575" h="282575">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3234644" y="328589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1745146" y="342704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1764647" y="318974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1900847" y="304034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1926946" y="342704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txBox="1"/>
          <p:nvPr/>
        </p:nvSpPr>
        <p:spPr>
          <a:xfrm>
            <a:off x="1907518" y="4411969"/>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6" name="object 16"/>
          <p:cNvSpPr/>
          <p:nvPr/>
        </p:nvSpPr>
        <p:spPr>
          <a:xfrm>
            <a:off x="1221872" y="279132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17" name="object 17"/>
          <p:cNvSpPr/>
          <p:nvPr/>
        </p:nvSpPr>
        <p:spPr>
          <a:xfrm>
            <a:off x="1435045" y="204809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1221872" y="204809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1221872" y="204809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1221872" y="204809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1435044" y="279132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2" name="object 22"/>
          <p:cNvSpPr txBox="1"/>
          <p:nvPr/>
        </p:nvSpPr>
        <p:spPr>
          <a:xfrm>
            <a:off x="2271820" y="1686556"/>
            <a:ext cx="3372485" cy="975394"/>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Calibri Light" panose="020F0302020204030204" pitchFamily="34" charset="0"/>
                <a:cs typeface="Calibri Light" panose="020F0302020204030204" pitchFamily="34" charset="0"/>
              </a:rPr>
              <a:t>32x32x3</a:t>
            </a:r>
            <a:r>
              <a:rPr sz="2400" spc="-95" dirty="0">
                <a:solidFill>
                  <a:srgbClr val="FF0000"/>
                </a:solidFill>
                <a:latin typeface="Calibri Light" panose="020F0302020204030204" pitchFamily="34" charset="0"/>
                <a:cs typeface="Calibri Light" panose="020F0302020204030204" pitchFamily="34" charset="0"/>
              </a:rPr>
              <a:t> </a:t>
            </a:r>
            <a:r>
              <a:rPr sz="2400" spc="-5" dirty="0">
                <a:solidFill>
                  <a:srgbClr val="FF0000"/>
                </a:solidFill>
                <a:latin typeface="Calibri Light" panose="020F0302020204030204" pitchFamily="34" charset="0"/>
                <a:cs typeface="Calibri Light" panose="020F0302020204030204" pitchFamily="34" charset="0"/>
              </a:rPr>
              <a:t>image  </a:t>
            </a:r>
            <a:r>
              <a:rPr sz="2400" spc="-5" dirty="0">
                <a:solidFill>
                  <a:srgbClr val="0000FF"/>
                </a:solidFill>
                <a:latin typeface="Calibri Light" panose="020F0302020204030204" pitchFamily="34" charset="0"/>
                <a:cs typeface="Calibri Light" panose="020F0302020204030204" pitchFamily="34" charset="0"/>
              </a:rPr>
              <a:t>5x5x3</a:t>
            </a:r>
            <a:r>
              <a:rPr sz="2400" spc="-20" dirty="0">
                <a:solidFill>
                  <a:srgbClr val="0000FF"/>
                </a:solidFill>
                <a:latin typeface="Calibri Light" panose="020F0302020204030204" pitchFamily="34" charset="0"/>
                <a:cs typeface="Calibri Light" panose="020F0302020204030204" pitchFamily="34" charset="0"/>
              </a:rPr>
              <a:t> </a:t>
            </a:r>
            <a:r>
              <a:rPr sz="2400" spc="-5" dirty="0">
                <a:solidFill>
                  <a:srgbClr val="0000FF"/>
                </a:solidFill>
                <a:latin typeface="Calibri Light" panose="020F0302020204030204" pitchFamily="34" charset="0"/>
                <a:cs typeface="Calibri Light" panose="020F0302020204030204" pitchFamily="34" charset="0"/>
              </a:rPr>
              <a:t>filter</a:t>
            </a:r>
            <a:endParaRPr sz="2400" dirty="0">
              <a:latin typeface="Calibri Light" panose="020F0302020204030204" pitchFamily="34" charset="0"/>
              <a:cs typeface="Calibri Light" panose="020F0302020204030204" pitchFamily="34" charset="0"/>
            </a:endParaRPr>
          </a:p>
          <a:p>
            <a:pPr marL="12700">
              <a:lnSpc>
                <a:spcPts val="1475"/>
              </a:lnSpc>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3" name="object 23"/>
          <p:cNvSpPr/>
          <p:nvPr/>
        </p:nvSpPr>
        <p:spPr>
          <a:xfrm>
            <a:off x="2404258" y="186749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4" name="object 24"/>
          <p:cNvSpPr/>
          <p:nvPr/>
        </p:nvSpPr>
        <p:spPr>
          <a:xfrm>
            <a:off x="2362195" y="2072118"/>
            <a:ext cx="45720" cy="31115"/>
          </a:xfrm>
          <a:custGeom>
            <a:avLst/>
            <a:gdLst/>
            <a:ahLst/>
            <a:cxnLst/>
            <a:rect l="l" t="t" r="r" b="b"/>
            <a:pathLst>
              <a:path w="45719" h="31115">
                <a:moveTo>
                  <a:pt x="45687" y="30619"/>
                </a:moveTo>
                <a:lnTo>
                  <a:pt x="0" y="25269"/>
                </a:lnTo>
                <a:lnTo>
                  <a:pt x="38434" y="0"/>
                </a:lnTo>
                <a:lnTo>
                  <a:pt x="45687" y="30619"/>
                </a:lnTo>
                <a:close/>
              </a:path>
            </a:pathLst>
          </a:custGeom>
          <a:solidFill>
            <a:srgbClr val="FF0000"/>
          </a:solidFill>
        </p:spPr>
        <p:txBody>
          <a:bodyPr wrap="square" lIns="0" tIns="0" rIns="0" bIns="0" rtlCol="0"/>
          <a:lstStyle/>
          <a:p>
            <a:endParaRPr dirty="0">
              <a:latin typeface="Calibri Light" panose="020F0302020204030204" pitchFamily="34" charset="0"/>
            </a:endParaRPr>
          </a:p>
        </p:txBody>
      </p:sp>
      <p:sp>
        <p:nvSpPr>
          <p:cNvPr id="25" name="object 25"/>
          <p:cNvSpPr/>
          <p:nvPr/>
        </p:nvSpPr>
        <p:spPr>
          <a:xfrm>
            <a:off x="2362195" y="207211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6" name="object 26"/>
          <p:cNvSpPr/>
          <p:nvPr/>
        </p:nvSpPr>
        <p:spPr>
          <a:xfrm>
            <a:off x="2090910" y="2351022"/>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7" name="object 27"/>
          <p:cNvSpPr/>
          <p:nvPr/>
        </p:nvSpPr>
        <p:spPr>
          <a:xfrm>
            <a:off x="2050624" y="2859548"/>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dirty="0">
              <a:latin typeface="Calibri Light" panose="020F0302020204030204" pitchFamily="34" charset="0"/>
            </a:endParaRPr>
          </a:p>
        </p:txBody>
      </p:sp>
      <p:sp>
        <p:nvSpPr>
          <p:cNvPr id="28" name="object 28"/>
          <p:cNvSpPr/>
          <p:nvPr/>
        </p:nvSpPr>
        <p:spPr>
          <a:xfrm>
            <a:off x="2050624" y="285954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9" name="object 29"/>
          <p:cNvSpPr/>
          <p:nvPr/>
        </p:nvSpPr>
        <p:spPr>
          <a:xfrm>
            <a:off x="3628618" y="3742969"/>
            <a:ext cx="354965" cy="127000"/>
          </a:xfrm>
          <a:custGeom>
            <a:avLst/>
            <a:gdLst/>
            <a:ahLst/>
            <a:cxnLst/>
            <a:rect l="l" t="t" r="r" b="b"/>
            <a:pathLst>
              <a:path w="354964" h="127000">
                <a:moveTo>
                  <a:pt x="354474" y="126574"/>
                </a:moveTo>
                <a:lnTo>
                  <a:pt x="0" y="0"/>
                </a:lnTo>
              </a:path>
            </a:pathLst>
          </a:custGeom>
          <a:ln w="9524">
            <a:solidFill>
              <a:srgbClr val="000000"/>
            </a:solidFill>
          </a:ln>
        </p:spPr>
        <p:txBody>
          <a:bodyPr wrap="square" lIns="0" tIns="0" rIns="0" bIns="0" rtlCol="0"/>
          <a:lstStyle/>
          <a:p>
            <a:endParaRPr dirty="0">
              <a:latin typeface="Calibri Light" panose="020F0302020204030204" pitchFamily="34" charset="0"/>
            </a:endParaRPr>
          </a:p>
        </p:txBody>
      </p:sp>
      <p:sp>
        <p:nvSpPr>
          <p:cNvPr id="30" name="object 30"/>
          <p:cNvSpPr/>
          <p:nvPr/>
        </p:nvSpPr>
        <p:spPr>
          <a:xfrm>
            <a:off x="3587918" y="3728145"/>
            <a:ext cx="46355" cy="29845"/>
          </a:xfrm>
          <a:custGeom>
            <a:avLst/>
            <a:gdLst/>
            <a:ahLst/>
            <a:cxnLst/>
            <a:rect l="l" t="t" r="r" b="b"/>
            <a:pathLst>
              <a:path w="46354" h="29844">
                <a:moveTo>
                  <a:pt x="35399" y="29624"/>
                </a:moveTo>
                <a:lnTo>
                  <a:pt x="0" y="274"/>
                </a:lnTo>
                <a:lnTo>
                  <a:pt x="45974" y="0"/>
                </a:lnTo>
                <a:lnTo>
                  <a:pt x="35399" y="29624"/>
                </a:lnTo>
                <a:close/>
              </a:path>
            </a:pathLst>
          </a:custGeom>
          <a:solidFill>
            <a:srgbClr val="000000"/>
          </a:solidFill>
        </p:spPr>
        <p:txBody>
          <a:bodyPr wrap="square" lIns="0" tIns="0" rIns="0" bIns="0" rtlCol="0"/>
          <a:lstStyle/>
          <a:p>
            <a:endParaRPr dirty="0">
              <a:latin typeface="Calibri Light" panose="020F0302020204030204" pitchFamily="34" charset="0"/>
            </a:endParaRPr>
          </a:p>
        </p:txBody>
      </p:sp>
      <p:sp>
        <p:nvSpPr>
          <p:cNvPr id="31" name="object 31"/>
          <p:cNvSpPr/>
          <p:nvPr/>
        </p:nvSpPr>
        <p:spPr>
          <a:xfrm>
            <a:off x="3587918" y="3728145"/>
            <a:ext cx="46355" cy="29845"/>
          </a:xfrm>
          <a:custGeom>
            <a:avLst/>
            <a:gdLst/>
            <a:ahLst/>
            <a:cxnLst/>
            <a:rect l="l" t="t" r="r" b="b"/>
            <a:pathLst>
              <a:path w="46354" h="29844">
                <a:moveTo>
                  <a:pt x="45974" y="0"/>
                </a:moveTo>
                <a:lnTo>
                  <a:pt x="0" y="274"/>
                </a:lnTo>
                <a:lnTo>
                  <a:pt x="35399" y="29624"/>
                </a:lnTo>
                <a:lnTo>
                  <a:pt x="45974" y="0"/>
                </a:lnTo>
                <a:close/>
              </a:path>
            </a:pathLst>
          </a:custGeom>
          <a:ln w="9524">
            <a:solidFill>
              <a:srgbClr val="000000"/>
            </a:solidFill>
          </a:ln>
        </p:spPr>
        <p:txBody>
          <a:bodyPr wrap="square" lIns="0" tIns="0" rIns="0" bIns="0" rtlCol="0"/>
          <a:lstStyle/>
          <a:p>
            <a:endParaRPr dirty="0">
              <a:latin typeface="Calibri Light" panose="020F0302020204030204" pitchFamily="34" charset="0"/>
            </a:endParaRPr>
          </a:p>
        </p:txBody>
      </p:sp>
      <p:sp>
        <p:nvSpPr>
          <p:cNvPr id="32" name="object 32"/>
          <p:cNvSpPr txBox="1"/>
          <p:nvPr/>
        </p:nvSpPr>
        <p:spPr>
          <a:xfrm>
            <a:off x="4143992" y="3670374"/>
            <a:ext cx="4799330" cy="1128395"/>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1</a:t>
            </a:r>
            <a:r>
              <a:rPr spc="-1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number:</a:t>
            </a:r>
            <a:endParaRPr dirty="0">
              <a:latin typeface="Calibri Light" panose="020F0302020204030204" pitchFamily="34" charset="0"/>
              <a:cs typeface="Calibri Light" panose="020F0302020204030204" pitchFamily="34" charset="0"/>
            </a:endParaRPr>
          </a:p>
          <a:p>
            <a:pPr marL="12700" marR="210820">
              <a:lnSpc>
                <a:spcPct val="100699"/>
              </a:lnSpc>
            </a:pPr>
            <a:r>
              <a:rPr spc="-5" dirty="0">
                <a:latin typeface="Calibri Light" panose="020F0302020204030204" pitchFamily="34" charset="0"/>
                <a:cs typeface="Calibri Light" panose="020F0302020204030204" pitchFamily="34" charset="0"/>
              </a:rPr>
              <a:t>the </a:t>
            </a:r>
            <a:r>
              <a:rPr dirty="0">
                <a:latin typeface="Calibri Light" panose="020F0302020204030204" pitchFamily="34" charset="0"/>
                <a:cs typeface="Calibri Light" panose="020F0302020204030204" pitchFamily="34" charset="0"/>
              </a:rPr>
              <a:t>result </a:t>
            </a:r>
            <a:r>
              <a:rPr spc="-5" dirty="0">
                <a:latin typeface="Calibri Light" panose="020F0302020204030204" pitchFamily="34" charset="0"/>
                <a:cs typeface="Calibri Light" panose="020F0302020204030204" pitchFamily="34" charset="0"/>
              </a:rPr>
              <a:t>of taking </a:t>
            </a:r>
            <a:r>
              <a:rPr dirty="0">
                <a:latin typeface="Calibri Light" panose="020F0302020204030204" pitchFamily="34" charset="0"/>
                <a:cs typeface="Calibri Light" panose="020F0302020204030204" pitchFamily="34" charset="0"/>
              </a:rPr>
              <a:t>a </a:t>
            </a:r>
            <a:r>
              <a:rPr spc="-5" dirty="0">
                <a:latin typeface="Calibri Light" panose="020F0302020204030204" pitchFamily="34" charset="0"/>
                <a:cs typeface="Calibri Light" panose="020F0302020204030204" pitchFamily="34" charset="0"/>
              </a:rPr>
              <a:t>dot product between the  filter and </a:t>
            </a:r>
            <a:r>
              <a:rPr dirty="0">
                <a:latin typeface="Calibri Light" panose="020F0302020204030204" pitchFamily="34" charset="0"/>
                <a:cs typeface="Calibri Light" panose="020F0302020204030204" pitchFamily="34" charset="0"/>
              </a:rPr>
              <a:t>a small </a:t>
            </a:r>
            <a:r>
              <a:rPr spc="-5" dirty="0">
                <a:latin typeface="Calibri Light" panose="020F0302020204030204" pitchFamily="34" charset="0"/>
                <a:cs typeface="Calibri Light" panose="020F0302020204030204" pitchFamily="34" charset="0"/>
              </a:rPr>
              <a:t>5x5x3 </a:t>
            </a:r>
            <a:r>
              <a:rPr dirty="0">
                <a:latin typeface="Calibri Light" panose="020F0302020204030204" pitchFamily="34" charset="0"/>
                <a:cs typeface="Calibri Light" panose="020F0302020204030204" pitchFamily="34" charset="0"/>
              </a:rPr>
              <a:t>chunk </a:t>
            </a:r>
            <a:r>
              <a:rPr spc="-5" dirty="0">
                <a:latin typeface="Calibri Light" panose="020F0302020204030204" pitchFamily="34" charset="0"/>
                <a:cs typeface="Calibri Light" panose="020F0302020204030204" pitchFamily="34" charset="0"/>
              </a:rPr>
              <a:t>of the</a:t>
            </a:r>
            <a:r>
              <a:rPr spc="-7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image</a:t>
            </a:r>
            <a:endParaRPr dirty="0">
              <a:latin typeface="Calibri Light" panose="020F0302020204030204" pitchFamily="34" charset="0"/>
              <a:cs typeface="Calibri Light" panose="020F0302020204030204" pitchFamily="34" charset="0"/>
            </a:endParaRPr>
          </a:p>
          <a:p>
            <a:pPr marL="12700">
              <a:spcBef>
                <a:spcPts val="15"/>
              </a:spcBef>
            </a:pPr>
            <a:r>
              <a:rPr dirty="0">
                <a:latin typeface="Calibri Light" panose="020F0302020204030204" pitchFamily="34" charset="0"/>
                <a:cs typeface="Calibri Light" panose="020F0302020204030204" pitchFamily="34" charset="0"/>
              </a:rPr>
              <a:t>(i.e. </a:t>
            </a:r>
            <a:r>
              <a:rPr spc="-5" dirty="0">
                <a:latin typeface="Calibri Light" panose="020F0302020204030204" pitchFamily="34" charset="0"/>
                <a:cs typeface="Calibri Light" panose="020F0302020204030204" pitchFamily="34" charset="0"/>
              </a:rPr>
              <a:t>5*5*3 </a:t>
            </a:r>
            <a:r>
              <a:rPr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75-dimensional dot product </a:t>
            </a:r>
            <a:r>
              <a:rPr dirty="0">
                <a:latin typeface="Calibri Light" panose="020F0302020204030204" pitchFamily="34" charset="0"/>
                <a:cs typeface="Calibri Light" panose="020F0302020204030204" pitchFamily="34" charset="0"/>
              </a:rPr>
              <a:t>+</a:t>
            </a:r>
            <a:r>
              <a:rPr spc="-9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bias)</a:t>
            </a:r>
            <a:endParaRPr dirty="0">
              <a:latin typeface="Calibri Light" panose="020F0302020204030204" pitchFamily="34" charset="0"/>
              <a:cs typeface="Calibri Light" panose="020F0302020204030204" pitchFamily="34" charset="0"/>
            </a:endParaRPr>
          </a:p>
        </p:txBody>
      </p:sp>
      <p:sp>
        <p:nvSpPr>
          <p:cNvPr id="33" name="object 33"/>
          <p:cNvSpPr/>
          <p:nvPr/>
        </p:nvSpPr>
        <p:spPr>
          <a:xfrm>
            <a:off x="5159064" y="2182548"/>
            <a:ext cx="282300" cy="235249"/>
          </a:xfrm>
          <a:prstGeom prst="rect">
            <a:avLst/>
          </a:prstGeom>
          <a:blipFill>
            <a:blip r:embed="rId2" cstate="print"/>
            <a:stretch>
              <a:fillRect/>
            </a:stretch>
          </a:blipFill>
        </p:spPr>
        <p:txBody>
          <a:bodyPr wrap="square" lIns="0" tIns="0" rIns="0" bIns="0" rtlCol="0"/>
          <a:lstStyle/>
          <a:p>
            <a:endParaRPr dirty="0">
              <a:latin typeface="Calibri Light" panose="020F0302020204030204" pitchFamily="34" charset="0"/>
            </a:endParaRPr>
          </a:p>
        </p:txBody>
      </p:sp>
      <p:sp>
        <p:nvSpPr>
          <p:cNvPr id="34" name="object 34"/>
          <p:cNvSpPr/>
          <p:nvPr/>
        </p:nvSpPr>
        <p:spPr>
          <a:xfrm>
            <a:off x="4216692" y="4893067"/>
            <a:ext cx="1195743" cy="393599"/>
          </a:xfrm>
          <a:prstGeom prst="rect">
            <a:avLst/>
          </a:prstGeom>
          <a:blipFill>
            <a:blip r:embed="rId3" cstate="print"/>
            <a:stretch>
              <a:fillRect/>
            </a:stretch>
          </a:blipFill>
        </p:spPr>
        <p:txBody>
          <a:bodyPr wrap="square" lIns="0" tIns="0" rIns="0" bIns="0" rtlCol="0"/>
          <a:lstStyle/>
          <a:p>
            <a:endParaRPr dirty="0">
              <a:latin typeface="Calibri Light" panose="020F0302020204030204" pitchFamily="34" charset="0"/>
            </a:endParaRPr>
          </a:p>
        </p:txBody>
      </p:sp>
      <p:sp>
        <p:nvSpPr>
          <p:cNvPr id="35" name="object 3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36" name="object 36"/>
          <p:cNvSpPr txBox="1"/>
          <p:nvPr/>
        </p:nvSpPr>
        <p:spPr>
          <a:xfrm>
            <a:off x="1236911" y="4825262"/>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3</a:t>
            </a:r>
          </a:p>
        </p:txBody>
      </p:sp>
      <p:sp>
        <p:nvSpPr>
          <p:cNvPr id="38" name="Title 1">
            <a:extLst>
              <a:ext uri="{FF2B5EF4-FFF2-40B4-BE49-F238E27FC236}">
                <a16:creationId xmlns:a16="http://schemas.microsoft.com/office/drawing/2014/main" id="{23B97486-A55D-DA49-11C7-C500D0955028}"/>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2000916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38396" y="317079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769998" y="3020096"/>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638397" y="3020095"/>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638397" y="302009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638397" y="302009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769998" y="317079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3234644" y="3285896"/>
            <a:ext cx="282575" cy="282575"/>
          </a:xfrm>
          <a:custGeom>
            <a:avLst/>
            <a:gdLst/>
            <a:ahLst/>
            <a:cxnLst/>
            <a:rect l="l" t="t" r="r" b="b"/>
            <a:pathLst>
              <a:path w="282575" h="282575">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3234644" y="328589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1745146" y="342704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1764647" y="318974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1900847" y="304034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1926946" y="342704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txBox="1"/>
          <p:nvPr/>
        </p:nvSpPr>
        <p:spPr>
          <a:xfrm>
            <a:off x="1907518" y="4411969"/>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6" name="object 16"/>
          <p:cNvSpPr/>
          <p:nvPr/>
        </p:nvSpPr>
        <p:spPr>
          <a:xfrm>
            <a:off x="1221872" y="279132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17" name="object 17"/>
          <p:cNvSpPr/>
          <p:nvPr/>
        </p:nvSpPr>
        <p:spPr>
          <a:xfrm>
            <a:off x="1435045" y="204809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1221872" y="204809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1221872" y="204809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1221872" y="204809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1435044" y="279132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2" name="object 22"/>
          <p:cNvSpPr txBox="1"/>
          <p:nvPr/>
        </p:nvSpPr>
        <p:spPr>
          <a:xfrm>
            <a:off x="2271820" y="1686556"/>
            <a:ext cx="3372485" cy="975394"/>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Calibri Light" panose="020F0302020204030204" pitchFamily="34" charset="0"/>
                <a:cs typeface="Calibri Light" panose="020F0302020204030204" pitchFamily="34" charset="0"/>
              </a:rPr>
              <a:t>32x32x3</a:t>
            </a:r>
            <a:r>
              <a:rPr sz="2400" spc="-95" dirty="0">
                <a:solidFill>
                  <a:srgbClr val="FF0000"/>
                </a:solidFill>
                <a:latin typeface="Calibri Light" panose="020F0302020204030204" pitchFamily="34" charset="0"/>
                <a:cs typeface="Calibri Light" panose="020F0302020204030204" pitchFamily="34" charset="0"/>
              </a:rPr>
              <a:t> </a:t>
            </a:r>
            <a:r>
              <a:rPr sz="2400" spc="-5" dirty="0">
                <a:solidFill>
                  <a:srgbClr val="FF0000"/>
                </a:solidFill>
                <a:latin typeface="Calibri Light" panose="020F0302020204030204" pitchFamily="34" charset="0"/>
                <a:cs typeface="Calibri Light" panose="020F0302020204030204" pitchFamily="34" charset="0"/>
              </a:rPr>
              <a:t>image  </a:t>
            </a:r>
            <a:r>
              <a:rPr sz="2400" spc="-5" dirty="0">
                <a:solidFill>
                  <a:srgbClr val="0000FF"/>
                </a:solidFill>
                <a:latin typeface="Calibri Light" panose="020F0302020204030204" pitchFamily="34" charset="0"/>
                <a:cs typeface="Calibri Light" panose="020F0302020204030204" pitchFamily="34" charset="0"/>
              </a:rPr>
              <a:t>5x5x3</a:t>
            </a:r>
            <a:r>
              <a:rPr sz="2400" spc="-20" dirty="0">
                <a:solidFill>
                  <a:srgbClr val="0000FF"/>
                </a:solidFill>
                <a:latin typeface="Calibri Light" panose="020F0302020204030204" pitchFamily="34" charset="0"/>
                <a:cs typeface="Calibri Light" panose="020F0302020204030204" pitchFamily="34" charset="0"/>
              </a:rPr>
              <a:t> </a:t>
            </a:r>
            <a:r>
              <a:rPr sz="2400" spc="-5" dirty="0">
                <a:solidFill>
                  <a:srgbClr val="0000FF"/>
                </a:solidFill>
                <a:latin typeface="Calibri Light" panose="020F0302020204030204" pitchFamily="34" charset="0"/>
                <a:cs typeface="Calibri Light" panose="020F0302020204030204" pitchFamily="34" charset="0"/>
              </a:rPr>
              <a:t>filter</a:t>
            </a:r>
            <a:endParaRPr sz="2400" dirty="0">
              <a:latin typeface="Calibri Light" panose="020F0302020204030204" pitchFamily="34" charset="0"/>
              <a:cs typeface="Calibri Light" panose="020F0302020204030204" pitchFamily="34" charset="0"/>
            </a:endParaRPr>
          </a:p>
          <a:p>
            <a:pPr marL="12700">
              <a:lnSpc>
                <a:spcPts val="1475"/>
              </a:lnSpc>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3" name="object 23"/>
          <p:cNvSpPr/>
          <p:nvPr/>
        </p:nvSpPr>
        <p:spPr>
          <a:xfrm>
            <a:off x="2404258" y="186749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4" name="object 24"/>
          <p:cNvSpPr/>
          <p:nvPr/>
        </p:nvSpPr>
        <p:spPr>
          <a:xfrm>
            <a:off x="2362195" y="2072118"/>
            <a:ext cx="45720" cy="31115"/>
          </a:xfrm>
          <a:custGeom>
            <a:avLst/>
            <a:gdLst/>
            <a:ahLst/>
            <a:cxnLst/>
            <a:rect l="l" t="t" r="r" b="b"/>
            <a:pathLst>
              <a:path w="45719" h="31115">
                <a:moveTo>
                  <a:pt x="45687" y="30619"/>
                </a:moveTo>
                <a:lnTo>
                  <a:pt x="0" y="25269"/>
                </a:lnTo>
                <a:lnTo>
                  <a:pt x="38434" y="0"/>
                </a:lnTo>
                <a:lnTo>
                  <a:pt x="45687" y="30619"/>
                </a:lnTo>
                <a:close/>
              </a:path>
            </a:pathLst>
          </a:custGeom>
          <a:solidFill>
            <a:srgbClr val="FF0000"/>
          </a:solidFill>
        </p:spPr>
        <p:txBody>
          <a:bodyPr wrap="square" lIns="0" tIns="0" rIns="0" bIns="0" rtlCol="0"/>
          <a:lstStyle/>
          <a:p>
            <a:endParaRPr dirty="0">
              <a:latin typeface="Calibri Light" panose="020F0302020204030204" pitchFamily="34" charset="0"/>
            </a:endParaRPr>
          </a:p>
        </p:txBody>
      </p:sp>
      <p:sp>
        <p:nvSpPr>
          <p:cNvPr id="25" name="object 25"/>
          <p:cNvSpPr/>
          <p:nvPr/>
        </p:nvSpPr>
        <p:spPr>
          <a:xfrm>
            <a:off x="2362195" y="207211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6" name="object 26"/>
          <p:cNvSpPr/>
          <p:nvPr/>
        </p:nvSpPr>
        <p:spPr>
          <a:xfrm>
            <a:off x="2090910" y="2351022"/>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7" name="object 27"/>
          <p:cNvSpPr/>
          <p:nvPr/>
        </p:nvSpPr>
        <p:spPr>
          <a:xfrm>
            <a:off x="2050624" y="2859548"/>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dirty="0">
              <a:latin typeface="Calibri Light" panose="020F0302020204030204" pitchFamily="34" charset="0"/>
            </a:endParaRPr>
          </a:p>
        </p:txBody>
      </p:sp>
      <p:sp>
        <p:nvSpPr>
          <p:cNvPr id="28" name="object 28"/>
          <p:cNvSpPr/>
          <p:nvPr/>
        </p:nvSpPr>
        <p:spPr>
          <a:xfrm>
            <a:off x="2050624" y="285954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dirty="0">
              <a:latin typeface="Calibri Light" panose="020F0302020204030204" pitchFamily="34" charset="0"/>
            </a:endParaRPr>
          </a:p>
        </p:txBody>
      </p:sp>
      <p:sp>
        <p:nvSpPr>
          <p:cNvPr id="29" name="object 29"/>
          <p:cNvSpPr/>
          <p:nvPr/>
        </p:nvSpPr>
        <p:spPr>
          <a:xfrm>
            <a:off x="3971892" y="343034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30" name="object 30"/>
          <p:cNvSpPr/>
          <p:nvPr/>
        </p:nvSpPr>
        <p:spPr>
          <a:xfrm>
            <a:off x="6280538" y="341461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dirty="0">
              <a:latin typeface="Calibri Light" panose="020F0302020204030204" pitchFamily="34" charset="0"/>
            </a:endParaRPr>
          </a:p>
        </p:txBody>
      </p:sp>
      <p:sp>
        <p:nvSpPr>
          <p:cNvPr id="31" name="object 31"/>
          <p:cNvSpPr/>
          <p:nvPr/>
        </p:nvSpPr>
        <p:spPr>
          <a:xfrm>
            <a:off x="6280538" y="341461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32" name="object 32"/>
          <p:cNvSpPr txBox="1"/>
          <p:nvPr/>
        </p:nvSpPr>
        <p:spPr>
          <a:xfrm>
            <a:off x="3915440" y="3632074"/>
            <a:ext cx="2413000" cy="559640"/>
          </a:xfrm>
          <a:prstGeom prst="rect">
            <a:avLst/>
          </a:prstGeom>
        </p:spPr>
        <p:txBody>
          <a:bodyPr vert="horz" wrap="square" lIns="0" tIns="10795" rIns="0" bIns="0" rtlCol="0">
            <a:spAutoFit/>
          </a:bodyPr>
          <a:lstStyle/>
          <a:p>
            <a:pPr marL="12700" marR="5080">
              <a:lnSpc>
                <a:spcPct val="100699"/>
              </a:lnSpc>
              <a:spcBef>
                <a:spcPts val="85"/>
              </a:spcBef>
            </a:pPr>
            <a:r>
              <a:rPr dirty="0">
                <a:latin typeface="Calibri Light" panose="020F0302020204030204" pitchFamily="34" charset="0"/>
                <a:cs typeface="Calibri Light" panose="020F0302020204030204" pitchFamily="34" charset="0"/>
              </a:rPr>
              <a:t>convolve (slide) </a:t>
            </a:r>
            <a:r>
              <a:rPr spc="-5" dirty="0">
                <a:latin typeface="Calibri Light" panose="020F0302020204030204" pitchFamily="34" charset="0"/>
                <a:cs typeface="Calibri Light" panose="020F0302020204030204" pitchFamily="34" charset="0"/>
              </a:rPr>
              <a:t>over</a:t>
            </a:r>
            <a:r>
              <a:rPr spc="-11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all  </a:t>
            </a:r>
            <a:r>
              <a:rPr dirty="0">
                <a:latin typeface="Calibri Light" panose="020F0302020204030204" pitchFamily="34" charset="0"/>
                <a:cs typeface="Calibri Light" panose="020F0302020204030204" pitchFamily="34" charset="0"/>
              </a:rPr>
              <a:t>spatial</a:t>
            </a:r>
            <a:r>
              <a:rPr spc="-15"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locations</a:t>
            </a:r>
            <a:endParaRPr dirty="0">
              <a:latin typeface="Calibri Light" panose="020F0302020204030204" pitchFamily="34" charset="0"/>
              <a:cs typeface="Calibri Light" panose="020F0302020204030204" pitchFamily="34" charset="0"/>
            </a:endParaRPr>
          </a:p>
        </p:txBody>
      </p:sp>
      <p:sp>
        <p:nvSpPr>
          <p:cNvPr id="33" name="object 33"/>
          <p:cNvSpPr/>
          <p:nvPr/>
        </p:nvSpPr>
        <p:spPr>
          <a:xfrm>
            <a:off x="7074935" y="291227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34" name="object 34"/>
          <p:cNvSpPr/>
          <p:nvPr/>
        </p:nvSpPr>
        <p:spPr>
          <a:xfrm>
            <a:off x="7167161" y="2048097"/>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35" name="object 35"/>
          <p:cNvSpPr/>
          <p:nvPr/>
        </p:nvSpPr>
        <p:spPr>
          <a:xfrm>
            <a:off x="7074935" y="2048098"/>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36" name="object 36"/>
          <p:cNvSpPr/>
          <p:nvPr/>
        </p:nvSpPr>
        <p:spPr>
          <a:xfrm>
            <a:off x="7074935" y="204809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7" name="object 37"/>
          <p:cNvSpPr/>
          <p:nvPr/>
        </p:nvSpPr>
        <p:spPr>
          <a:xfrm>
            <a:off x="7074935" y="204809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8" name="object 38"/>
          <p:cNvSpPr/>
          <p:nvPr/>
        </p:nvSpPr>
        <p:spPr>
          <a:xfrm>
            <a:off x="7167160" y="291227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9" name="object 39"/>
          <p:cNvSpPr txBox="1"/>
          <p:nvPr/>
        </p:nvSpPr>
        <p:spPr>
          <a:xfrm>
            <a:off x="7153362" y="1444804"/>
            <a:ext cx="1625600" cy="299720"/>
          </a:xfrm>
          <a:prstGeom prst="rect">
            <a:avLst/>
          </a:prstGeom>
        </p:spPr>
        <p:txBody>
          <a:bodyPr vert="horz" wrap="square" lIns="0" tIns="12700" rIns="0" bIns="0" rtlCol="0">
            <a:spAutoFit/>
          </a:bodyPr>
          <a:lstStyle/>
          <a:p>
            <a:pPr marL="12700">
              <a:spcBef>
                <a:spcPts val="100"/>
              </a:spcBef>
            </a:pPr>
            <a:r>
              <a:rPr spc="-5" dirty="0">
                <a:solidFill>
                  <a:srgbClr val="0000FF"/>
                </a:solidFill>
                <a:latin typeface="Calibri Light" panose="020F0302020204030204" pitchFamily="34" charset="0"/>
                <a:cs typeface="Calibri Light" panose="020F0302020204030204" pitchFamily="34" charset="0"/>
              </a:rPr>
              <a:t>activation</a:t>
            </a:r>
            <a:r>
              <a:rPr spc="-80" dirty="0">
                <a:solidFill>
                  <a:srgbClr val="0000FF"/>
                </a:solidFill>
                <a:latin typeface="Calibri Light" panose="020F0302020204030204" pitchFamily="34" charset="0"/>
                <a:cs typeface="Calibri Light" panose="020F0302020204030204" pitchFamily="34" charset="0"/>
              </a:rPr>
              <a:t> </a:t>
            </a:r>
            <a:r>
              <a:rPr spc="-5" dirty="0">
                <a:solidFill>
                  <a:srgbClr val="0000FF"/>
                </a:solidFill>
                <a:latin typeface="Calibri Light" panose="020F0302020204030204" pitchFamily="34" charset="0"/>
                <a:cs typeface="Calibri Light" panose="020F0302020204030204" pitchFamily="34" charset="0"/>
              </a:rPr>
              <a:t>map</a:t>
            </a:r>
            <a:endParaRPr dirty="0">
              <a:latin typeface="Calibri Light" panose="020F0302020204030204" pitchFamily="34" charset="0"/>
              <a:cs typeface="Calibri Light" panose="020F0302020204030204" pitchFamily="34" charset="0"/>
            </a:endParaRPr>
          </a:p>
        </p:txBody>
      </p:sp>
      <p:sp>
        <p:nvSpPr>
          <p:cNvPr id="42" name="object 4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43" name="object 43"/>
          <p:cNvSpPr txBox="1"/>
          <p:nvPr/>
        </p:nvSpPr>
        <p:spPr>
          <a:xfrm>
            <a:off x="1236911" y="4825262"/>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3</a:t>
            </a:r>
          </a:p>
        </p:txBody>
      </p:sp>
      <p:sp>
        <p:nvSpPr>
          <p:cNvPr id="44" name="object 44"/>
          <p:cNvSpPr txBox="1"/>
          <p:nvPr/>
        </p:nvSpPr>
        <p:spPr>
          <a:xfrm>
            <a:off x="7032453" y="4847103"/>
            <a:ext cx="153035" cy="269304"/>
          </a:xfrm>
          <a:prstGeom prst="rect">
            <a:avLst/>
          </a:prstGeom>
        </p:spPr>
        <p:txBody>
          <a:bodyPr vert="horz" wrap="square" lIns="0" tIns="0" rIns="0" bIns="0" rtlCol="0">
            <a:spAutoFit/>
          </a:bodyPr>
          <a:lstStyle/>
          <a:p>
            <a:pPr marL="12700">
              <a:lnSpc>
                <a:spcPts val="2090"/>
              </a:lnSpc>
            </a:pPr>
            <a:r>
              <a:rPr dirty="0">
                <a:latin typeface="Calibri Light" panose="020F0302020204030204" pitchFamily="34" charset="0"/>
                <a:cs typeface="Calibri Light" panose="020F0302020204030204" pitchFamily="34" charset="0"/>
              </a:rPr>
              <a:t>1</a:t>
            </a:r>
          </a:p>
        </p:txBody>
      </p:sp>
      <p:sp>
        <p:nvSpPr>
          <p:cNvPr id="40" name="object 40"/>
          <p:cNvSpPr txBox="1"/>
          <p:nvPr/>
        </p:nvSpPr>
        <p:spPr>
          <a:xfrm>
            <a:off x="7699963" y="4369773"/>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41" name="object 41"/>
          <p:cNvSpPr txBox="1"/>
          <p:nvPr/>
        </p:nvSpPr>
        <p:spPr>
          <a:xfrm>
            <a:off x="8104366" y="295879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46" name="Title 1">
            <a:extLst>
              <a:ext uri="{FF2B5EF4-FFF2-40B4-BE49-F238E27FC236}">
                <a16:creationId xmlns:a16="http://schemas.microsoft.com/office/drawing/2014/main" id="{85B2D64C-5ED9-1F62-4457-21E6E2B897EC}"/>
              </a:ext>
            </a:extLst>
          </p:cNvPr>
          <p:cNvSpPr>
            <a:spLocks noGrp="1"/>
          </p:cNvSpPr>
          <p:nvPr>
            <p:ph type="title"/>
          </p:nvPr>
        </p:nvSpPr>
        <p:spPr>
          <a:xfrm>
            <a:off x="236715" y="99219"/>
            <a:ext cx="7886700" cy="1325563"/>
          </a:xfrm>
        </p:spPr>
        <p:txBody>
          <a:bodyPr/>
          <a:lstStyle/>
          <a:p>
            <a:r>
              <a:rPr lang="en-US" altLang="en-US" dirty="0">
                <a:ea typeface="ＭＳ Ｐゴシック" panose="020B0600070205080204" pitchFamily="34" charset="-128"/>
              </a:rPr>
              <a:t>A convolutional layer</a:t>
            </a:r>
          </a:p>
        </p:txBody>
      </p:sp>
    </p:spTree>
    <p:extLst>
      <p:ext uri="{BB962C8B-B14F-4D97-AF65-F5344CB8AC3E}">
        <p14:creationId xmlns:p14="http://schemas.microsoft.com/office/powerpoint/2010/main" val="3831721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74935" y="291227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7167161" y="2048097"/>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7074935" y="2048098"/>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7074935" y="204809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7074935" y="204809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7167160" y="291227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1638396" y="3170793"/>
            <a:ext cx="132080" cy="663575"/>
          </a:xfrm>
          <a:custGeom>
            <a:avLst/>
            <a:gdLst/>
            <a:ahLst/>
            <a:cxnLst/>
            <a:rect l="l" t="t" r="r" b="b"/>
            <a:pathLst>
              <a:path w="132080" h="663575">
                <a:moveTo>
                  <a:pt x="0" y="0"/>
                </a:moveTo>
                <a:lnTo>
                  <a:pt x="131602" y="0"/>
                </a:lnTo>
                <a:lnTo>
                  <a:pt x="131602" y="663201"/>
                </a:lnTo>
                <a:lnTo>
                  <a:pt x="0" y="663201"/>
                </a:lnTo>
                <a:lnTo>
                  <a:pt x="0" y="0"/>
                </a:lnTo>
                <a:close/>
              </a:path>
            </a:pathLst>
          </a:custGeom>
          <a:solidFill>
            <a:srgbClr val="D8E9D3"/>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1769998" y="3020096"/>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CBAA8"/>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1638397" y="3020095"/>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FEDDB"/>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1638397" y="3020096"/>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1638397" y="3020095"/>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1769998" y="3170793"/>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3234644" y="3285896"/>
            <a:ext cx="282575" cy="282575"/>
          </a:xfrm>
          <a:custGeom>
            <a:avLst/>
            <a:gdLst/>
            <a:ahLst/>
            <a:cxnLst/>
            <a:rect l="l" t="t" r="r" b="b"/>
            <a:pathLst>
              <a:path w="282575" h="282575">
                <a:moveTo>
                  <a:pt x="141149" y="282299"/>
                </a:moveTo>
                <a:lnTo>
                  <a:pt x="96537" y="275103"/>
                </a:lnTo>
                <a:lnTo>
                  <a:pt x="57790" y="255064"/>
                </a:lnTo>
                <a:lnTo>
                  <a:pt x="27235" y="224508"/>
                </a:lnTo>
                <a:lnTo>
                  <a:pt x="7196" y="185762"/>
                </a:lnTo>
                <a:lnTo>
                  <a:pt x="0" y="141149"/>
                </a:lnTo>
                <a:lnTo>
                  <a:pt x="7196" y="96535"/>
                </a:lnTo>
                <a:lnTo>
                  <a:pt x="27235" y="57788"/>
                </a:lnTo>
                <a:lnTo>
                  <a:pt x="57790" y="27233"/>
                </a:lnTo>
                <a:lnTo>
                  <a:pt x="96537" y="7195"/>
                </a:lnTo>
                <a:lnTo>
                  <a:pt x="141149" y="0"/>
                </a:lnTo>
                <a:lnTo>
                  <a:pt x="168812" y="2737"/>
                </a:lnTo>
                <a:lnTo>
                  <a:pt x="219460" y="23714"/>
                </a:lnTo>
                <a:lnTo>
                  <a:pt x="258579" y="62841"/>
                </a:lnTo>
                <a:lnTo>
                  <a:pt x="279561" y="113488"/>
                </a:lnTo>
                <a:lnTo>
                  <a:pt x="282299" y="141149"/>
                </a:lnTo>
                <a:lnTo>
                  <a:pt x="275103" y="185762"/>
                </a:lnTo>
                <a:lnTo>
                  <a:pt x="255064" y="224508"/>
                </a:lnTo>
                <a:lnTo>
                  <a:pt x="224508" y="255064"/>
                </a:lnTo>
                <a:lnTo>
                  <a:pt x="185762" y="275103"/>
                </a:lnTo>
                <a:lnTo>
                  <a:pt x="141149" y="282299"/>
                </a:lnTo>
                <a:close/>
              </a:path>
            </a:pathLst>
          </a:custGeom>
          <a:solidFill>
            <a:srgbClr val="D8E9D3"/>
          </a:solidFill>
        </p:spPr>
        <p:txBody>
          <a:bodyPr wrap="square" lIns="0" tIns="0" rIns="0" bIns="0" rtlCol="0"/>
          <a:lstStyle/>
          <a:p>
            <a:endParaRPr dirty="0">
              <a:latin typeface="Calibri Light" panose="020F0302020204030204" pitchFamily="34" charset="0"/>
            </a:endParaRPr>
          </a:p>
        </p:txBody>
      </p:sp>
      <p:sp>
        <p:nvSpPr>
          <p:cNvPr id="15" name="object 15"/>
          <p:cNvSpPr/>
          <p:nvPr/>
        </p:nvSpPr>
        <p:spPr>
          <a:xfrm>
            <a:off x="3234644" y="3285896"/>
            <a:ext cx="282575" cy="282575"/>
          </a:xfrm>
          <a:custGeom>
            <a:avLst/>
            <a:gdLst/>
            <a:ahLst/>
            <a:cxnLst/>
            <a:rect l="l" t="t" r="r" b="b"/>
            <a:pathLst>
              <a:path w="282575" h="282575">
                <a:moveTo>
                  <a:pt x="0" y="141149"/>
                </a:moveTo>
                <a:lnTo>
                  <a:pt x="7196" y="96535"/>
                </a:lnTo>
                <a:lnTo>
                  <a:pt x="27235" y="57788"/>
                </a:lnTo>
                <a:lnTo>
                  <a:pt x="57790" y="27233"/>
                </a:lnTo>
                <a:lnTo>
                  <a:pt x="96537" y="7195"/>
                </a:lnTo>
                <a:lnTo>
                  <a:pt x="141149" y="0"/>
                </a:lnTo>
                <a:lnTo>
                  <a:pt x="195165" y="10744"/>
                </a:lnTo>
                <a:lnTo>
                  <a:pt x="240949" y="41342"/>
                </a:lnTo>
                <a:lnTo>
                  <a:pt x="271552" y="87137"/>
                </a:lnTo>
                <a:lnTo>
                  <a:pt x="282299" y="141149"/>
                </a:lnTo>
                <a:lnTo>
                  <a:pt x="275103" y="185762"/>
                </a:lnTo>
                <a:lnTo>
                  <a:pt x="255064" y="224508"/>
                </a:lnTo>
                <a:lnTo>
                  <a:pt x="224508" y="255064"/>
                </a:lnTo>
                <a:lnTo>
                  <a:pt x="185762" y="275103"/>
                </a:lnTo>
                <a:lnTo>
                  <a:pt x="141149" y="282299"/>
                </a:lnTo>
                <a:lnTo>
                  <a:pt x="96537" y="275103"/>
                </a:lnTo>
                <a:lnTo>
                  <a:pt x="57790" y="255064"/>
                </a:lnTo>
                <a:lnTo>
                  <a:pt x="27235" y="224508"/>
                </a:lnTo>
                <a:lnTo>
                  <a:pt x="7196" y="185762"/>
                </a:lnTo>
                <a:lnTo>
                  <a:pt x="0" y="141149"/>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6" name="object 16"/>
          <p:cNvSpPr/>
          <p:nvPr/>
        </p:nvSpPr>
        <p:spPr>
          <a:xfrm>
            <a:off x="1745146" y="3427045"/>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7" name="object 17"/>
          <p:cNvSpPr/>
          <p:nvPr/>
        </p:nvSpPr>
        <p:spPr>
          <a:xfrm>
            <a:off x="1764647" y="3189745"/>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1900847" y="3040346"/>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1926946" y="3427044"/>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0" name="object 20"/>
          <p:cNvSpPr txBox="1"/>
          <p:nvPr/>
        </p:nvSpPr>
        <p:spPr>
          <a:xfrm>
            <a:off x="1907518" y="4411969"/>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1" name="object 21"/>
          <p:cNvSpPr txBox="1"/>
          <p:nvPr/>
        </p:nvSpPr>
        <p:spPr>
          <a:xfrm>
            <a:off x="2271820" y="233880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22" name="object 22"/>
          <p:cNvSpPr txBox="1"/>
          <p:nvPr/>
        </p:nvSpPr>
        <p:spPr>
          <a:xfrm>
            <a:off x="1236911" y="4803608"/>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3</a:t>
            </a:r>
          </a:p>
        </p:txBody>
      </p:sp>
      <p:sp>
        <p:nvSpPr>
          <p:cNvPr id="24" name="object 24"/>
          <p:cNvSpPr txBox="1"/>
          <p:nvPr/>
        </p:nvSpPr>
        <p:spPr>
          <a:xfrm>
            <a:off x="3552739" y="1686557"/>
            <a:ext cx="2091689" cy="772005"/>
          </a:xfrm>
          <a:prstGeom prst="rect">
            <a:avLst/>
          </a:prstGeom>
        </p:spPr>
        <p:txBody>
          <a:bodyPr vert="horz" wrap="square" lIns="0" tIns="27939" rIns="0" bIns="0" rtlCol="0">
            <a:spAutoFit/>
          </a:bodyPr>
          <a:lstStyle/>
          <a:p>
            <a:pPr marL="12700" marR="5080">
              <a:lnSpc>
                <a:spcPts val="2850"/>
              </a:lnSpc>
              <a:spcBef>
                <a:spcPts val="219"/>
              </a:spcBef>
            </a:pPr>
            <a:r>
              <a:rPr sz="2400" spc="-5" dirty="0">
                <a:solidFill>
                  <a:srgbClr val="FF0000"/>
                </a:solidFill>
                <a:latin typeface="Calibri Light" panose="020F0302020204030204" pitchFamily="34" charset="0"/>
                <a:cs typeface="Calibri Light" panose="020F0302020204030204" pitchFamily="34" charset="0"/>
              </a:rPr>
              <a:t>32x32x3</a:t>
            </a:r>
            <a:r>
              <a:rPr sz="2400" spc="-95" dirty="0">
                <a:solidFill>
                  <a:srgbClr val="FF0000"/>
                </a:solidFill>
                <a:latin typeface="Calibri Light" panose="020F0302020204030204" pitchFamily="34" charset="0"/>
                <a:cs typeface="Calibri Light" panose="020F0302020204030204" pitchFamily="34" charset="0"/>
              </a:rPr>
              <a:t> </a:t>
            </a:r>
            <a:r>
              <a:rPr sz="2400" spc="-5" dirty="0">
                <a:solidFill>
                  <a:srgbClr val="FF0000"/>
                </a:solidFill>
                <a:latin typeface="Calibri Light" panose="020F0302020204030204" pitchFamily="34" charset="0"/>
                <a:cs typeface="Calibri Light" panose="020F0302020204030204" pitchFamily="34" charset="0"/>
              </a:rPr>
              <a:t>image  </a:t>
            </a:r>
            <a:r>
              <a:rPr sz="2400" spc="-5" dirty="0">
                <a:solidFill>
                  <a:srgbClr val="38751C"/>
                </a:solidFill>
                <a:latin typeface="Calibri Light" panose="020F0302020204030204" pitchFamily="34" charset="0"/>
                <a:cs typeface="Calibri Light" panose="020F0302020204030204" pitchFamily="34" charset="0"/>
              </a:rPr>
              <a:t>5x5x3</a:t>
            </a:r>
            <a:r>
              <a:rPr sz="2400" spc="-20" dirty="0">
                <a:solidFill>
                  <a:srgbClr val="38751C"/>
                </a:solidFill>
                <a:latin typeface="Calibri Light" panose="020F0302020204030204" pitchFamily="34" charset="0"/>
                <a:cs typeface="Calibri Light" panose="020F0302020204030204" pitchFamily="34" charset="0"/>
              </a:rPr>
              <a:t> </a:t>
            </a:r>
            <a:r>
              <a:rPr sz="2400" spc="-5" dirty="0">
                <a:solidFill>
                  <a:srgbClr val="38751C"/>
                </a:solidFill>
                <a:latin typeface="Calibri Light" panose="020F0302020204030204" pitchFamily="34" charset="0"/>
                <a:cs typeface="Calibri Light" panose="020F0302020204030204" pitchFamily="34" charset="0"/>
              </a:rPr>
              <a:t>filter</a:t>
            </a:r>
            <a:endParaRPr sz="2400" dirty="0">
              <a:latin typeface="Calibri Light" panose="020F0302020204030204" pitchFamily="34" charset="0"/>
              <a:cs typeface="Calibri Light" panose="020F0302020204030204" pitchFamily="34" charset="0"/>
            </a:endParaRPr>
          </a:p>
        </p:txBody>
      </p:sp>
      <p:sp>
        <p:nvSpPr>
          <p:cNvPr id="25" name="object 25"/>
          <p:cNvSpPr/>
          <p:nvPr/>
        </p:nvSpPr>
        <p:spPr>
          <a:xfrm>
            <a:off x="2404258" y="1867498"/>
            <a:ext cx="929005" cy="220345"/>
          </a:xfrm>
          <a:custGeom>
            <a:avLst/>
            <a:gdLst/>
            <a:ahLst/>
            <a:cxnLst/>
            <a:rect l="l" t="t" r="r" b="b"/>
            <a:pathLst>
              <a:path w="929004" h="220344">
                <a:moveTo>
                  <a:pt x="928685" y="0"/>
                </a:moveTo>
                <a:lnTo>
                  <a:pt x="0" y="219929"/>
                </a:lnTo>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6" name="object 26"/>
          <p:cNvSpPr/>
          <p:nvPr/>
        </p:nvSpPr>
        <p:spPr>
          <a:xfrm>
            <a:off x="2362195" y="2072118"/>
            <a:ext cx="45720" cy="31115"/>
          </a:xfrm>
          <a:custGeom>
            <a:avLst/>
            <a:gdLst/>
            <a:ahLst/>
            <a:cxnLst/>
            <a:rect l="l" t="t" r="r" b="b"/>
            <a:pathLst>
              <a:path w="45719" h="31115">
                <a:moveTo>
                  <a:pt x="45687" y="30619"/>
                </a:moveTo>
                <a:lnTo>
                  <a:pt x="0" y="25269"/>
                </a:lnTo>
                <a:lnTo>
                  <a:pt x="38434" y="0"/>
                </a:lnTo>
                <a:lnTo>
                  <a:pt x="45687" y="30619"/>
                </a:lnTo>
                <a:close/>
              </a:path>
            </a:pathLst>
          </a:custGeom>
          <a:solidFill>
            <a:srgbClr val="FF0000"/>
          </a:solidFill>
        </p:spPr>
        <p:txBody>
          <a:bodyPr wrap="square" lIns="0" tIns="0" rIns="0" bIns="0" rtlCol="0"/>
          <a:lstStyle/>
          <a:p>
            <a:endParaRPr dirty="0">
              <a:latin typeface="Calibri Light" panose="020F0302020204030204" pitchFamily="34" charset="0"/>
            </a:endParaRPr>
          </a:p>
        </p:txBody>
      </p:sp>
      <p:sp>
        <p:nvSpPr>
          <p:cNvPr id="27" name="object 27"/>
          <p:cNvSpPr/>
          <p:nvPr/>
        </p:nvSpPr>
        <p:spPr>
          <a:xfrm>
            <a:off x="2362195" y="2072118"/>
            <a:ext cx="45720" cy="31115"/>
          </a:xfrm>
          <a:custGeom>
            <a:avLst/>
            <a:gdLst/>
            <a:ahLst/>
            <a:cxnLst/>
            <a:rect l="l" t="t" r="r" b="b"/>
            <a:pathLst>
              <a:path w="45719" h="31115">
                <a:moveTo>
                  <a:pt x="38434" y="0"/>
                </a:moveTo>
                <a:lnTo>
                  <a:pt x="0" y="25269"/>
                </a:lnTo>
                <a:lnTo>
                  <a:pt x="45687" y="30619"/>
                </a:lnTo>
                <a:lnTo>
                  <a:pt x="38434" y="0"/>
                </a:lnTo>
                <a:close/>
              </a:path>
            </a:pathLst>
          </a:custGeom>
          <a:ln w="9524">
            <a:solidFill>
              <a:srgbClr val="FF0000"/>
            </a:solidFill>
          </a:ln>
        </p:spPr>
        <p:txBody>
          <a:bodyPr wrap="square" lIns="0" tIns="0" rIns="0" bIns="0" rtlCol="0"/>
          <a:lstStyle/>
          <a:p>
            <a:endParaRPr dirty="0">
              <a:latin typeface="Calibri Light" panose="020F0302020204030204" pitchFamily="34" charset="0"/>
            </a:endParaRPr>
          </a:p>
        </p:txBody>
      </p:sp>
      <p:sp>
        <p:nvSpPr>
          <p:cNvPr id="28" name="object 28"/>
          <p:cNvSpPr/>
          <p:nvPr/>
        </p:nvSpPr>
        <p:spPr>
          <a:xfrm>
            <a:off x="2090910" y="2351022"/>
            <a:ext cx="1346200" cy="523240"/>
          </a:xfrm>
          <a:custGeom>
            <a:avLst/>
            <a:gdLst/>
            <a:ahLst/>
            <a:cxnLst/>
            <a:rect l="l" t="t" r="r" b="b"/>
            <a:pathLst>
              <a:path w="1346200" h="523239">
                <a:moveTo>
                  <a:pt x="1345632" y="0"/>
                </a:moveTo>
                <a:lnTo>
                  <a:pt x="0" y="523188"/>
                </a:lnTo>
              </a:path>
            </a:pathLst>
          </a:custGeom>
          <a:ln w="9524">
            <a:solidFill>
              <a:srgbClr val="38751C"/>
            </a:solidFill>
          </a:ln>
        </p:spPr>
        <p:txBody>
          <a:bodyPr wrap="square" lIns="0" tIns="0" rIns="0" bIns="0" rtlCol="0"/>
          <a:lstStyle/>
          <a:p>
            <a:endParaRPr dirty="0">
              <a:latin typeface="Calibri Light" panose="020F0302020204030204" pitchFamily="34" charset="0"/>
            </a:endParaRPr>
          </a:p>
        </p:txBody>
      </p:sp>
      <p:sp>
        <p:nvSpPr>
          <p:cNvPr id="29" name="object 29"/>
          <p:cNvSpPr/>
          <p:nvPr/>
        </p:nvSpPr>
        <p:spPr>
          <a:xfrm>
            <a:off x="2050624" y="2859548"/>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38751C"/>
          </a:solidFill>
        </p:spPr>
        <p:txBody>
          <a:bodyPr wrap="square" lIns="0" tIns="0" rIns="0" bIns="0" rtlCol="0"/>
          <a:lstStyle/>
          <a:p>
            <a:endParaRPr dirty="0">
              <a:latin typeface="Calibri Light" panose="020F0302020204030204" pitchFamily="34" charset="0"/>
            </a:endParaRPr>
          </a:p>
        </p:txBody>
      </p:sp>
      <p:sp>
        <p:nvSpPr>
          <p:cNvPr id="30" name="object 30"/>
          <p:cNvSpPr/>
          <p:nvPr/>
        </p:nvSpPr>
        <p:spPr>
          <a:xfrm>
            <a:off x="2050624" y="2859548"/>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38751C"/>
            </a:solidFill>
          </a:ln>
        </p:spPr>
        <p:txBody>
          <a:bodyPr wrap="square" lIns="0" tIns="0" rIns="0" bIns="0" rtlCol="0"/>
          <a:lstStyle/>
          <a:p>
            <a:endParaRPr dirty="0">
              <a:latin typeface="Calibri Light" panose="020F0302020204030204" pitchFamily="34" charset="0"/>
            </a:endParaRPr>
          </a:p>
        </p:txBody>
      </p:sp>
      <p:sp>
        <p:nvSpPr>
          <p:cNvPr id="31" name="object 31"/>
          <p:cNvSpPr/>
          <p:nvPr/>
        </p:nvSpPr>
        <p:spPr>
          <a:xfrm>
            <a:off x="3971892" y="3430344"/>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32" name="object 32"/>
          <p:cNvSpPr/>
          <p:nvPr/>
        </p:nvSpPr>
        <p:spPr>
          <a:xfrm>
            <a:off x="6280538" y="341461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dirty="0">
              <a:latin typeface="Calibri Light" panose="020F0302020204030204" pitchFamily="34" charset="0"/>
            </a:endParaRPr>
          </a:p>
        </p:txBody>
      </p:sp>
      <p:sp>
        <p:nvSpPr>
          <p:cNvPr id="33" name="object 33"/>
          <p:cNvSpPr/>
          <p:nvPr/>
        </p:nvSpPr>
        <p:spPr>
          <a:xfrm>
            <a:off x="6280538" y="341461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34" name="object 34"/>
          <p:cNvSpPr txBox="1"/>
          <p:nvPr/>
        </p:nvSpPr>
        <p:spPr>
          <a:xfrm>
            <a:off x="3915440" y="3632074"/>
            <a:ext cx="2413000" cy="559640"/>
          </a:xfrm>
          <a:prstGeom prst="rect">
            <a:avLst/>
          </a:prstGeom>
        </p:spPr>
        <p:txBody>
          <a:bodyPr vert="horz" wrap="square" lIns="0" tIns="10795" rIns="0" bIns="0" rtlCol="0">
            <a:spAutoFit/>
          </a:bodyPr>
          <a:lstStyle/>
          <a:p>
            <a:pPr marL="12700" marR="5080">
              <a:lnSpc>
                <a:spcPct val="100699"/>
              </a:lnSpc>
              <a:spcBef>
                <a:spcPts val="85"/>
              </a:spcBef>
            </a:pPr>
            <a:r>
              <a:rPr dirty="0">
                <a:latin typeface="Calibri Light" panose="020F0302020204030204" pitchFamily="34" charset="0"/>
                <a:cs typeface="Calibri Light" panose="020F0302020204030204" pitchFamily="34" charset="0"/>
              </a:rPr>
              <a:t>convolve (slide) </a:t>
            </a:r>
            <a:r>
              <a:rPr spc="-5" dirty="0">
                <a:latin typeface="Calibri Light" panose="020F0302020204030204" pitchFamily="34" charset="0"/>
                <a:cs typeface="Calibri Light" panose="020F0302020204030204" pitchFamily="34" charset="0"/>
              </a:rPr>
              <a:t>over</a:t>
            </a:r>
            <a:r>
              <a:rPr spc="-11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all  </a:t>
            </a:r>
            <a:r>
              <a:rPr dirty="0">
                <a:latin typeface="Calibri Light" panose="020F0302020204030204" pitchFamily="34" charset="0"/>
                <a:cs typeface="Calibri Light" panose="020F0302020204030204" pitchFamily="34" charset="0"/>
              </a:rPr>
              <a:t>spatial</a:t>
            </a:r>
            <a:r>
              <a:rPr spc="-15"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locations</a:t>
            </a:r>
            <a:endParaRPr dirty="0">
              <a:latin typeface="Calibri Light" panose="020F0302020204030204" pitchFamily="34" charset="0"/>
              <a:cs typeface="Calibri Light" panose="020F0302020204030204" pitchFamily="34" charset="0"/>
            </a:endParaRPr>
          </a:p>
        </p:txBody>
      </p:sp>
      <p:sp>
        <p:nvSpPr>
          <p:cNvPr id="35" name="object 35"/>
          <p:cNvSpPr/>
          <p:nvPr/>
        </p:nvSpPr>
        <p:spPr>
          <a:xfrm>
            <a:off x="7452910" y="2912271"/>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dirty="0">
              <a:latin typeface="Calibri Light" panose="020F0302020204030204" pitchFamily="34" charset="0"/>
            </a:endParaRPr>
          </a:p>
        </p:txBody>
      </p:sp>
      <p:sp>
        <p:nvSpPr>
          <p:cNvPr id="36" name="object 36"/>
          <p:cNvSpPr/>
          <p:nvPr/>
        </p:nvSpPr>
        <p:spPr>
          <a:xfrm>
            <a:off x="7545135" y="2048097"/>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CBAA8"/>
          </a:solidFill>
        </p:spPr>
        <p:txBody>
          <a:bodyPr wrap="square" lIns="0" tIns="0" rIns="0" bIns="0" rtlCol="0"/>
          <a:lstStyle/>
          <a:p>
            <a:endParaRPr dirty="0">
              <a:latin typeface="Calibri Light" panose="020F0302020204030204" pitchFamily="34" charset="0"/>
            </a:endParaRPr>
          </a:p>
        </p:txBody>
      </p:sp>
      <p:sp>
        <p:nvSpPr>
          <p:cNvPr id="37" name="object 37"/>
          <p:cNvSpPr/>
          <p:nvPr/>
        </p:nvSpPr>
        <p:spPr>
          <a:xfrm>
            <a:off x="7452910" y="2048098"/>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FEDDB"/>
          </a:solidFill>
        </p:spPr>
        <p:txBody>
          <a:bodyPr wrap="square" lIns="0" tIns="0" rIns="0" bIns="0" rtlCol="0"/>
          <a:lstStyle/>
          <a:p>
            <a:endParaRPr dirty="0">
              <a:latin typeface="Calibri Light" panose="020F0302020204030204" pitchFamily="34" charset="0"/>
            </a:endParaRPr>
          </a:p>
        </p:txBody>
      </p:sp>
      <p:sp>
        <p:nvSpPr>
          <p:cNvPr id="38" name="object 38"/>
          <p:cNvSpPr/>
          <p:nvPr/>
        </p:nvSpPr>
        <p:spPr>
          <a:xfrm>
            <a:off x="7452910" y="2048097"/>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9" name="object 39"/>
          <p:cNvSpPr/>
          <p:nvPr/>
        </p:nvSpPr>
        <p:spPr>
          <a:xfrm>
            <a:off x="7452910" y="2048098"/>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0" name="object 40"/>
          <p:cNvSpPr/>
          <p:nvPr/>
        </p:nvSpPr>
        <p:spPr>
          <a:xfrm>
            <a:off x="7545134" y="2912271"/>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1" name="object 41"/>
          <p:cNvSpPr txBox="1"/>
          <p:nvPr/>
        </p:nvSpPr>
        <p:spPr>
          <a:xfrm>
            <a:off x="7122910" y="1673404"/>
            <a:ext cx="1752600"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activation</a:t>
            </a:r>
            <a:r>
              <a:rPr spc="-8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maps</a:t>
            </a:r>
            <a:endParaRPr dirty="0">
              <a:latin typeface="Calibri Light" panose="020F0302020204030204" pitchFamily="34" charset="0"/>
              <a:cs typeface="Calibri Light" panose="020F0302020204030204" pitchFamily="34" charset="0"/>
            </a:endParaRPr>
          </a:p>
        </p:txBody>
      </p:sp>
      <p:sp>
        <p:nvSpPr>
          <p:cNvPr id="42" name="object 42"/>
          <p:cNvSpPr txBox="1"/>
          <p:nvPr/>
        </p:nvSpPr>
        <p:spPr>
          <a:xfrm>
            <a:off x="7410433" y="4825449"/>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1</a:t>
            </a:r>
          </a:p>
        </p:txBody>
      </p:sp>
      <p:sp>
        <p:nvSpPr>
          <p:cNvPr id="43" name="object 43"/>
          <p:cNvSpPr txBox="1"/>
          <p:nvPr/>
        </p:nvSpPr>
        <p:spPr>
          <a:xfrm>
            <a:off x="8077943" y="4369773"/>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44" name="object 44"/>
          <p:cNvSpPr txBox="1"/>
          <p:nvPr/>
        </p:nvSpPr>
        <p:spPr>
          <a:xfrm>
            <a:off x="8482335" y="295879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45" name="object 45"/>
          <p:cNvSpPr/>
          <p:nvPr/>
        </p:nvSpPr>
        <p:spPr>
          <a:xfrm>
            <a:off x="1221872" y="2791324"/>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46" name="object 46"/>
          <p:cNvSpPr/>
          <p:nvPr/>
        </p:nvSpPr>
        <p:spPr>
          <a:xfrm>
            <a:off x="1435045" y="204809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7" name="object 47"/>
          <p:cNvSpPr/>
          <p:nvPr/>
        </p:nvSpPr>
        <p:spPr>
          <a:xfrm>
            <a:off x="1221872" y="204809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48" name="object 48"/>
          <p:cNvSpPr/>
          <p:nvPr/>
        </p:nvSpPr>
        <p:spPr>
          <a:xfrm>
            <a:off x="1221872" y="204809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9" name="object 49"/>
          <p:cNvSpPr/>
          <p:nvPr/>
        </p:nvSpPr>
        <p:spPr>
          <a:xfrm>
            <a:off x="1221872" y="204809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0" name="object 50"/>
          <p:cNvSpPr/>
          <p:nvPr/>
        </p:nvSpPr>
        <p:spPr>
          <a:xfrm>
            <a:off x="1435044" y="279132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1" name="object 51"/>
          <p:cNvSpPr txBox="1">
            <a:spLocks noGrp="1"/>
          </p:cNvSpPr>
          <p:nvPr>
            <p:ph type="title"/>
          </p:nvPr>
        </p:nvSpPr>
        <p:spPr>
          <a:xfrm>
            <a:off x="4598583" y="5350540"/>
            <a:ext cx="4107179" cy="391160"/>
          </a:xfrm>
          <a:prstGeom prst="rect">
            <a:avLst/>
          </a:prstGeom>
        </p:spPr>
        <p:txBody>
          <a:bodyPr vert="horz" wrap="square" lIns="0" tIns="12700" rIns="0" bIns="0" rtlCol="0" anchor="ctr">
            <a:spAutoFit/>
          </a:bodyPr>
          <a:lstStyle/>
          <a:p>
            <a:pPr marL="12700">
              <a:lnSpc>
                <a:spcPct val="100000"/>
              </a:lnSpc>
              <a:spcBef>
                <a:spcPts val="100"/>
              </a:spcBef>
            </a:pPr>
            <a:r>
              <a:rPr sz="2400" dirty="0"/>
              <a:t>consider a second, </a:t>
            </a:r>
            <a:r>
              <a:rPr sz="2400" spc="-5" dirty="0">
                <a:solidFill>
                  <a:srgbClr val="38751C"/>
                </a:solidFill>
              </a:rPr>
              <a:t>green</a:t>
            </a:r>
            <a:r>
              <a:rPr sz="2400" spc="-100" dirty="0">
                <a:solidFill>
                  <a:srgbClr val="38751C"/>
                </a:solidFill>
              </a:rPr>
              <a:t> </a:t>
            </a:r>
            <a:r>
              <a:rPr sz="2400" spc="-5" dirty="0"/>
              <a:t>filter</a:t>
            </a:r>
            <a:endParaRPr sz="2400" dirty="0"/>
          </a:p>
        </p:txBody>
      </p:sp>
      <p:sp>
        <p:nvSpPr>
          <p:cNvPr id="52" name="object 5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53" name="object 53"/>
          <p:cNvSpPr txBox="1"/>
          <p:nvPr/>
        </p:nvSpPr>
        <p:spPr>
          <a:xfrm>
            <a:off x="5399118" y="5562144"/>
            <a:ext cx="1579880" cy="318135"/>
          </a:xfrm>
          <a:prstGeom prst="rect">
            <a:avLst/>
          </a:prstGeom>
        </p:spPr>
        <p:txBody>
          <a:bodyPr vert="horz" wrap="square" lIns="0" tIns="0" rIns="0" bIns="0" rtlCol="0">
            <a:spAutoFit/>
          </a:bodyPr>
          <a:lstStyle/>
          <a:p>
            <a:pPr marL="12700">
              <a:lnSpc>
                <a:spcPts val="2380"/>
              </a:lnSpc>
            </a:pPr>
            <a:r>
              <a:rPr sz="3000" spc="-7" baseline="1388" dirty="0">
                <a:solidFill>
                  <a:srgbClr val="FFFFFF"/>
                </a:solidFill>
                <a:latin typeface="Calibri Light" panose="020F0302020204030204" pitchFamily="34" charset="0"/>
                <a:cs typeface="Calibri Light" panose="020F0302020204030204" pitchFamily="34" charset="0"/>
              </a:rPr>
              <a:t>Lecture </a:t>
            </a:r>
            <a:r>
              <a:rPr sz="3000" baseline="1388" dirty="0">
                <a:solidFill>
                  <a:srgbClr val="FFFFFF"/>
                </a:solidFill>
                <a:latin typeface="Calibri Light" panose="020F0302020204030204" pitchFamily="34" charset="0"/>
                <a:cs typeface="Calibri Light" panose="020F0302020204030204" pitchFamily="34" charset="0"/>
              </a:rPr>
              <a:t>5 -</a:t>
            </a:r>
            <a:r>
              <a:rPr sz="3000" spc="-284" baseline="1388" dirty="0">
                <a:solidFill>
                  <a:srgbClr val="FFFFFF"/>
                </a:solidFill>
                <a:latin typeface="Calibri Light" panose="020F0302020204030204" pitchFamily="34" charset="0"/>
                <a:cs typeface="Calibri Light" panose="020F0302020204030204" pitchFamily="34" charset="0"/>
              </a:rPr>
              <a:t> </a:t>
            </a:r>
            <a:r>
              <a:rPr sz="2000" spc="-5" dirty="0">
                <a:solidFill>
                  <a:srgbClr val="FFFFFF"/>
                </a:solidFill>
                <a:latin typeface="Calibri Light" panose="020F0302020204030204" pitchFamily="34" charset="0"/>
                <a:cs typeface="Calibri Light" panose="020F0302020204030204" pitchFamily="34" charset="0"/>
              </a:rPr>
              <a:t>33</a:t>
            </a:r>
            <a:endParaRPr sz="2000" dirty="0">
              <a:latin typeface="Calibri Light" panose="020F0302020204030204" pitchFamily="34" charset="0"/>
              <a:cs typeface="Calibri Light" panose="020F0302020204030204" pitchFamily="34" charset="0"/>
            </a:endParaRPr>
          </a:p>
        </p:txBody>
      </p:sp>
      <p:sp>
        <p:nvSpPr>
          <p:cNvPr id="23" name="Title 1">
            <a:extLst>
              <a:ext uri="{FF2B5EF4-FFF2-40B4-BE49-F238E27FC236}">
                <a16:creationId xmlns:a16="http://schemas.microsoft.com/office/drawing/2014/main" id="{C6FC00F7-62DE-7681-2A12-E1EE652E39E2}"/>
              </a:ext>
            </a:extLst>
          </p:cNvPr>
          <p:cNvSpPr txBox="1">
            <a:spLocks/>
          </p:cNvSpPr>
          <p:nvPr/>
        </p:nvSpPr>
        <p:spPr>
          <a:xfrm>
            <a:off x="236715" y="9921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a:ea typeface="ＭＳ Ｐゴシック" panose="020B0600070205080204" pitchFamily="34" charset="-128"/>
              </a:rPr>
              <a:t>A convolutional layer</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021940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21872" y="2562725"/>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3" name="object 3"/>
          <p:cNvSpPr/>
          <p:nvPr/>
        </p:nvSpPr>
        <p:spPr>
          <a:xfrm>
            <a:off x="1435045" y="1819498"/>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4" name="object 4"/>
          <p:cNvSpPr/>
          <p:nvPr/>
        </p:nvSpPr>
        <p:spPr>
          <a:xfrm>
            <a:off x="1221872" y="1819499"/>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1221872" y="1819498"/>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1221872" y="1819499"/>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7" name="object 7"/>
          <p:cNvSpPr/>
          <p:nvPr/>
        </p:nvSpPr>
        <p:spPr>
          <a:xfrm>
            <a:off x="1435044" y="2562725"/>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8" name="object 8"/>
          <p:cNvSpPr/>
          <p:nvPr/>
        </p:nvSpPr>
        <p:spPr>
          <a:xfrm>
            <a:off x="5703338"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C8DAF7"/>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5795564"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0AEC6"/>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5703338"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3E1F9"/>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5703338"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5703338"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5795563"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txBox="1"/>
          <p:nvPr/>
        </p:nvSpPr>
        <p:spPr>
          <a:xfrm>
            <a:off x="1907518" y="418337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5" name="object 15"/>
          <p:cNvSpPr txBox="1"/>
          <p:nvPr/>
        </p:nvSpPr>
        <p:spPr>
          <a:xfrm>
            <a:off x="2271820" y="2110200"/>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32</a:t>
            </a:r>
            <a:endParaRPr dirty="0">
              <a:latin typeface="Calibri Light" panose="020F0302020204030204" pitchFamily="34" charset="0"/>
              <a:cs typeface="Calibri Light" panose="020F0302020204030204" pitchFamily="34" charset="0"/>
            </a:endParaRPr>
          </a:p>
        </p:txBody>
      </p:sp>
      <p:sp>
        <p:nvSpPr>
          <p:cNvPr id="16" name="object 16"/>
          <p:cNvSpPr txBox="1"/>
          <p:nvPr/>
        </p:nvSpPr>
        <p:spPr>
          <a:xfrm>
            <a:off x="1236911" y="4575008"/>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3</a:t>
            </a:r>
          </a:p>
        </p:txBody>
      </p:sp>
      <p:sp>
        <p:nvSpPr>
          <p:cNvPr id="17" name="object 17"/>
          <p:cNvSpPr/>
          <p:nvPr/>
        </p:nvSpPr>
        <p:spPr>
          <a:xfrm>
            <a:off x="2828894" y="3201745"/>
            <a:ext cx="2308860" cy="0"/>
          </a:xfrm>
          <a:custGeom>
            <a:avLst/>
            <a:gdLst/>
            <a:ahLst/>
            <a:cxnLst/>
            <a:rect l="l" t="t" r="r" b="b"/>
            <a:pathLst>
              <a:path w="2308860">
                <a:moveTo>
                  <a:pt x="0" y="0"/>
                </a:moveTo>
                <a:lnTo>
                  <a:pt x="2308645" y="0"/>
                </a:lnTo>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5137540" y="318601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5137540" y="318601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dirty="0">
              <a:latin typeface="Calibri Light" panose="020F0302020204030204" pitchFamily="34" charset="0"/>
            </a:endParaRPr>
          </a:p>
        </p:txBody>
      </p:sp>
      <p:sp>
        <p:nvSpPr>
          <p:cNvPr id="20" name="object 20"/>
          <p:cNvSpPr txBox="1"/>
          <p:nvPr/>
        </p:nvSpPr>
        <p:spPr>
          <a:xfrm>
            <a:off x="2924842" y="3251074"/>
            <a:ext cx="1866900"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Convolution</a:t>
            </a:r>
            <a:r>
              <a:rPr spc="-8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Layer</a:t>
            </a:r>
            <a:endParaRPr dirty="0">
              <a:latin typeface="Calibri Light" panose="020F0302020204030204" pitchFamily="34" charset="0"/>
              <a:cs typeface="Calibri Light" panose="020F0302020204030204" pitchFamily="34" charset="0"/>
            </a:endParaRPr>
          </a:p>
        </p:txBody>
      </p:sp>
      <p:sp>
        <p:nvSpPr>
          <p:cNvPr id="21" name="object 21"/>
          <p:cNvSpPr/>
          <p:nvPr/>
        </p:nvSpPr>
        <p:spPr>
          <a:xfrm>
            <a:off x="5852713"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E9D3"/>
          </a:solidFill>
        </p:spPr>
        <p:txBody>
          <a:bodyPr wrap="square" lIns="0" tIns="0" rIns="0" bIns="0" rtlCol="0"/>
          <a:lstStyle/>
          <a:p>
            <a:endParaRPr dirty="0">
              <a:latin typeface="Calibri Light" panose="020F0302020204030204" pitchFamily="34" charset="0"/>
            </a:endParaRPr>
          </a:p>
        </p:txBody>
      </p:sp>
      <p:sp>
        <p:nvSpPr>
          <p:cNvPr id="22" name="object 22"/>
          <p:cNvSpPr/>
          <p:nvPr/>
        </p:nvSpPr>
        <p:spPr>
          <a:xfrm>
            <a:off x="5944939"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CBAA8"/>
          </a:solidFill>
        </p:spPr>
        <p:txBody>
          <a:bodyPr wrap="square" lIns="0" tIns="0" rIns="0" bIns="0" rtlCol="0"/>
          <a:lstStyle/>
          <a:p>
            <a:endParaRPr dirty="0">
              <a:latin typeface="Calibri Light" panose="020F0302020204030204" pitchFamily="34" charset="0"/>
            </a:endParaRPr>
          </a:p>
        </p:txBody>
      </p:sp>
      <p:sp>
        <p:nvSpPr>
          <p:cNvPr id="23" name="object 23"/>
          <p:cNvSpPr/>
          <p:nvPr/>
        </p:nvSpPr>
        <p:spPr>
          <a:xfrm>
            <a:off x="5852713"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FEDDB"/>
          </a:solidFill>
        </p:spPr>
        <p:txBody>
          <a:bodyPr wrap="square" lIns="0" tIns="0" rIns="0" bIns="0" rtlCol="0"/>
          <a:lstStyle/>
          <a:p>
            <a:endParaRPr dirty="0">
              <a:latin typeface="Calibri Light" panose="020F0302020204030204" pitchFamily="34" charset="0"/>
            </a:endParaRPr>
          </a:p>
        </p:txBody>
      </p:sp>
      <p:sp>
        <p:nvSpPr>
          <p:cNvPr id="24" name="object 24"/>
          <p:cNvSpPr/>
          <p:nvPr/>
        </p:nvSpPr>
        <p:spPr>
          <a:xfrm>
            <a:off x="5852713"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5" name="object 25"/>
          <p:cNvSpPr/>
          <p:nvPr/>
        </p:nvSpPr>
        <p:spPr>
          <a:xfrm>
            <a:off x="5852713"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6" name="object 26"/>
          <p:cNvSpPr/>
          <p:nvPr/>
        </p:nvSpPr>
        <p:spPr>
          <a:xfrm>
            <a:off x="59449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7" name="object 27"/>
          <p:cNvSpPr txBox="1"/>
          <p:nvPr/>
        </p:nvSpPr>
        <p:spPr>
          <a:xfrm>
            <a:off x="7011431" y="4496839"/>
            <a:ext cx="1752600"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activation</a:t>
            </a:r>
            <a:r>
              <a:rPr spc="-8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maps</a:t>
            </a:r>
            <a:endParaRPr dirty="0">
              <a:latin typeface="Calibri Light" panose="020F0302020204030204" pitchFamily="34" charset="0"/>
              <a:cs typeface="Calibri Light" panose="020F0302020204030204" pitchFamily="34" charset="0"/>
            </a:endParaRPr>
          </a:p>
        </p:txBody>
      </p:sp>
      <p:sp>
        <p:nvSpPr>
          <p:cNvPr id="28" name="object 28"/>
          <p:cNvSpPr txBox="1"/>
          <p:nvPr/>
        </p:nvSpPr>
        <p:spPr>
          <a:xfrm>
            <a:off x="6038835" y="4596849"/>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6</a:t>
            </a:r>
          </a:p>
        </p:txBody>
      </p:sp>
      <p:sp>
        <p:nvSpPr>
          <p:cNvPr id="29" name="object 29"/>
          <p:cNvSpPr txBox="1"/>
          <p:nvPr/>
        </p:nvSpPr>
        <p:spPr>
          <a:xfrm>
            <a:off x="7094412" y="4160396"/>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30" name="object 30"/>
          <p:cNvSpPr txBox="1"/>
          <p:nvPr/>
        </p:nvSpPr>
        <p:spPr>
          <a:xfrm>
            <a:off x="7586111" y="2580087"/>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28</a:t>
            </a:r>
            <a:endParaRPr dirty="0">
              <a:latin typeface="Calibri Light" panose="020F0302020204030204" pitchFamily="34" charset="0"/>
              <a:cs typeface="Calibri Light" panose="020F0302020204030204" pitchFamily="34" charset="0"/>
            </a:endParaRPr>
          </a:p>
        </p:txBody>
      </p:sp>
      <p:sp>
        <p:nvSpPr>
          <p:cNvPr id="31" name="object 31"/>
          <p:cNvSpPr txBox="1">
            <a:spLocks noGrp="1"/>
          </p:cNvSpPr>
          <p:nvPr>
            <p:ph type="title"/>
          </p:nvPr>
        </p:nvSpPr>
        <p:spPr>
          <a:xfrm>
            <a:off x="337475" y="1110315"/>
            <a:ext cx="8189595" cy="330200"/>
          </a:xfrm>
          <a:prstGeom prst="rect">
            <a:avLst/>
          </a:prstGeom>
        </p:spPr>
        <p:txBody>
          <a:bodyPr vert="horz" wrap="square" lIns="0" tIns="12700" rIns="0" bIns="0" rtlCol="0" anchor="ctr">
            <a:spAutoFit/>
          </a:bodyPr>
          <a:lstStyle/>
          <a:p>
            <a:pPr marL="12700">
              <a:lnSpc>
                <a:spcPct val="100000"/>
              </a:lnSpc>
              <a:spcBef>
                <a:spcPts val="100"/>
              </a:spcBef>
            </a:pPr>
            <a:r>
              <a:rPr sz="2000" spc="-5" dirty="0"/>
              <a:t>For example, if we had </a:t>
            </a:r>
            <a:r>
              <a:rPr sz="2000" dirty="0"/>
              <a:t>6 </a:t>
            </a:r>
            <a:r>
              <a:rPr sz="2000" spc="-5" dirty="0"/>
              <a:t>5x5 filters, we’ll get </a:t>
            </a:r>
            <a:r>
              <a:rPr sz="2000" dirty="0"/>
              <a:t>6 separate </a:t>
            </a:r>
            <a:r>
              <a:rPr sz="2000" spc="-5" dirty="0"/>
              <a:t>activation</a:t>
            </a:r>
            <a:r>
              <a:rPr sz="2000" spc="-70" dirty="0"/>
              <a:t> </a:t>
            </a:r>
            <a:r>
              <a:rPr sz="2000" dirty="0"/>
              <a:t>maps:</a:t>
            </a:r>
          </a:p>
        </p:txBody>
      </p:sp>
      <p:sp>
        <p:nvSpPr>
          <p:cNvPr id="32" name="object 32"/>
          <p:cNvSpPr/>
          <p:nvPr/>
        </p:nvSpPr>
        <p:spPr>
          <a:xfrm>
            <a:off x="6005112"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4CCCC"/>
          </a:solidFill>
        </p:spPr>
        <p:txBody>
          <a:bodyPr wrap="square" lIns="0" tIns="0" rIns="0" bIns="0" rtlCol="0"/>
          <a:lstStyle/>
          <a:p>
            <a:endParaRPr dirty="0">
              <a:latin typeface="Calibri Light" panose="020F0302020204030204" pitchFamily="34" charset="0"/>
            </a:endParaRPr>
          </a:p>
        </p:txBody>
      </p:sp>
      <p:sp>
        <p:nvSpPr>
          <p:cNvPr id="33" name="object 33"/>
          <p:cNvSpPr/>
          <p:nvPr/>
        </p:nvSpPr>
        <p:spPr>
          <a:xfrm>
            <a:off x="60973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C3A3A3"/>
          </a:solidFill>
        </p:spPr>
        <p:txBody>
          <a:bodyPr wrap="square" lIns="0" tIns="0" rIns="0" bIns="0" rtlCol="0"/>
          <a:lstStyle/>
          <a:p>
            <a:endParaRPr dirty="0">
              <a:latin typeface="Calibri Light" panose="020F0302020204030204" pitchFamily="34" charset="0"/>
            </a:endParaRPr>
          </a:p>
        </p:txBody>
      </p:sp>
      <p:sp>
        <p:nvSpPr>
          <p:cNvPr id="34" name="object 34"/>
          <p:cNvSpPr/>
          <p:nvPr/>
        </p:nvSpPr>
        <p:spPr>
          <a:xfrm>
            <a:off x="60051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F6D6D6"/>
          </a:solidFill>
        </p:spPr>
        <p:txBody>
          <a:bodyPr wrap="square" lIns="0" tIns="0" rIns="0" bIns="0" rtlCol="0"/>
          <a:lstStyle/>
          <a:p>
            <a:endParaRPr dirty="0">
              <a:latin typeface="Calibri Light" panose="020F0302020204030204" pitchFamily="34" charset="0"/>
            </a:endParaRPr>
          </a:p>
        </p:txBody>
      </p:sp>
      <p:sp>
        <p:nvSpPr>
          <p:cNvPr id="35" name="object 35"/>
          <p:cNvSpPr/>
          <p:nvPr/>
        </p:nvSpPr>
        <p:spPr>
          <a:xfrm>
            <a:off x="60051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6" name="object 36"/>
          <p:cNvSpPr/>
          <p:nvPr/>
        </p:nvSpPr>
        <p:spPr>
          <a:xfrm>
            <a:off x="60051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7" name="object 37"/>
          <p:cNvSpPr/>
          <p:nvPr/>
        </p:nvSpPr>
        <p:spPr>
          <a:xfrm>
            <a:off x="60973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38" name="object 38"/>
          <p:cNvSpPr/>
          <p:nvPr/>
        </p:nvSpPr>
        <p:spPr>
          <a:xfrm>
            <a:off x="6157512"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FFF2CC"/>
          </a:solidFill>
        </p:spPr>
        <p:txBody>
          <a:bodyPr wrap="square" lIns="0" tIns="0" rIns="0" bIns="0" rtlCol="0"/>
          <a:lstStyle/>
          <a:p>
            <a:endParaRPr dirty="0">
              <a:latin typeface="Calibri Light" panose="020F0302020204030204" pitchFamily="34" charset="0"/>
            </a:endParaRPr>
          </a:p>
        </p:txBody>
      </p:sp>
      <p:sp>
        <p:nvSpPr>
          <p:cNvPr id="39" name="object 39"/>
          <p:cNvSpPr/>
          <p:nvPr/>
        </p:nvSpPr>
        <p:spPr>
          <a:xfrm>
            <a:off x="62497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CAC1A3"/>
          </a:solidFill>
        </p:spPr>
        <p:txBody>
          <a:bodyPr wrap="square" lIns="0" tIns="0" rIns="0" bIns="0" rtlCol="0"/>
          <a:lstStyle/>
          <a:p>
            <a:endParaRPr dirty="0">
              <a:latin typeface="Calibri Light" panose="020F0302020204030204" pitchFamily="34" charset="0"/>
            </a:endParaRPr>
          </a:p>
        </p:txBody>
      </p:sp>
      <p:sp>
        <p:nvSpPr>
          <p:cNvPr id="40" name="object 40"/>
          <p:cNvSpPr/>
          <p:nvPr/>
        </p:nvSpPr>
        <p:spPr>
          <a:xfrm>
            <a:off x="61575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FFF4D6"/>
          </a:solidFill>
        </p:spPr>
        <p:txBody>
          <a:bodyPr wrap="square" lIns="0" tIns="0" rIns="0" bIns="0" rtlCol="0"/>
          <a:lstStyle/>
          <a:p>
            <a:endParaRPr dirty="0">
              <a:latin typeface="Calibri Light" panose="020F0302020204030204" pitchFamily="34" charset="0"/>
            </a:endParaRPr>
          </a:p>
        </p:txBody>
      </p:sp>
      <p:sp>
        <p:nvSpPr>
          <p:cNvPr id="41" name="object 41"/>
          <p:cNvSpPr/>
          <p:nvPr/>
        </p:nvSpPr>
        <p:spPr>
          <a:xfrm>
            <a:off x="61575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2" name="object 42"/>
          <p:cNvSpPr/>
          <p:nvPr/>
        </p:nvSpPr>
        <p:spPr>
          <a:xfrm>
            <a:off x="61575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3" name="object 43"/>
          <p:cNvSpPr/>
          <p:nvPr/>
        </p:nvSpPr>
        <p:spPr>
          <a:xfrm>
            <a:off x="62497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4" name="object 44"/>
          <p:cNvSpPr/>
          <p:nvPr/>
        </p:nvSpPr>
        <p:spPr>
          <a:xfrm>
            <a:off x="6309912" y="2683672"/>
            <a:ext cx="92710" cy="1894205"/>
          </a:xfrm>
          <a:custGeom>
            <a:avLst/>
            <a:gdLst/>
            <a:ahLst/>
            <a:cxnLst/>
            <a:rect l="l" t="t" r="r" b="b"/>
            <a:pathLst>
              <a:path w="92710" h="1894204">
                <a:moveTo>
                  <a:pt x="0" y="0"/>
                </a:moveTo>
                <a:lnTo>
                  <a:pt x="92224" y="0"/>
                </a:lnTo>
                <a:lnTo>
                  <a:pt x="92224" y="1893721"/>
                </a:lnTo>
                <a:lnTo>
                  <a:pt x="0" y="1893721"/>
                </a:lnTo>
                <a:lnTo>
                  <a:pt x="0" y="0"/>
                </a:lnTo>
                <a:close/>
              </a:path>
            </a:pathLst>
          </a:custGeom>
          <a:solidFill>
            <a:srgbClr val="D8D1E8"/>
          </a:solidFill>
        </p:spPr>
        <p:txBody>
          <a:bodyPr wrap="square" lIns="0" tIns="0" rIns="0" bIns="0" rtlCol="0"/>
          <a:lstStyle/>
          <a:p>
            <a:endParaRPr dirty="0">
              <a:latin typeface="Calibri Light" panose="020F0302020204030204" pitchFamily="34" charset="0"/>
            </a:endParaRPr>
          </a:p>
        </p:txBody>
      </p:sp>
      <p:sp>
        <p:nvSpPr>
          <p:cNvPr id="45" name="object 45"/>
          <p:cNvSpPr/>
          <p:nvPr/>
        </p:nvSpPr>
        <p:spPr>
          <a:xfrm>
            <a:off x="64021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ACA7BA"/>
          </a:solidFill>
        </p:spPr>
        <p:txBody>
          <a:bodyPr wrap="square" lIns="0" tIns="0" rIns="0" bIns="0" rtlCol="0"/>
          <a:lstStyle/>
          <a:p>
            <a:endParaRPr dirty="0">
              <a:latin typeface="Calibri Light" panose="020F0302020204030204" pitchFamily="34" charset="0"/>
            </a:endParaRPr>
          </a:p>
        </p:txBody>
      </p:sp>
      <p:sp>
        <p:nvSpPr>
          <p:cNvPr id="46" name="object 46"/>
          <p:cNvSpPr/>
          <p:nvPr/>
        </p:nvSpPr>
        <p:spPr>
          <a:xfrm>
            <a:off x="63099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DFDBED"/>
          </a:solidFill>
        </p:spPr>
        <p:txBody>
          <a:bodyPr wrap="square" lIns="0" tIns="0" rIns="0" bIns="0" rtlCol="0"/>
          <a:lstStyle/>
          <a:p>
            <a:endParaRPr dirty="0">
              <a:latin typeface="Calibri Light" panose="020F0302020204030204" pitchFamily="34" charset="0"/>
            </a:endParaRPr>
          </a:p>
        </p:txBody>
      </p:sp>
      <p:sp>
        <p:nvSpPr>
          <p:cNvPr id="47" name="object 47"/>
          <p:cNvSpPr/>
          <p:nvPr/>
        </p:nvSpPr>
        <p:spPr>
          <a:xfrm>
            <a:off x="63099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8" name="object 48"/>
          <p:cNvSpPr/>
          <p:nvPr/>
        </p:nvSpPr>
        <p:spPr>
          <a:xfrm>
            <a:off x="63099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49" name="object 49"/>
          <p:cNvSpPr/>
          <p:nvPr/>
        </p:nvSpPr>
        <p:spPr>
          <a:xfrm>
            <a:off x="64021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0" name="object 50"/>
          <p:cNvSpPr/>
          <p:nvPr/>
        </p:nvSpPr>
        <p:spPr>
          <a:xfrm>
            <a:off x="6462312" y="2683672"/>
            <a:ext cx="92710" cy="1894205"/>
          </a:xfrm>
          <a:custGeom>
            <a:avLst/>
            <a:gdLst/>
            <a:ahLst/>
            <a:cxnLst/>
            <a:rect l="l" t="t" r="r" b="b"/>
            <a:pathLst>
              <a:path w="92709" h="1894204">
                <a:moveTo>
                  <a:pt x="0" y="0"/>
                </a:moveTo>
                <a:lnTo>
                  <a:pt x="92224" y="0"/>
                </a:lnTo>
                <a:lnTo>
                  <a:pt x="92224" y="1893721"/>
                </a:lnTo>
                <a:lnTo>
                  <a:pt x="0" y="1893721"/>
                </a:lnTo>
                <a:lnTo>
                  <a:pt x="0" y="0"/>
                </a:lnTo>
                <a:close/>
              </a:path>
            </a:pathLst>
          </a:custGeom>
          <a:solidFill>
            <a:srgbClr val="FBE4CD"/>
          </a:solidFill>
        </p:spPr>
        <p:txBody>
          <a:bodyPr wrap="square" lIns="0" tIns="0" rIns="0" bIns="0" rtlCol="0"/>
          <a:lstStyle/>
          <a:p>
            <a:endParaRPr dirty="0">
              <a:latin typeface="Calibri Light" panose="020F0302020204030204" pitchFamily="34" charset="0"/>
            </a:endParaRPr>
          </a:p>
        </p:txBody>
      </p:sp>
      <p:sp>
        <p:nvSpPr>
          <p:cNvPr id="51" name="object 51"/>
          <p:cNvSpPr/>
          <p:nvPr/>
        </p:nvSpPr>
        <p:spPr>
          <a:xfrm>
            <a:off x="6554538" y="1819498"/>
            <a:ext cx="864235" cy="2758440"/>
          </a:xfrm>
          <a:custGeom>
            <a:avLst/>
            <a:gdLst/>
            <a:ahLst/>
            <a:cxnLst/>
            <a:rect l="l" t="t" r="r" b="b"/>
            <a:pathLst>
              <a:path w="864234" h="2758440">
                <a:moveTo>
                  <a:pt x="0" y="2757894"/>
                </a:moveTo>
                <a:lnTo>
                  <a:pt x="0" y="864173"/>
                </a:lnTo>
                <a:lnTo>
                  <a:pt x="864173" y="0"/>
                </a:lnTo>
                <a:lnTo>
                  <a:pt x="864173" y="1893721"/>
                </a:lnTo>
                <a:lnTo>
                  <a:pt x="0" y="2757894"/>
                </a:lnTo>
                <a:close/>
              </a:path>
            </a:pathLst>
          </a:custGeom>
          <a:solidFill>
            <a:srgbClr val="C8B6A3"/>
          </a:solidFill>
        </p:spPr>
        <p:txBody>
          <a:bodyPr wrap="square" lIns="0" tIns="0" rIns="0" bIns="0" rtlCol="0"/>
          <a:lstStyle/>
          <a:p>
            <a:endParaRPr dirty="0">
              <a:latin typeface="Calibri Light" panose="020F0302020204030204" pitchFamily="34" charset="0"/>
            </a:endParaRPr>
          </a:p>
        </p:txBody>
      </p:sp>
      <p:sp>
        <p:nvSpPr>
          <p:cNvPr id="52" name="object 52"/>
          <p:cNvSpPr/>
          <p:nvPr/>
        </p:nvSpPr>
        <p:spPr>
          <a:xfrm>
            <a:off x="6462312" y="1819499"/>
            <a:ext cx="956944" cy="864235"/>
          </a:xfrm>
          <a:custGeom>
            <a:avLst/>
            <a:gdLst/>
            <a:ahLst/>
            <a:cxnLst/>
            <a:rect l="l" t="t" r="r" b="b"/>
            <a:pathLst>
              <a:path w="956945" h="864235">
                <a:moveTo>
                  <a:pt x="92224" y="864173"/>
                </a:moveTo>
                <a:lnTo>
                  <a:pt x="0" y="864173"/>
                </a:lnTo>
                <a:lnTo>
                  <a:pt x="864173" y="0"/>
                </a:lnTo>
                <a:lnTo>
                  <a:pt x="956398" y="0"/>
                </a:lnTo>
                <a:lnTo>
                  <a:pt x="92224" y="864173"/>
                </a:lnTo>
                <a:close/>
              </a:path>
            </a:pathLst>
          </a:custGeom>
          <a:solidFill>
            <a:srgbClr val="FBE9D6"/>
          </a:solidFill>
        </p:spPr>
        <p:txBody>
          <a:bodyPr wrap="square" lIns="0" tIns="0" rIns="0" bIns="0" rtlCol="0"/>
          <a:lstStyle/>
          <a:p>
            <a:endParaRPr dirty="0">
              <a:latin typeface="Calibri Light" panose="020F0302020204030204" pitchFamily="34" charset="0"/>
            </a:endParaRPr>
          </a:p>
        </p:txBody>
      </p:sp>
      <p:sp>
        <p:nvSpPr>
          <p:cNvPr id="53" name="object 53"/>
          <p:cNvSpPr/>
          <p:nvPr/>
        </p:nvSpPr>
        <p:spPr>
          <a:xfrm>
            <a:off x="6462312" y="1819498"/>
            <a:ext cx="956944" cy="2758440"/>
          </a:xfrm>
          <a:custGeom>
            <a:avLst/>
            <a:gdLst/>
            <a:ahLst/>
            <a:cxnLst/>
            <a:rect l="l" t="t" r="r" b="b"/>
            <a:pathLst>
              <a:path w="956945" h="2758440">
                <a:moveTo>
                  <a:pt x="0" y="864173"/>
                </a:moveTo>
                <a:lnTo>
                  <a:pt x="864173" y="0"/>
                </a:lnTo>
                <a:lnTo>
                  <a:pt x="956398" y="0"/>
                </a:lnTo>
                <a:lnTo>
                  <a:pt x="956398" y="1893721"/>
                </a:lnTo>
                <a:lnTo>
                  <a:pt x="92224" y="2757894"/>
                </a:lnTo>
                <a:lnTo>
                  <a:pt x="0" y="2757894"/>
                </a:lnTo>
                <a:lnTo>
                  <a:pt x="0" y="864173"/>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4" name="object 54"/>
          <p:cNvSpPr/>
          <p:nvPr/>
        </p:nvSpPr>
        <p:spPr>
          <a:xfrm>
            <a:off x="6462312" y="1819499"/>
            <a:ext cx="956944" cy="864235"/>
          </a:xfrm>
          <a:custGeom>
            <a:avLst/>
            <a:gdLst/>
            <a:ahLst/>
            <a:cxnLst/>
            <a:rect l="l" t="t" r="r" b="b"/>
            <a:pathLst>
              <a:path w="956945" h="864235">
                <a:moveTo>
                  <a:pt x="0" y="864173"/>
                </a:moveTo>
                <a:lnTo>
                  <a:pt x="92224" y="864173"/>
                </a:lnTo>
                <a:lnTo>
                  <a:pt x="956398"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5" name="object 55"/>
          <p:cNvSpPr/>
          <p:nvPr/>
        </p:nvSpPr>
        <p:spPr>
          <a:xfrm>
            <a:off x="6554537" y="2683672"/>
            <a:ext cx="0" cy="1894205"/>
          </a:xfrm>
          <a:custGeom>
            <a:avLst/>
            <a:gdLst/>
            <a:ahLst/>
            <a:cxnLst/>
            <a:rect l="l" t="t" r="r" b="b"/>
            <a:pathLst>
              <a:path h="1894204">
                <a:moveTo>
                  <a:pt x="0" y="0"/>
                </a:moveTo>
                <a:lnTo>
                  <a:pt x="0" y="1893721"/>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56" name="object 56"/>
          <p:cNvSpPr txBox="1"/>
          <p:nvPr/>
        </p:nvSpPr>
        <p:spPr>
          <a:xfrm>
            <a:off x="892673" y="5030867"/>
            <a:ext cx="6399530" cy="330200"/>
          </a:xfrm>
          <a:prstGeom prst="rect">
            <a:avLst/>
          </a:prstGeom>
        </p:spPr>
        <p:txBody>
          <a:bodyPr vert="horz" wrap="square" lIns="0" tIns="12700" rIns="0" bIns="0" rtlCol="0">
            <a:spAutoFit/>
          </a:bodyPr>
          <a:lstStyle/>
          <a:p>
            <a:pPr marL="12700">
              <a:spcBef>
                <a:spcPts val="100"/>
              </a:spcBef>
            </a:pPr>
            <a:r>
              <a:rPr sz="2000" spc="-5" dirty="0">
                <a:latin typeface="Calibri Light" panose="020F0302020204030204" pitchFamily="34" charset="0"/>
                <a:cs typeface="Calibri Light" panose="020F0302020204030204" pitchFamily="34" charset="0"/>
              </a:rPr>
              <a:t>We </a:t>
            </a:r>
            <a:r>
              <a:rPr sz="2000" dirty="0">
                <a:latin typeface="Calibri Light" panose="020F0302020204030204" pitchFamily="34" charset="0"/>
                <a:cs typeface="Calibri Light" panose="020F0302020204030204" pitchFamily="34" charset="0"/>
              </a:rPr>
              <a:t>stack </a:t>
            </a:r>
            <a:r>
              <a:rPr sz="2000" spc="-5" dirty="0">
                <a:latin typeface="Calibri Light" panose="020F0302020204030204" pitchFamily="34" charset="0"/>
                <a:cs typeface="Calibri Light" panose="020F0302020204030204" pitchFamily="34" charset="0"/>
              </a:rPr>
              <a:t>these up to get </a:t>
            </a:r>
            <a:r>
              <a:rPr sz="2000" dirty="0">
                <a:latin typeface="Calibri Light" panose="020F0302020204030204" pitchFamily="34" charset="0"/>
                <a:cs typeface="Calibri Light" panose="020F0302020204030204" pitchFamily="34" charset="0"/>
              </a:rPr>
              <a:t>a “new </a:t>
            </a:r>
            <a:r>
              <a:rPr sz="2000" spc="-5" dirty="0">
                <a:latin typeface="Calibri Light" panose="020F0302020204030204" pitchFamily="34" charset="0"/>
                <a:cs typeface="Calibri Light" panose="020F0302020204030204" pitchFamily="34" charset="0"/>
              </a:rPr>
              <a:t>image” of </a:t>
            </a:r>
            <a:r>
              <a:rPr sz="2000" dirty="0">
                <a:latin typeface="Calibri Light" panose="020F0302020204030204" pitchFamily="34" charset="0"/>
                <a:cs typeface="Calibri Light" panose="020F0302020204030204" pitchFamily="34" charset="0"/>
              </a:rPr>
              <a:t>size</a:t>
            </a:r>
            <a:r>
              <a:rPr sz="2000" spc="-90" dirty="0">
                <a:latin typeface="Calibri Light" panose="020F0302020204030204" pitchFamily="34" charset="0"/>
                <a:cs typeface="Calibri Light" panose="020F0302020204030204" pitchFamily="34" charset="0"/>
              </a:rPr>
              <a:t> </a:t>
            </a:r>
            <a:r>
              <a:rPr sz="2000" spc="-5" dirty="0">
                <a:latin typeface="Calibri Light" panose="020F0302020204030204" pitchFamily="34" charset="0"/>
                <a:cs typeface="Calibri Light" panose="020F0302020204030204" pitchFamily="34" charset="0"/>
              </a:rPr>
              <a:t>28x28x6!</a:t>
            </a:r>
            <a:endParaRPr sz="2000" dirty="0">
              <a:latin typeface="Calibri Light" panose="020F0302020204030204" pitchFamily="34" charset="0"/>
              <a:cs typeface="Calibri Light" panose="020F0302020204030204" pitchFamily="34" charset="0"/>
            </a:endParaRPr>
          </a:p>
        </p:txBody>
      </p:sp>
      <p:sp>
        <p:nvSpPr>
          <p:cNvPr id="58" name="Title 1">
            <a:extLst>
              <a:ext uri="{FF2B5EF4-FFF2-40B4-BE49-F238E27FC236}">
                <a16:creationId xmlns:a16="http://schemas.microsoft.com/office/drawing/2014/main" id="{0D10B31E-6D54-7A8E-5CEC-92F32F52E128}"/>
              </a:ext>
            </a:extLst>
          </p:cNvPr>
          <p:cNvSpPr txBox="1">
            <a:spLocks/>
          </p:cNvSpPr>
          <p:nvPr/>
        </p:nvSpPr>
        <p:spPr>
          <a:xfrm>
            <a:off x="236715" y="9921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a:ea typeface="ＭＳ Ｐゴシック" panose="020B0600070205080204" pitchFamily="34" charset="-128"/>
              </a:rPr>
              <a:t>A convolutional layer</a:t>
            </a:r>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257076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標題 1">
            <a:extLst>
              <a:ext uri="{FF2B5EF4-FFF2-40B4-BE49-F238E27FC236}">
                <a16:creationId xmlns:a16="http://schemas.microsoft.com/office/drawing/2014/main" id="{236221A6-31BC-4EC3-7CC4-1FC2C28A81DD}"/>
              </a:ext>
            </a:extLst>
          </p:cNvPr>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Convolution</a:t>
            </a:r>
            <a:endParaRPr lang="zh-TW" altLang="en-US" dirty="0">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461D7B0A-AA37-5FE8-B704-528DE7CC1D1A}"/>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6" name="文字方塊 4">
            <a:extLst>
              <a:ext uri="{FF2B5EF4-FFF2-40B4-BE49-F238E27FC236}">
                <a16:creationId xmlns:a16="http://schemas.microsoft.com/office/drawing/2014/main" id="{8FCCE4E4-E3D4-4765-92A6-7A66F3AAA357}"/>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7" name="表格 5">
            <a:extLst>
              <a:ext uri="{FF2B5EF4-FFF2-40B4-BE49-F238E27FC236}">
                <a16:creationId xmlns:a16="http://schemas.microsoft.com/office/drawing/2014/main" id="{88760311-300B-ACB1-F75A-9A70123446CD}"/>
              </a:ext>
            </a:extLst>
          </p:cNvPr>
          <p:cNvGraphicFramePr>
            <a:graphicFrameLocks noGrp="1"/>
          </p:cNvGraphicFramePr>
          <p:nvPr/>
        </p:nvGraphicFramePr>
        <p:xfrm>
          <a:off x="5259388" y="20685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文字方塊 6">
            <a:extLst>
              <a:ext uri="{FF2B5EF4-FFF2-40B4-BE49-F238E27FC236}">
                <a16:creationId xmlns:a16="http://schemas.microsoft.com/office/drawing/2014/main" id="{11C7157E-C5C0-718C-C67C-F2A12E20CE69}"/>
              </a:ext>
            </a:extLst>
          </p:cNvPr>
          <p:cNvSpPr txBox="1">
            <a:spLocks noChangeArrowheads="1"/>
          </p:cNvSpPr>
          <p:nvPr/>
        </p:nvSpPr>
        <p:spPr bwMode="auto">
          <a:xfrm>
            <a:off x="6791325" y="24209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graphicFrame>
        <p:nvGraphicFramePr>
          <p:cNvPr id="9" name="表格 7">
            <a:extLst>
              <a:ext uri="{FF2B5EF4-FFF2-40B4-BE49-F238E27FC236}">
                <a16:creationId xmlns:a16="http://schemas.microsoft.com/office/drawing/2014/main" id="{3F3D34F9-3A1C-B241-8A3B-EF23623B7096}"/>
              </a:ext>
            </a:extLst>
          </p:cNvPr>
          <p:cNvGraphicFramePr>
            <a:graphicFrameLocks noGrp="1"/>
          </p:cNvGraphicFramePr>
          <p:nvPr/>
        </p:nvGraphicFramePr>
        <p:xfrm>
          <a:off x="5259388" y="36941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8">
            <a:extLst>
              <a:ext uri="{FF2B5EF4-FFF2-40B4-BE49-F238E27FC236}">
                <a16:creationId xmlns:a16="http://schemas.microsoft.com/office/drawing/2014/main" id="{01E2DF70-0623-2B52-FECD-86F8BAEA0FB6}"/>
              </a:ext>
            </a:extLst>
          </p:cNvPr>
          <p:cNvSpPr txBox="1">
            <a:spLocks noChangeArrowheads="1"/>
          </p:cNvSpPr>
          <p:nvPr/>
        </p:nvSpPr>
        <p:spPr bwMode="auto">
          <a:xfrm>
            <a:off x="6791325" y="40322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2</a:t>
            </a:r>
            <a:endParaRPr lang="zh-TW" altLang="en-US" dirty="0">
              <a:latin typeface="Calibri Light" panose="020F0302020204030204" pitchFamily="34" charset="0"/>
            </a:endParaRPr>
          </a:p>
        </p:txBody>
      </p:sp>
      <p:sp>
        <p:nvSpPr>
          <p:cNvPr id="11" name="文字方塊 9">
            <a:extLst>
              <a:ext uri="{FF2B5EF4-FFF2-40B4-BE49-F238E27FC236}">
                <a16:creationId xmlns:a16="http://schemas.microsoft.com/office/drawing/2014/main" id="{939CF2FC-5109-24D5-076A-D891F513FF47}"/>
              </a:ext>
            </a:extLst>
          </p:cNvPr>
          <p:cNvSpPr txBox="1">
            <a:spLocks noChangeArrowheads="1"/>
          </p:cNvSpPr>
          <p:nvPr/>
        </p:nvSpPr>
        <p:spPr bwMode="auto">
          <a:xfrm rot="5400000">
            <a:off x="5830094" y="5234782"/>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12" name="文字方塊 10">
            <a:extLst>
              <a:ext uri="{FF2B5EF4-FFF2-40B4-BE49-F238E27FC236}">
                <a16:creationId xmlns:a16="http://schemas.microsoft.com/office/drawing/2014/main" id="{F8CEAFCF-6931-120D-DE5E-1B3BD38F51C2}"/>
              </a:ext>
            </a:extLst>
          </p:cNvPr>
          <p:cNvSpPr txBox="1">
            <a:spLocks noChangeArrowheads="1"/>
          </p:cNvSpPr>
          <p:nvPr/>
        </p:nvSpPr>
        <p:spPr bwMode="auto">
          <a:xfrm>
            <a:off x="5029200" y="1004888"/>
            <a:ext cx="3962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FF0000"/>
                </a:solidFill>
                <a:latin typeface="Calibri Light" panose="020F0302020204030204" pitchFamily="34" charset="0"/>
              </a:rPr>
              <a:t>These are the network parameters to be learned.</a:t>
            </a:r>
            <a:endParaRPr lang="zh-TW" altLang="en-US" dirty="0">
              <a:solidFill>
                <a:srgbClr val="FF0000"/>
              </a:solidFill>
              <a:latin typeface="Calibri Light" panose="020F0302020204030204" pitchFamily="34" charset="0"/>
            </a:endParaRPr>
          </a:p>
        </p:txBody>
      </p:sp>
      <p:sp>
        <p:nvSpPr>
          <p:cNvPr id="15" name="文字方塊 12">
            <a:extLst>
              <a:ext uri="{FF2B5EF4-FFF2-40B4-BE49-F238E27FC236}">
                <a16:creationId xmlns:a16="http://schemas.microsoft.com/office/drawing/2014/main" id="{A51B65F3-6FF7-141E-09AF-04972555F5E3}"/>
              </a:ext>
            </a:extLst>
          </p:cNvPr>
          <p:cNvSpPr txBox="1">
            <a:spLocks noChangeArrowheads="1"/>
          </p:cNvSpPr>
          <p:nvPr/>
        </p:nvSpPr>
        <p:spPr bwMode="auto">
          <a:xfrm>
            <a:off x="5213350" y="5849938"/>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Each filter detects a small pattern (3 x 3). </a:t>
            </a:r>
            <a:endParaRPr lang="zh-TW" altLang="en-US" dirty="0">
              <a:latin typeface="Calibri Light" panose="020F0302020204030204" pitchFamily="34" charset="0"/>
            </a:endParaRPr>
          </a:p>
        </p:txBody>
      </p:sp>
    </p:spTree>
    <p:extLst>
      <p:ext uri="{BB962C8B-B14F-4D97-AF65-F5344CB8AC3E}">
        <p14:creationId xmlns:p14="http://schemas.microsoft.com/office/powerpoint/2010/main" val="21599603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標題 1">
            <a:extLst>
              <a:ext uri="{FF2B5EF4-FFF2-40B4-BE49-F238E27FC236}">
                <a16:creationId xmlns:a16="http://schemas.microsoft.com/office/drawing/2014/main" id="{27E56E7E-C636-E5A4-416E-5E949CC8E2B4}"/>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DA611CBB-820E-1042-22F1-751CCFD5416F}"/>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19509" name="文字方塊 4">
            <a:extLst>
              <a:ext uri="{FF2B5EF4-FFF2-40B4-BE49-F238E27FC236}">
                <a16:creationId xmlns:a16="http://schemas.microsoft.com/office/drawing/2014/main" id="{7A40E9DA-E8E5-E3EF-3F2D-B56C4E0567D4}"/>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7" name="表格 5">
            <a:extLst>
              <a:ext uri="{FF2B5EF4-FFF2-40B4-BE49-F238E27FC236}">
                <a16:creationId xmlns:a16="http://schemas.microsoft.com/office/drawing/2014/main" id="{080449E3-4510-8F8D-C715-E1B59E18C8A2}"/>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9528" name="文字方塊 6">
            <a:extLst>
              <a:ext uri="{FF2B5EF4-FFF2-40B4-BE49-F238E27FC236}">
                <a16:creationId xmlns:a16="http://schemas.microsoft.com/office/drawing/2014/main" id="{EF7D2BE7-FAC1-AFC2-69C6-37725EC18BA8}"/>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9" name="矩形 2">
            <a:extLst>
              <a:ext uri="{FF2B5EF4-FFF2-40B4-BE49-F238E27FC236}">
                <a16:creationId xmlns:a16="http://schemas.microsoft.com/office/drawing/2014/main" id="{A384DC04-DECD-DE51-6A7E-5924CDE474F2}"/>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0" name="橢圓 11">
            <a:extLst>
              <a:ext uri="{FF2B5EF4-FFF2-40B4-BE49-F238E27FC236}">
                <a16:creationId xmlns:a16="http://schemas.microsoft.com/office/drawing/2014/main" id="{E3EB9293-253C-815D-4CD4-C29CACE6FA4F}"/>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1" name="橢圓 12">
            <a:extLst>
              <a:ext uri="{FF2B5EF4-FFF2-40B4-BE49-F238E27FC236}">
                <a16:creationId xmlns:a16="http://schemas.microsoft.com/office/drawing/2014/main" id="{C7106FB9-57E2-8416-D039-2372E4EA3D4F}"/>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2" name="矩形 27">
            <a:extLst>
              <a:ext uri="{FF2B5EF4-FFF2-40B4-BE49-F238E27FC236}">
                <a16:creationId xmlns:a16="http://schemas.microsoft.com/office/drawing/2014/main" id="{2589CB41-B1BA-8691-1060-E28E3AABD2CC}"/>
              </a:ext>
            </a:extLst>
          </p:cNvPr>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3" name="矩形 33">
            <a:extLst>
              <a:ext uri="{FF2B5EF4-FFF2-40B4-BE49-F238E27FC236}">
                <a16:creationId xmlns:a16="http://schemas.microsoft.com/office/drawing/2014/main" id="{65DE7E0B-E8C4-32A5-24DC-BE91066BEDC7}"/>
              </a:ext>
            </a:extLst>
          </p:cNvPr>
          <p:cNvSpPr>
            <a:spLocks noChangeArrowheads="1"/>
          </p:cNvSpPr>
          <p:nvPr/>
        </p:nvSpPr>
        <p:spPr bwMode="auto">
          <a:xfrm>
            <a:off x="1166813" y="1731963"/>
            <a:ext cx="1207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s</a:t>
            </a:r>
            <a:r>
              <a:rPr lang="zh-TW" altLang="en-US" dirty="0">
                <a:latin typeface="Calibri Light" panose="020F0302020204030204" pitchFamily="34" charset="0"/>
              </a:rPr>
              <a:t>tride</a:t>
            </a:r>
            <a:r>
              <a:rPr lang="en-US" altLang="zh-TW" dirty="0">
                <a:latin typeface="Calibri Light" panose="020F0302020204030204" pitchFamily="34" charset="0"/>
              </a:rPr>
              <a:t>=1</a:t>
            </a:r>
            <a:endParaRPr lang="zh-TW" altLang="en-US" dirty="0">
              <a:latin typeface="Calibri Light" panose="020F0302020204030204" pitchFamily="34" charset="0"/>
            </a:endParaRPr>
          </a:p>
        </p:txBody>
      </p:sp>
      <p:cxnSp>
        <p:nvCxnSpPr>
          <p:cNvPr id="15" name="Straight Arrow Connector 14">
            <a:extLst>
              <a:ext uri="{FF2B5EF4-FFF2-40B4-BE49-F238E27FC236}">
                <a16:creationId xmlns:a16="http://schemas.microsoft.com/office/drawing/2014/main" id="{E222EE3A-2B79-9A94-92B4-FBD89603E5EF}"/>
              </a:ext>
            </a:extLst>
          </p:cNvPr>
          <p:cNvCxnSpPr>
            <a:cxnSpLocks noChangeShapeType="1"/>
          </p:cNvCxnSpPr>
          <p:nvPr/>
        </p:nvCxnSpPr>
        <p:spPr bwMode="auto">
          <a:xfrm>
            <a:off x="3962400" y="3124200"/>
            <a:ext cx="685800"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4563CC33-0580-2D95-BCF7-E8F73679A9B1}"/>
              </a:ext>
            </a:extLst>
          </p:cNvPr>
          <p:cNvSpPr txBox="1">
            <a:spLocks noChangeArrowheads="1"/>
          </p:cNvSpPr>
          <p:nvPr/>
        </p:nvSpPr>
        <p:spPr bwMode="auto">
          <a:xfrm>
            <a:off x="3886200" y="2438400"/>
            <a:ext cx="9143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dirty="0">
                <a:latin typeface="Calibri Light" panose="020F0302020204030204" pitchFamily="34" charset="0"/>
              </a:rPr>
              <a:t>Dot </a:t>
            </a:r>
          </a:p>
          <a:p>
            <a:pPr eaLnBrk="1" hangingPunct="1"/>
            <a:r>
              <a:rPr lang="en-US" altLang="en-US" sz="1800" dirty="0">
                <a:latin typeface="Calibri Light" panose="020F0302020204030204" pitchFamily="34" charset="0"/>
              </a:rPr>
              <a:t>product</a:t>
            </a:r>
          </a:p>
        </p:txBody>
      </p:sp>
    </p:spTree>
    <p:extLst>
      <p:ext uri="{BB962C8B-B14F-4D97-AF65-F5344CB8AC3E}">
        <p14:creationId xmlns:p14="http://schemas.microsoft.com/office/powerpoint/2010/main" val="2915424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標題 1">
            <a:extLst>
              <a:ext uri="{FF2B5EF4-FFF2-40B4-BE49-F238E27FC236}">
                <a16:creationId xmlns:a16="http://schemas.microsoft.com/office/drawing/2014/main" id="{C8E52B1B-7BDA-E94E-5F9C-1FAADAE0CBB4}"/>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064D72F0-B591-7558-14CC-99362FA8681F}"/>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0533" name="文字方塊 4">
            <a:extLst>
              <a:ext uri="{FF2B5EF4-FFF2-40B4-BE49-F238E27FC236}">
                <a16:creationId xmlns:a16="http://schemas.microsoft.com/office/drawing/2014/main" id="{BC683941-55D9-6FCC-C32D-4C3F9003C2D1}"/>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7" name="表格 5">
            <a:extLst>
              <a:ext uri="{FF2B5EF4-FFF2-40B4-BE49-F238E27FC236}">
                <a16:creationId xmlns:a16="http://schemas.microsoft.com/office/drawing/2014/main" id="{B29068BF-89CA-5EEA-9E78-6228C0BE30F4}"/>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0552" name="文字方塊 6">
            <a:extLst>
              <a:ext uri="{FF2B5EF4-FFF2-40B4-BE49-F238E27FC236}">
                <a16:creationId xmlns:a16="http://schemas.microsoft.com/office/drawing/2014/main" id="{E3F4C766-7D6B-7E43-58CF-DF7FC459D99D}"/>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9" name="矩形 2">
            <a:extLst>
              <a:ext uri="{FF2B5EF4-FFF2-40B4-BE49-F238E27FC236}">
                <a16:creationId xmlns:a16="http://schemas.microsoft.com/office/drawing/2014/main" id="{6AD917CB-CCAA-00D8-0027-178617433939}"/>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0" name="橢圓 11">
            <a:extLst>
              <a:ext uri="{FF2B5EF4-FFF2-40B4-BE49-F238E27FC236}">
                <a16:creationId xmlns:a16="http://schemas.microsoft.com/office/drawing/2014/main" id="{C596AACE-9F20-E231-44FB-472C6148CAB8}"/>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1" name="橢圓 12">
            <a:extLst>
              <a:ext uri="{FF2B5EF4-FFF2-40B4-BE49-F238E27FC236}">
                <a16:creationId xmlns:a16="http://schemas.microsoft.com/office/drawing/2014/main" id="{55C376F8-ECE9-A3BA-24F1-3A9918B9B99F}"/>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2" name="矩形 27">
            <a:extLst>
              <a:ext uri="{FF2B5EF4-FFF2-40B4-BE49-F238E27FC236}">
                <a16:creationId xmlns:a16="http://schemas.microsoft.com/office/drawing/2014/main" id="{C96AC581-6B65-7EFB-05FD-924FC12B5629}"/>
              </a:ext>
            </a:extLst>
          </p:cNvPr>
          <p:cNvSpPr/>
          <p:nvPr/>
        </p:nvSpPr>
        <p:spPr>
          <a:xfrm>
            <a:off x="19637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0557" name="矩形 33">
            <a:extLst>
              <a:ext uri="{FF2B5EF4-FFF2-40B4-BE49-F238E27FC236}">
                <a16:creationId xmlns:a16="http://schemas.microsoft.com/office/drawing/2014/main" id="{5C4DD502-8B47-C65B-5E43-88F8B6224463}"/>
              </a:ext>
            </a:extLst>
          </p:cNvPr>
          <p:cNvSpPr>
            <a:spLocks noChangeArrowheads="1"/>
          </p:cNvSpPr>
          <p:nvPr/>
        </p:nvSpPr>
        <p:spPr bwMode="auto">
          <a:xfrm>
            <a:off x="1166813" y="1731963"/>
            <a:ext cx="14312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If s</a:t>
            </a:r>
            <a:r>
              <a:rPr lang="zh-TW" altLang="en-US" dirty="0">
                <a:latin typeface="Calibri Light" panose="020F0302020204030204" pitchFamily="34" charset="0"/>
              </a:rPr>
              <a:t>tride</a:t>
            </a:r>
            <a:r>
              <a:rPr lang="en-US" altLang="zh-TW" dirty="0">
                <a:latin typeface="Calibri Light" panose="020F0302020204030204" pitchFamily="34" charset="0"/>
              </a:rPr>
              <a:t>=2</a:t>
            </a:r>
            <a:endParaRPr lang="zh-TW" altLang="en-US" dirty="0">
              <a:latin typeface="Calibri Light" panose="020F0302020204030204" pitchFamily="34" charset="0"/>
            </a:endParaRPr>
          </a:p>
        </p:txBody>
      </p:sp>
    </p:spTree>
    <p:extLst>
      <p:ext uri="{BB962C8B-B14F-4D97-AF65-F5344CB8AC3E}">
        <p14:creationId xmlns:p14="http://schemas.microsoft.com/office/powerpoint/2010/main" val="3687450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標題 1">
            <a:extLst>
              <a:ext uri="{FF2B5EF4-FFF2-40B4-BE49-F238E27FC236}">
                <a16:creationId xmlns:a16="http://schemas.microsoft.com/office/drawing/2014/main" id="{F4961107-82D0-F75F-60C0-E929271A2A0B}"/>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1504B3BD-C16E-B779-70CD-F5CB15E747A4}"/>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1557" name="文字方塊 4">
            <a:extLst>
              <a:ext uri="{FF2B5EF4-FFF2-40B4-BE49-F238E27FC236}">
                <a16:creationId xmlns:a16="http://schemas.microsoft.com/office/drawing/2014/main" id="{62AEB4CF-46D9-93F8-F929-ACFA04DB1C50}"/>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7" name="表格 5">
            <a:extLst>
              <a:ext uri="{FF2B5EF4-FFF2-40B4-BE49-F238E27FC236}">
                <a16:creationId xmlns:a16="http://schemas.microsoft.com/office/drawing/2014/main" id="{69380318-51C3-AA61-0937-D7531A2C5258}"/>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1576" name="文字方塊 6">
            <a:extLst>
              <a:ext uri="{FF2B5EF4-FFF2-40B4-BE49-F238E27FC236}">
                <a16:creationId xmlns:a16="http://schemas.microsoft.com/office/drawing/2014/main" id="{971F2F66-62A3-BF9A-7696-CAA1AB77878F}"/>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9" name="矩形 2">
            <a:extLst>
              <a:ext uri="{FF2B5EF4-FFF2-40B4-BE49-F238E27FC236}">
                <a16:creationId xmlns:a16="http://schemas.microsoft.com/office/drawing/2014/main" id="{17A6D8C9-B7FE-8AEC-095F-2FB10FB0A505}"/>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0" name="橢圓 11">
            <a:extLst>
              <a:ext uri="{FF2B5EF4-FFF2-40B4-BE49-F238E27FC236}">
                <a16:creationId xmlns:a16="http://schemas.microsoft.com/office/drawing/2014/main" id="{27F7B925-85D7-AA19-C38B-38013919E801}"/>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1" name="橢圓 12">
            <a:extLst>
              <a:ext uri="{FF2B5EF4-FFF2-40B4-BE49-F238E27FC236}">
                <a16:creationId xmlns:a16="http://schemas.microsoft.com/office/drawing/2014/main" id="{038ACB50-E41E-096D-DE02-1013082D4E72}"/>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2" name="橢圓 13">
            <a:extLst>
              <a:ext uri="{FF2B5EF4-FFF2-40B4-BE49-F238E27FC236}">
                <a16:creationId xmlns:a16="http://schemas.microsoft.com/office/drawing/2014/main" id="{1BE6F45F-3DA1-F21B-6628-C324AC886C10}"/>
              </a:ext>
            </a:extLst>
          </p:cNvPr>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3" name="橢圓 14">
            <a:extLst>
              <a:ext uri="{FF2B5EF4-FFF2-40B4-BE49-F238E27FC236}">
                <a16:creationId xmlns:a16="http://schemas.microsoft.com/office/drawing/2014/main" id="{5D8B15D3-AF7D-F38A-5C1F-C12D925A869F}"/>
              </a:ext>
            </a:extLst>
          </p:cNvPr>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4" name="橢圓 15">
            <a:extLst>
              <a:ext uri="{FF2B5EF4-FFF2-40B4-BE49-F238E27FC236}">
                <a16:creationId xmlns:a16="http://schemas.microsoft.com/office/drawing/2014/main" id="{07F093FA-247D-AC44-A8B3-DC9D14F0CA68}"/>
              </a:ext>
            </a:extLst>
          </p:cNvPr>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5" name="橢圓 16">
            <a:extLst>
              <a:ext uri="{FF2B5EF4-FFF2-40B4-BE49-F238E27FC236}">
                <a16:creationId xmlns:a16="http://schemas.microsoft.com/office/drawing/2014/main" id="{D2645B8F-254E-2915-C099-0962A906B143}"/>
              </a:ext>
            </a:extLst>
          </p:cNvPr>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6" name="橢圓 17">
            <a:extLst>
              <a:ext uri="{FF2B5EF4-FFF2-40B4-BE49-F238E27FC236}">
                <a16:creationId xmlns:a16="http://schemas.microsoft.com/office/drawing/2014/main" id="{5A1ADFA4-0432-0568-05E2-40D2F8B10C1B}"/>
              </a:ext>
            </a:extLst>
          </p:cNvPr>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7" name="橢圓 18">
            <a:extLst>
              <a:ext uri="{FF2B5EF4-FFF2-40B4-BE49-F238E27FC236}">
                <a16:creationId xmlns:a16="http://schemas.microsoft.com/office/drawing/2014/main" id="{1166EC6D-FEA4-1151-B081-EF83DDA1EFAB}"/>
              </a:ext>
            </a:extLst>
          </p:cNvPr>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8" name="橢圓 19">
            <a:extLst>
              <a:ext uri="{FF2B5EF4-FFF2-40B4-BE49-F238E27FC236}">
                <a16:creationId xmlns:a16="http://schemas.microsoft.com/office/drawing/2014/main" id="{14C46E6A-4B82-E2BD-CA88-62349DB82847}"/>
              </a:ext>
            </a:extLst>
          </p:cNvPr>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9" name="橢圓 20">
            <a:extLst>
              <a:ext uri="{FF2B5EF4-FFF2-40B4-BE49-F238E27FC236}">
                <a16:creationId xmlns:a16="http://schemas.microsoft.com/office/drawing/2014/main" id="{77B7BCB1-F777-7AAA-42DE-006B68AFD4DF}"/>
              </a:ext>
            </a:extLst>
          </p:cNvPr>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0" name="橢圓 21">
            <a:extLst>
              <a:ext uri="{FF2B5EF4-FFF2-40B4-BE49-F238E27FC236}">
                <a16:creationId xmlns:a16="http://schemas.microsoft.com/office/drawing/2014/main" id="{F60391C3-DA1F-D35F-C026-493783624D0D}"/>
              </a:ext>
            </a:extLst>
          </p:cNvPr>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21" name="橢圓 22">
            <a:extLst>
              <a:ext uri="{FF2B5EF4-FFF2-40B4-BE49-F238E27FC236}">
                <a16:creationId xmlns:a16="http://schemas.microsoft.com/office/drawing/2014/main" id="{B4185339-3A15-BE1D-ABCA-49F7772571B2}"/>
              </a:ext>
            </a:extLst>
          </p:cNvPr>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2" name="橢圓 23">
            <a:extLst>
              <a:ext uri="{FF2B5EF4-FFF2-40B4-BE49-F238E27FC236}">
                <a16:creationId xmlns:a16="http://schemas.microsoft.com/office/drawing/2014/main" id="{049FD95D-0A4F-737E-5A12-A1CFA20FB474}"/>
              </a:ext>
            </a:extLst>
          </p:cNvPr>
          <p:cNvSpPr>
            <a:spLocks noChangeArrowheads="1"/>
          </p:cNvSpPr>
          <p:nvPr/>
        </p:nvSpPr>
        <p:spPr bwMode="auto">
          <a:xfrm>
            <a:off x="4732338" y="525938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3" name="橢圓 24">
            <a:extLst>
              <a:ext uri="{FF2B5EF4-FFF2-40B4-BE49-F238E27FC236}">
                <a16:creationId xmlns:a16="http://schemas.microsoft.com/office/drawing/2014/main" id="{00A59C15-A969-2B90-3657-E71929BA682A}"/>
              </a:ext>
            </a:extLst>
          </p:cNvPr>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4" name="橢圓 25">
            <a:extLst>
              <a:ext uri="{FF2B5EF4-FFF2-40B4-BE49-F238E27FC236}">
                <a16:creationId xmlns:a16="http://schemas.microsoft.com/office/drawing/2014/main" id="{7B74ADE6-6508-AB2E-9213-DD3AE04F595C}"/>
              </a:ext>
            </a:extLst>
          </p:cNvPr>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5" name="橢圓 26">
            <a:extLst>
              <a:ext uri="{FF2B5EF4-FFF2-40B4-BE49-F238E27FC236}">
                <a16:creationId xmlns:a16="http://schemas.microsoft.com/office/drawing/2014/main" id="{02C01B21-253F-2E3D-B15B-672E55F8388C}"/>
              </a:ext>
            </a:extLst>
          </p:cNvPr>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6" name="矩形 27">
            <a:extLst>
              <a:ext uri="{FF2B5EF4-FFF2-40B4-BE49-F238E27FC236}">
                <a16:creationId xmlns:a16="http://schemas.microsoft.com/office/drawing/2014/main" id="{D81D3FF7-39BE-6C6D-5222-21DB51743379}"/>
              </a:ext>
            </a:extLst>
          </p:cNvPr>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7" name="矩形 28">
            <a:extLst>
              <a:ext uri="{FF2B5EF4-FFF2-40B4-BE49-F238E27FC236}">
                <a16:creationId xmlns:a16="http://schemas.microsoft.com/office/drawing/2014/main" id="{BECD1BA7-B7C5-B0C0-F80A-2C07B3D94E31}"/>
              </a:ext>
            </a:extLst>
          </p:cNvPr>
          <p:cNvSpPr/>
          <p:nvPr/>
        </p:nvSpPr>
        <p:spPr>
          <a:xfrm>
            <a:off x="1930400" y="240188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8" name="矩形 29">
            <a:extLst>
              <a:ext uri="{FF2B5EF4-FFF2-40B4-BE49-F238E27FC236}">
                <a16:creationId xmlns:a16="http://schemas.microsoft.com/office/drawing/2014/main" id="{C05651EB-0ADE-EE9B-1E60-89DBF85F49A1}"/>
              </a:ext>
            </a:extLst>
          </p:cNvPr>
          <p:cNvSpPr/>
          <p:nvPr/>
        </p:nvSpPr>
        <p:spPr>
          <a:xfrm>
            <a:off x="2433638" y="240506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9" name="矩形 30">
            <a:extLst>
              <a:ext uri="{FF2B5EF4-FFF2-40B4-BE49-F238E27FC236}">
                <a16:creationId xmlns:a16="http://schemas.microsoft.com/office/drawing/2014/main" id="{AFDFAA63-9E81-1396-7FFC-5D19D91059C7}"/>
              </a:ext>
            </a:extLst>
          </p:cNvPr>
          <p:cNvSpPr/>
          <p:nvPr/>
        </p:nvSpPr>
        <p:spPr>
          <a:xfrm>
            <a:off x="985838" y="2809875"/>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1598" name="矩形 33">
            <a:extLst>
              <a:ext uri="{FF2B5EF4-FFF2-40B4-BE49-F238E27FC236}">
                <a16:creationId xmlns:a16="http://schemas.microsoft.com/office/drawing/2014/main" id="{E49666A6-C98A-84A0-BCF2-3AA354920C55}"/>
              </a:ext>
            </a:extLst>
          </p:cNvPr>
          <p:cNvSpPr>
            <a:spLocks noChangeArrowheads="1"/>
          </p:cNvSpPr>
          <p:nvPr/>
        </p:nvSpPr>
        <p:spPr bwMode="auto">
          <a:xfrm>
            <a:off x="1166813" y="1731963"/>
            <a:ext cx="1207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s</a:t>
            </a:r>
            <a:r>
              <a:rPr lang="zh-TW" altLang="en-US" dirty="0">
                <a:latin typeface="Calibri Light" panose="020F0302020204030204" pitchFamily="34" charset="0"/>
              </a:rPr>
              <a:t>tride</a:t>
            </a:r>
            <a:r>
              <a:rPr lang="en-US" altLang="zh-TW" dirty="0">
                <a:latin typeface="Calibri Light" panose="020F0302020204030204" pitchFamily="34" charset="0"/>
              </a:rPr>
              <a:t>=1</a:t>
            </a:r>
            <a:endParaRPr lang="zh-TW" altLang="en-US" dirty="0">
              <a:latin typeface="Calibri Light" panose="020F0302020204030204" pitchFamily="34" charset="0"/>
            </a:endParaRPr>
          </a:p>
        </p:txBody>
      </p:sp>
      <p:sp>
        <p:nvSpPr>
          <p:cNvPr id="31" name="矩形 31">
            <a:extLst>
              <a:ext uri="{FF2B5EF4-FFF2-40B4-BE49-F238E27FC236}">
                <a16:creationId xmlns:a16="http://schemas.microsoft.com/office/drawing/2014/main" id="{FB254E12-B7A3-B856-FC79-94477F19503C}"/>
              </a:ext>
            </a:extLst>
          </p:cNvPr>
          <p:cNvSpPr/>
          <p:nvPr/>
        </p:nvSpPr>
        <p:spPr>
          <a:xfrm>
            <a:off x="2433638" y="376713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2" name="矩形 7">
            <a:extLst>
              <a:ext uri="{FF2B5EF4-FFF2-40B4-BE49-F238E27FC236}">
                <a16:creationId xmlns:a16="http://schemas.microsoft.com/office/drawing/2014/main" id="{5899BA6E-1A22-EB9F-5395-44B76B2B41A9}"/>
              </a:ext>
            </a:extLst>
          </p:cNvPr>
          <p:cNvSpPr/>
          <p:nvPr/>
        </p:nvSpPr>
        <p:spPr>
          <a:xfrm>
            <a:off x="5564188" y="4778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3" name="矩形 35">
            <a:extLst>
              <a:ext uri="{FF2B5EF4-FFF2-40B4-BE49-F238E27FC236}">
                <a16:creationId xmlns:a16="http://schemas.microsoft.com/office/drawing/2014/main" id="{24053F76-58F0-C23E-83AA-F4964B53428C}"/>
              </a:ext>
            </a:extLst>
          </p:cNvPr>
          <p:cNvSpPr/>
          <p:nvPr/>
        </p:nvSpPr>
        <p:spPr>
          <a:xfrm>
            <a:off x="6119813" y="936625"/>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4" name="矩形 36">
            <a:extLst>
              <a:ext uri="{FF2B5EF4-FFF2-40B4-BE49-F238E27FC236}">
                <a16:creationId xmlns:a16="http://schemas.microsoft.com/office/drawing/2014/main" id="{E111ED87-223E-5B36-B472-FF19F33CB028}"/>
              </a:ext>
            </a:extLst>
          </p:cNvPr>
          <p:cNvSpPr/>
          <p:nvPr/>
        </p:nvSpPr>
        <p:spPr>
          <a:xfrm>
            <a:off x="6645275" y="14049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35" name="直線接點 9">
            <a:extLst>
              <a:ext uri="{FF2B5EF4-FFF2-40B4-BE49-F238E27FC236}">
                <a16:creationId xmlns:a16="http://schemas.microsoft.com/office/drawing/2014/main" id="{E97EB176-36C8-3CA0-2495-569809A5CFE7}"/>
              </a:ext>
            </a:extLst>
          </p:cNvPr>
          <p:cNvCxnSpPr/>
          <p:nvPr/>
        </p:nvCxnSpPr>
        <p:spPr>
          <a:xfrm>
            <a:off x="5564188" y="47783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a:extLst>
              <a:ext uri="{FF2B5EF4-FFF2-40B4-BE49-F238E27FC236}">
                <a16:creationId xmlns:a16="http://schemas.microsoft.com/office/drawing/2014/main" id="{95774681-5418-C63E-9B6A-6090529475B8}"/>
              </a:ext>
            </a:extLst>
          </p:cNvPr>
          <p:cNvSpPr/>
          <p:nvPr/>
        </p:nvSpPr>
        <p:spPr>
          <a:xfrm>
            <a:off x="4713288" y="27860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7" name="矩形 38">
            <a:extLst>
              <a:ext uri="{FF2B5EF4-FFF2-40B4-BE49-F238E27FC236}">
                <a16:creationId xmlns:a16="http://schemas.microsoft.com/office/drawing/2014/main" id="{4A229404-F279-1CB0-2DD0-C0F3D9E8A529}"/>
              </a:ext>
            </a:extLst>
          </p:cNvPr>
          <p:cNvSpPr/>
          <p:nvPr/>
        </p:nvSpPr>
        <p:spPr>
          <a:xfrm>
            <a:off x="4732338" y="52625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39" name="直線接點 40">
            <a:extLst>
              <a:ext uri="{FF2B5EF4-FFF2-40B4-BE49-F238E27FC236}">
                <a16:creationId xmlns:a16="http://schemas.microsoft.com/office/drawing/2014/main" id="{7AD224EC-30C2-4C43-ABFA-329AF1609C21}"/>
              </a:ext>
            </a:extLst>
          </p:cNvPr>
          <p:cNvCxnSpPr/>
          <p:nvPr/>
        </p:nvCxnSpPr>
        <p:spPr>
          <a:xfrm>
            <a:off x="928688" y="2425700"/>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a:extLst>
              <a:ext uri="{FF2B5EF4-FFF2-40B4-BE49-F238E27FC236}">
                <a16:creationId xmlns:a16="http://schemas.microsoft.com/office/drawing/2014/main" id="{CA4683C0-AE3D-153E-963A-B1428019AF5E}"/>
              </a:ext>
            </a:extLst>
          </p:cNvPr>
          <p:cNvCxnSpPr/>
          <p:nvPr/>
        </p:nvCxnSpPr>
        <p:spPr>
          <a:xfrm>
            <a:off x="881063" y="376078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616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nodeType="afterGroup">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3" grpId="0" animBg="1"/>
      <p:bldP spid="34" grpId="0" animBg="1"/>
      <p:bldP spid="36" grpId="0" animBg="1"/>
      <p:bldP spid="3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標題 1">
            <a:extLst>
              <a:ext uri="{FF2B5EF4-FFF2-40B4-BE49-F238E27FC236}">
                <a16:creationId xmlns:a16="http://schemas.microsoft.com/office/drawing/2014/main" id="{40A8724B-9A82-F8D9-59AF-4D69289B53A1}"/>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a:extLst>
              <a:ext uri="{FF2B5EF4-FFF2-40B4-BE49-F238E27FC236}">
                <a16:creationId xmlns:a16="http://schemas.microsoft.com/office/drawing/2014/main" id="{C7383DCF-6D8F-D521-17F1-27136FDBF785}"/>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2581" name="文字方塊 4">
            <a:extLst>
              <a:ext uri="{FF2B5EF4-FFF2-40B4-BE49-F238E27FC236}">
                <a16:creationId xmlns:a16="http://schemas.microsoft.com/office/drawing/2014/main" id="{C7C0B091-7169-1E5D-265C-3DCE1D6E0217}"/>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sp>
        <p:nvSpPr>
          <p:cNvPr id="7" name="橢圓 11">
            <a:extLst>
              <a:ext uri="{FF2B5EF4-FFF2-40B4-BE49-F238E27FC236}">
                <a16:creationId xmlns:a16="http://schemas.microsoft.com/office/drawing/2014/main" id="{5B3C8C3F-7991-50DB-AC0C-FA3E1A9C95C3}"/>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8" name="橢圓 12">
            <a:extLst>
              <a:ext uri="{FF2B5EF4-FFF2-40B4-BE49-F238E27FC236}">
                <a16:creationId xmlns:a16="http://schemas.microsoft.com/office/drawing/2014/main" id="{4913BBBD-44CE-67E3-12BD-5C2A80BB6018}"/>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9" name="橢圓 13">
            <a:extLst>
              <a:ext uri="{FF2B5EF4-FFF2-40B4-BE49-F238E27FC236}">
                <a16:creationId xmlns:a16="http://schemas.microsoft.com/office/drawing/2014/main" id="{4F5957C0-1AB4-71A0-99F1-91B8EA089EB1}"/>
              </a:ext>
            </a:extLst>
          </p:cNvPr>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0" name="橢圓 14">
            <a:extLst>
              <a:ext uri="{FF2B5EF4-FFF2-40B4-BE49-F238E27FC236}">
                <a16:creationId xmlns:a16="http://schemas.microsoft.com/office/drawing/2014/main" id="{7C85FA9A-D547-73D4-D37C-2C7DD201224E}"/>
              </a:ext>
            </a:extLst>
          </p:cNvPr>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1" name="橢圓 15">
            <a:extLst>
              <a:ext uri="{FF2B5EF4-FFF2-40B4-BE49-F238E27FC236}">
                <a16:creationId xmlns:a16="http://schemas.microsoft.com/office/drawing/2014/main" id="{B941AD3C-F0CF-52F2-AD0D-76812775567D}"/>
              </a:ext>
            </a:extLst>
          </p:cNvPr>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2" name="橢圓 16">
            <a:extLst>
              <a:ext uri="{FF2B5EF4-FFF2-40B4-BE49-F238E27FC236}">
                <a16:creationId xmlns:a16="http://schemas.microsoft.com/office/drawing/2014/main" id="{B11A898C-8D23-63B8-6466-FAB05DD984D5}"/>
              </a:ext>
            </a:extLst>
          </p:cNvPr>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3" name="橢圓 17">
            <a:extLst>
              <a:ext uri="{FF2B5EF4-FFF2-40B4-BE49-F238E27FC236}">
                <a16:creationId xmlns:a16="http://schemas.microsoft.com/office/drawing/2014/main" id="{3F2CDF2F-3BEB-BE44-5321-27B0D9E7D968}"/>
              </a:ext>
            </a:extLst>
          </p:cNvPr>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4" name="橢圓 18">
            <a:extLst>
              <a:ext uri="{FF2B5EF4-FFF2-40B4-BE49-F238E27FC236}">
                <a16:creationId xmlns:a16="http://schemas.microsoft.com/office/drawing/2014/main" id="{E32A8DF3-A4DB-673E-76AF-FB9D2F627D94}"/>
              </a:ext>
            </a:extLst>
          </p:cNvPr>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5" name="橢圓 19">
            <a:extLst>
              <a:ext uri="{FF2B5EF4-FFF2-40B4-BE49-F238E27FC236}">
                <a16:creationId xmlns:a16="http://schemas.microsoft.com/office/drawing/2014/main" id="{19C0F726-F115-12A0-39C2-B85C5A36FB9A}"/>
              </a:ext>
            </a:extLst>
          </p:cNvPr>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6" name="橢圓 20">
            <a:extLst>
              <a:ext uri="{FF2B5EF4-FFF2-40B4-BE49-F238E27FC236}">
                <a16:creationId xmlns:a16="http://schemas.microsoft.com/office/drawing/2014/main" id="{CDAF83FC-B805-8791-73EE-974E9BC30A5E}"/>
              </a:ext>
            </a:extLst>
          </p:cNvPr>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7" name="橢圓 21">
            <a:extLst>
              <a:ext uri="{FF2B5EF4-FFF2-40B4-BE49-F238E27FC236}">
                <a16:creationId xmlns:a16="http://schemas.microsoft.com/office/drawing/2014/main" id="{17A7A99B-6ECE-E08C-85F9-0E468A8683E0}"/>
              </a:ext>
            </a:extLst>
          </p:cNvPr>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8" name="橢圓 22">
            <a:extLst>
              <a:ext uri="{FF2B5EF4-FFF2-40B4-BE49-F238E27FC236}">
                <a16:creationId xmlns:a16="http://schemas.microsoft.com/office/drawing/2014/main" id="{5A1D5CCC-CE61-5396-2447-5B6430B99DED}"/>
              </a:ext>
            </a:extLst>
          </p:cNvPr>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9" name="橢圓 23">
            <a:extLst>
              <a:ext uri="{FF2B5EF4-FFF2-40B4-BE49-F238E27FC236}">
                <a16:creationId xmlns:a16="http://schemas.microsoft.com/office/drawing/2014/main" id="{2C623FFD-3755-BE29-3967-BAC5696E4336}"/>
              </a:ext>
            </a:extLst>
          </p:cNvPr>
          <p:cNvSpPr>
            <a:spLocks noChangeArrowheads="1"/>
          </p:cNvSpPr>
          <p:nvPr/>
        </p:nvSpPr>
        <p:spPr bwMode="auto">
          <a:xfrm>
            <a:off x="4722813"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0" name="橢圓 24">
            <a:extLst>
              <a:ext uri="{FF2B5EF4-FFF2-40B4-BE49-F238E27FC236}">
                <a16:creationId xmlns:a16="http://schemas.microsoft.com/office/drawing/2014/main" id="{98A05EEE-4373-405A-C9DC-4C9699AF1EA1}"/>
              </a:ext>
            </a:extLst>
          </p:cNvPr>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1" name="橢圓 25">
            <a:extLst>
              <a:ext uri="{FF2B5EF4-FFF2-40B4-BE49-F238E27FC236}">
                <a16:creationId xmlns:a16="http://schemas.microsoft.com/office/drawing/2014/main" id="{53401BCD-DD2B-383E-087A-55C7427D93F3}"/>
              </a:ext>
            </a:extLst>
          </p:cNvPr>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2" name="橢圓 26">
            <a:extLst>
              <a:ext uri="{FF2B5EF4-FFF2-40B4-BE49-F238E27FC236}">
                <a16:creationId xmlns:a16="http://schemas.microsoft.com/office/drawing/2014/main" id="{70E6C119-0364-9E9B-C345-C4660C556B51}"/>
              </a:ext>
            </a:extLst>
          </p:cNvPr>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graphicFrame>
        <p:nvGraphicFramePr>
          <p:cNvPr id="23" name="表格 34">
            <a:extLst>
              <a:ext uri="{FF2B5EF4-FFF2-40B4-BE49-F238E27FC236}">
                <a16:creationId xmlns:a16="http://schemas.microsoft.com/office/drawing/2014/main" id="{4991A3BD-1426-2448-7F1E-BC33E3693C77}"/>
              </a:ext>
            </a:extLst>
          </p:cNvPr>
          <p:cNvGraphicFramePr>
            <a:graphicFrameLocks noGrp="1"/>
          </p:cNvGraphicFramePr>
          <p:nvPr/>
        </p:nvGraphicFramePr>
        <p:xfrm>
          <a:off x="5686425" y="36512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616" name="文字方塊 35">
            <a:extLst>
              <a:ext uri="{FF2B5EF4-FFF2-40B4-BE49-F238E27FC236}">
                <a16:creationId xmlns:a16="http://schemas.microsoft.com/office/drawing/2014/main" id="{715A2C39-78BF-E6E4-0E01-C29382DF228D}"/>
              </a:ext>
            </a:extLst>
          </p:cNvPr>
          <p:cNvSpPr txBox="1">
            <a:spLocks noChangeArrowheads="1"/>
          </p:cNvSpPr>
          <p:nvPr/>
        </p:nvSpPr>
        <p:spPr bwMode="auto">
          <a:xfrm>
            <a:off x="7308850" y="820738"/>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FF0000"/>
                </a:solidFill>
                <a:latin typeface="Calibri Light" panose="020F0302020204030204" pitchFamily="34" charset="0"/>
              </a:rPr>
              <a:t>Filter 2</a:t>
            </a:r>
            <a:endParaRPr lang="zh-TW" altLang="en-US" dirty="0">
              <a:solidFill>
                <a:srgbClr val="FF0000"/>
              </a:solidFill>
              <a:latin typeface="Calibri Light" panose="020F0302020204030204" pitchFamily="34" charset="0"/>
            </a:endParaRPr>
          </a:p>
        </p:txBody>
      </p:sp>
      <p:sp>
        <p:nvSpPr>
          <p:cNvPr id="25" name="矩形 36">
            <a:extLst>
              <a:ext uri="{FF2B5EF4-FFF2-40B4-BE49-F238E27FC236}">
                <a16:creationId xmlns:a16="http://schemas.microsoft.com/office/drawing/2014/main" id="{D64D9552-EC3C-B3AA-C957-C377957492F8}"/>
              </a:ext>
            </a:extLst>
          </p:cNvPr>
          <p:cNvSpPr/>
          <p:nvPr/>
        </p:nvSpPr>
        <p:spPr>
          <a:xfrm>
            <a:off x="985838" y="23987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6" name="矩形 37">
            <a:extLst>
              <a:ext uri="{FF2B5EF4-FFF2-40B4-BE49-F238E27FC236}">
                <a16:creationId xmlns:a16="http://schemas.microsoft.com/office/drawing/2014/main" id="{9C56FB20-4520-80A4-789B-DF67F3F90791}"/>
              </a:ext>
            </a:extLst>
          </p:cNvPr>
          <p:cNvSpPr/>
          <p:nvPr/>
        </p:nvSpPr>
        <p:spPr>
          <a:xfrm>
            <a:off x="1489075"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7" name="矩形 38">
            <a:extLst>
              <a:ext uri="{FF2B5EF4-FFF2-40B4-BE49-F238E27FC236}">
                <a16:creationId xmlns:a16="http://schemas.microsoft.com/office/drawing/2014/main" id="{060A5655-6C5D-13D7-9828-F71F06E74420}"/>
              </a:ext>
            </a:extLst>
          </p:cNvPr>
          <p:cNvSpPr/>
          <p:nvPr/>
        </p:nvSpPr>
        <p:spPr>
          <a:xfrm>
            <a:off x="1930400" y="2400300"/>
            <a:ext cx="1417638"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8" name="矩形 39">
            <a:extLst>
              <a:ext uri="{FF2B5EF4-FFF2-40B4-BE49-F238E27FC236}">
                <a16:creationId xmlns:a16="http://schemas.microsoft.com/office/drawing/2014/main" id="{E88C1E30-5133-5724-8F54-F0B5C6C749A5}"/>
              </a:ext>
            </a:extLst>
          </p:cNvPr>
          <p:cNvSpPr/>
          <p:nvPr/>
        </p:nvSpPr>
        <p:spPr>
          <a:xfrm>
            <a:off x="2406650"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9" name="矩形 40">
            <a:extLst>
              <a:ext uri="{FF2B5EF4-FFF2-40B4-BE49-F238E27FC236}">
                <a16:creationId xmlns:a16="http://schemas.microsoft.com/office/drawing/2014/main" id="{62B7E228-075A-DE38-B41A-CD32C6D83CBF}"/>
              </a:ext>
            </a:extLst>
          </p:cNvPr>
          <p:cNvSpPr/>
          <p:nvPr/>
        </p:nvSpPr>
        <p:spPr>
          <a:xfrm>
            <a:off x="985838" y="2809875"/>
            <a:ext cx="1416050"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0" name="橢圓 41">
            <a:extLst>
              <a:ext uri="{FF2B5EF4-FFF2-40B4-BE49-F238E27FC236}">
                <a16:creationId xmlns:a16="http://schemas.microsoft.com/office/drawing/2014/main" id="{918F8B44-64D7-2816-F54F-129227034793}"/>
              </a:ext>
            </a:extLst>
          </p:cNvPr>
          <p:cNvSpPr>
            <a:spLocks noChangeArrowheads="1"/>
          </p:cNvSpPr>
          <p:nvPr/>
        </p:nvSpPr>
        <p:spPr bwMode="auto">
          <a:xfrm>
            <a:off x="4905375"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1" name="橢圓 42">
            <a:extLst>
              <a:ext uri="{FF2B5EF4-FFF2-40B4-BE49-F238E27FC236}">
                <a16:creationId xmlns:a16="http://schemas.microsoft.com/office/drawing/2014/main" id="{94951E75-C7A6-CE22-437C-A19164A98A04}"/>
              </a:ext>
            </a:extLst>
          </p:cNvPr>
          <p:cNvSpPr>
            <a:spLocks noChangeArrowheads="1"/>
          </p:cNvSpPr>
          <p:nvPr/>
        </p:nvSpPr>
        <p:spPr bwMode="auto">
          <a:xfrm>
            <a:off x="5746750"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2" name="橢圓 43">
            <a:extLst>
              <a:ext uri="{FF2B5EF4-FFF2-40B4-BE49-F238E27FC236}">
                <a16:creationId xmlns:a16="http://schemas.microsoft.com/office/drawing/2014/main" id="{C78768BF-D958-D831-3047-DA303E5BCEE0}"/>
              </a:ext>
            </a:extLst>
          </p:cNvPr>
          <p:cNvSpPr>
            <a:spLocks noChangeArrowheads="1"/>
          </p:cNvSpPr>
          <p:nvPr/>
        </p:nvSpPr>
        <p:spPr bwMode="auto">
          <a:xfrm>
            <a:off x="6589713" y="29956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3" name="橢圓 44">
            <a:extLst>
              <a:ext uri="{FF2B5EF4-FFF2-40B4-BE49-F238E27FC236}">
                <a16:creationId xmlns:a16="http://schemas.microsoft.com/office/drawing/2014/main" id="{E2D50313-B997-E441-A1D1-65C03784A42E}"/>
              </a:ext>
            </a:extLst>
          </p:cNvPr>
          <p:cNvSpPr>
            <a:spLocks noChangeArrowheads="1"/>
          </p:cNvSpPr>
          <p:nvPr/>
        </p:nvSpPr>
        <p:spPr bwMode="auto">
          <a:xfrm>
            <a:off x="7431088"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4" name="橢圓 45">
            <a:extLst>
              <a:ext uri="{FF2B5EF4-FFF2-40B4-BE49-F238E27FC236}">
                <a16:creationId xmlns:a16="http://schemas.microsoft.com/office/drawing/2014/main" id="{D436780F-6117-FEF1-3099-504BF4131A47}"/>
              </a:ext>
            </a:extLst>
          </p:cNvPr>
          <p:cNvSpPr>
            <a:spLocks noChangeArrowheads="1"/>
          </p:cNvSpPr>
          <p:nvPr/>
        </p:nvSpPr>
        <p:spPr bwMode="auto">
          <a:xfrm>
            <a:off x="4905375"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5" name="橢圓 46">
            <a:extLst>
              <a:ext uri="{FF2B5EF4-FFF2-40B4-BE49-F238E27FC236}">
                <a16:creationId xmlns:a16="http://schemas.microsoft.com/office/drawing/2014/main" id="{B75B89FC-A8BA-31BD-11B2-4E64785AB6CD}"/>
              </a:ext>
            </a:extLst>
          </p:cNvPr>
          <p:cNvSpPr>
            <a:spLocks noChangeArrowheads="1"/>
          </p:cNvSpPr>
          <p:nvPr/>
        </p:nvSpPr>
        <p:spPr bwMode="auto">
          <a:xfrm>
            <a:off x="5746750"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6" name="橢圓 47">
            <a:extLst>
              <a:ext uri="{FF2B5EF4-FFF2-40B4-BE49-F238E27FC236}">
                <a16:creationId xmlns:a16="http://schemas.microsoft.com/office/drawing/2014/main" id="{FDC6B730-1DE7-2D28-42A6-74FD0199F2BC}"/>
              </a:ext>
            </a:extLst>
          </p:cNvPr>
          <p:cNvSpPr>
            <a:spLocks noChangeArrowheads="1"/>
          </p:cNvSpPr>
          <p:nvPr/>
        </p:nvSpPr>
        <p:spPr bwMode="auto">
          <a:xfrm>
            <a:off x="6589713" y="37957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37" name="橢圓 48">
            <a:extLst>
              <a:ext uri="{FF2B5EF4-FFF2-40B4-BE49-F238E27FC236}">
                <a16:creationId xmlns:a16="http://schemas.microsoft.com/office/drawing/2014/main" id="{18D1E686-6CB7-B1C5-05F5-BA45EAF194BF}"/>
              </a:ext>
            </a:extLst>
          </p:cNvPr>
          <p:cNvSpPr>
            <a:spLocks noChangeArrowheads="1"/>
          </p:cNvSpPr>
          <p:nvPr/>
        </p:nvSpPr>
        <p:spPr bwMode="auto">
          <a:xfrm>
            <a:off x="7431088"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8" name="橢圓 49">
            <a:extLst>
              <a:ext uri="{FF2B5EF4-FFF2-40B4-BE49-F238E27FC236}">
                <a16:creationId xmlns:a16="http://schemas.microsoft.com/office/drawing/2014/main" id="{1AFF3A88-EA85-0074-3C69-6918B7C85FD5}"/>
              </a:ext>
            </a:extLst>
          </p:cNvPr>
          <p:cNvSpPr>
            <a:spLocks noChangeArrowheads="1"/>
          </p:cNvSpPr>
          <p:nvPr/>
        </p:nvSpPr>
        <p:spPr bwMode="auto">
          <a:xfrm>
            <a:off x="4905375"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9" name="橢圓 50">
            <a:extLst>
              <a:ext uri="{FF2B5EF4-FFF2-40B4-BE49-F238E27FC236}">
                <a16:creationId xmlns:a16="http://schemas.microsoft.com/office/drawing/2014/main" id="{094551C8-FFF8-FA62-CD2B-418E8A05B8F0}"/>
              </a:ext>
            </a:extLst>
          </p:cNvPr>
          <p:cNvSpPr>
            <a:spLocks noChangeArrowheads="1"/>
          </p:cNvSpPr>
          <p:nvPr/>
        </p:nvSpPr>
        <p:spPr bwMode="auto">
          <a:xfrm>
            <a:off x="5746750"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40" name="橢圓 51">
            <a:extLst>
              <a:ext uri="{FF2B5EF4-FFF2-40B4-BE49-F238E27FC236}">
                <a16:creationId xmlns:a16="http://schemas.microsoft.com/office/drawing/2014/main" id="{C0EDBF9E-9368-2CDA-19B8-D82FAAD07A94}"/>
              </a:ext>
            </a:extLst>
          </p:cNvPr>
          <p:cNvSpPr>
            <a:spLocks noChangeArrowheads="1"/>
          </p:cNvSpPr>
          <p:nvPr/>
        </p:nvSpPr>
        <p:spPr bwMode="auto">
          <a:xfrm>
            <a:off x="6589713" y="46545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41" name="橢圓 52">
            <a:extLst>
              <a:ext uri="{FF2B5EF4-FFF2-40B4-BE49-F238E27FC236}">
                <a16:creationId xmlns:a16="http://schemas.microsoft.com/office/drawing/2014/main" id="{B9072C5B-59C6-9632-233E-4B1D42FB290C}"/>
              </a:ext>
            </a:extLst>
          </p:cNvPr>
          <p:cNvSpPr>
            <a:spLocks noChangeArrowheads="1"/>
          </p:cNvSpPr>
          <p:nvPr/>
        </p:nvSpPr>
        <p:spPr bwMode="auto">
          <a:xfrm>
            <a:off x="7431088"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42" name="橢圓 53">
            <a:extLst>
              <a:ext uri="{FF2B5EF4-FFF2-40B4-BE49-F238E27FC236}">
                <a16:creationId xmlns:a16="http://schemas.microsoft.com/office/drawing/2014/main" id="{AAEEEE5B-C968-10B3-408D-96411B892B00}"/>
              </a:ext>
            </a:extLst>
          </p:cNvPr>
          <p:cNvSpPr>
            <a:spLocks noChangeArrowheads="1"/>
          </p:cNvSpPr>
          <p:nvPr/>
        </p:nvSpPr>
        <p:spPr bwMode="auto">
          <a:xfrm>
            <a:off x="4905375"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43" name="橢圓 54">
            <a:extLst>
              <a:ext uri="{FF2B5EF4-FFF2-40B4-BE49-F238E27FC236}">
                <a16:creationId xmlns:a16="http://schemas.microsoft.com/office/drawing/2014/main" id="{8F28C235-37D8-030A-EABF-F8F899491B6F}"/>
              </a:ext>
            </a:extLst>
          </p:cNvPr>
          <p:cNvSpPr>
            <a:spLocks noChangeArrowheads="1"/>
          </p:cNvSpPr>
          <p:nvPr/>
        </p:nvSpPr>
        <p:spPr bwMode="auto">
          <a:xfrm>
            <a:off x="5746750"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44" name="橢圓 55">
            <a:extLst>
              <a:ext uri="{FF2B5EF4-FFF2-40B4-BE49-F238E27FC236}">
                <a16:creationId xmlns:a16="http://schemas.microsoft.com/office/drawing/2014/main" id="{5E40DE42-F3D6-C497-2033-8266BAE44745}"/>
              </a:ext>
            </a:extLst>
          </p:cNvPr>
          <p:cNvSpPr>
            <a:spLocks noChangeArrowheads="1"/>
          </p:cNvSpPr>
          <p:nvPr/>
        </p:nvSpPr>
        <p:spPr bwMode="auto">
          <a:xfrm>
            <a:off x="6589713" y="54546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-4</a:t>
            </a:r>
            <a:endParaRPr lang="zh-TW" altLang="en-US" dirty="0">
              <a:solidFill>
                <a:srgbClr val="000000"/>
              </a:solidFill>
              <a:latin typeface="Calibri Light" panose="020F0302020204030204" pitchFamily="34" charset="0"/>
            </a:endParaRPr>
          </a:p>
        </p:txBody>
      </p:sp>
      <p:sp>
        <p:nvSpPr>
          <p:cNvPr id="45" name="橢圓 56">
            <a:extLst>
              <a:ext uri="{FF2B5EF4-FFF2-40B4-BE49-F238E27FC236}">
                <a16:creationId xmlns:a16="http://schemas.microsoft.com/office/drawing/2014/main" id="{3B2214CE-3F20-8C33-49B4-DC8FB6DE6866}"/>
              </a:ext>
            </a:extLst>
          </p:cNvPr>
          <p:cNvSpPr>
            <a:spLocks noChangeArrowheads="1"/>
          </p:cNvSpPr>
          <p:nvPr/>
        </p:nvSpPr>
        <p:spPr bwMode="auto">
          <a:xfrm>
            <a:off x="7431088"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46" name="文字方塊 2">
            <a:extLst>
              <a:ext uri="{FF2B5EF4-FFF2-40B4-BE49-F238E27FC236}">
                <a16:creationId xmlns:a16="http://schemas.microsoft.com/office/drawing/2014/main" id="{A99A046C-2CC0-3B03-96E4-96DCA7F3209C}"/>
              </a:ext>
            </a:extLst>
          </p:cNvPr>
          <p:cNvSpPr txBox="1">
            <a:spLocks noChangeArrowheads="1"/>
          </p:cNvSpPr>
          <p:nvPr/>
        </p:nvSpPr>
        <p:spPr bwMode="auto">
          <a:xfrm>
            <a:off x="4419600" y="20574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solidFill>
                  <a:srgbClr val="0000FF"/>
                </a:solidFill>
                <a:latin typeface="Calibri Light" panose="020F0302020204030204" pitchFamily="34" charset="0"/>
              </a:rPr>
              <a:t>Repeat this for each filter</a:t>
            </a:r>
            <a:endParaRPr lang="zh-TW" altLang="en-US" sz="2800" dirty="0">
              <a:solidFill>
                <a:srgbClr val="0000FF"/>
              </a:solidFill>
              <a:latin typeface="Calibri Light" panose="020F0302020204030204" pitchFamily="34" charset="0"/>
            </a:endParaRPr>
          </a:p>
        </p:txBody>
      </p:sp>
      <p:sp>
        <p:nvSpPr>
          <p:cNvPr id="47" name="矩形 57">
            <a:extLst>
              <a:ext uri="{FF2B5EF4-FFF2-40B4-BE49-F238E27FC236}">
                <a16:creationId xmlns:a16="http://schemas.microsoft.com/office/drawing/2014/main" id="{F55E182F-A64A-3B0F-B0F9-713281DCF6F6}"/>
              </a:ext>
            </a:extLst>
          </p:cNvPr>
          <p:cNvSpPr/>
          <p:nvPr/>
        </p:nvSpPr>
        <p:spPr>
          <a:xfrm>
            <a:off x="2416175" y="37830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2640" name="矩形 58">
            <a:extLst>
              <a:ext uri="{FF2B5EF4-FFF2-40B4-BE49-F238E27FC236}">
                <a16:creationId xmlns:a16="http://schemas.microsoft.com/office/drawing/2014/main" id="{5DB3DC70-955C-5744-88DB-C282442CC752}"/>
              </a:ext>
            </a:extLst>
          </p:cNvPr>
          <p:cNvSpPr>
            <a:spLocks noChangeArrowheads="1"/>
          </p:cNvSpPr>
          <p:nvPr/>
        </p:nvSpPr>
        <p:spPr bwMode="auto">
          <a:xfrm>
            <a:off x="1166813" y="1731963"/>
            <a:ext cx="1207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s</a:t>
            </a:r>
            <a:r>
              <a:rPr lang="zh-TW" altLang="en-US" dirty="0">
                <a:latin typeface="Calibri Light" panose="020F0302020204030204" pitchFamily="34" charset="0"/>
              </a:rPr>
              <a:t>tride</a:t>
            </a:r>
            <a:r>
              <a:rPr lang="en-US" altLang="zh-TW" dirty="0">
                <a:latin typeface="Calibri Light" panose="020F0302020204030204" pitchFamily="34" charset="0"/>
              </a:rPr>
              <a:t>=1</a:t>
            </a:r>
            <a:endParaRPr lang="zh-TW" altLang="en-US" dirty="0">
              <a:latin typeface="Calibri Light" panose="020F0302020204030204" pitchFamily="34" charset="0"/>
            </a:endParaRPr>
          </a:p>
        </p:txBody>
      </p:sp>
      <p:sp>
        <p:nvSpPr>
          <p:cNvPr id="49" name="文字方塊 59">
            <a:extLst>
              <a:ext uri="{FF2B5EF4-FFF2-40B4-BE49-F238E27FC236}">
                <a16:creationId xmlns:a16="http://schemas.microsoft.com/office/drawing/2014/main" id="{DFF14B68-95F1-B9D7-C5B4-FBAA5B5960B7}"/>
              </a:ext>
            </a:extLst>
          </p:cNvPr>
          <p:cNvSpPr txBox="1">
            <a:spLocks noChangeArrowheads="1"/>
          </p:cNvSpPr>
          <p:nvPr/>
        </p:nvSpPr>
        <p:spPr bwMode="auto">
          <a:xfrm>
            <a:off x="4953000" y="61722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solidFill>
                  <a:srgbClr val="FF0000"/>
                </a:solidFill>
                <a:latin typeface="Calibri Light" panose="020F0302020204030204" pitchFamily="34" charset="0"/>
              </a:rPr>
              <a:t>Two 4 x 4 images</a:t>
            </a:r>
          </a:p>
          <a:p>
            <a:pPr algn="ctr" eaLnBrk="1" hangingPunct="1"/>
            <a:r>
              <a:rPr lang="en-US" altLang="zh-TW" sz="2000" dirty="0">
                <a:solidFill>
                  <a:srgbClr val="FF0000"/>
                </a:solidFill>
                <a:latin typeface="Calibri Light" panose="020F0302020204030204" pitchFamily="34" charset="0"/>
              </a:rPr>
              <a:t>Forming 2 x 4 x 4 matrix</a:t>
            </a:r>
            <a:endParaRPr lang="zh-TW" altLang="en-US" sz="2000" dirty="0">
              <a:solidFill>
                <a:srgbClr val="FF0000"/>
              </a:solidFill>
              <a:latin typeface="Calibri Light" panose="020F0302020204030204" pitchFamily="34" charset="0"/>
            </a:endParaRPr>
          </a:p>
        </p:txBody>
      </p:sp>
      <p:sp>
        <p:nvSpPr>
          <p:cNvPr id="50" name="矩形 5">
            <a:extLst>
              <a:ext uri="{FF2B5EF4-FFF2-40B4-BE49-F238E27FC236}">
                <a16:creationId xmlns:a16="http://schemas.microsoft.com/office/drawing/2014/main" id="{2196F98E-C60B-7035-FBC8-33327A226C5F}"/>
              </a:ext>
            </a:extLst>
          </p:cNvPr>
          <p:cNvSpPr/>
          <p:nvPr/>
        </p:nvSpPr>
        <p:spPr>
          <a:xfrm>
            <a:off x="5334000" y="4038600"/>
            <a:ext cx="2320925" cy="9731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latin typeface="Calibri Light" panose="020F0302020204030204" pitchFamily="34" charset="0"/>
              </a:rPr>
              <a:t>Feature</a:t>
            </a:r>
          </a:p>
          <a:p>
            <a:pPr algn="ctr">
              <a:defRPr/>
            </a:pPr>
            <a:r>
              <a:rPr lang="en-US" altLang="zh-TW" sz="2800" dirty="0">
                <a:solidFill>
                  <a:srgbClr val="000000"/>
                </a:solidFill>
                <a:latin typeface="Calibri Light" panose="020F0302020204030204" pitchFamily="34" charset="0"/>
              </a:rPr>
              <a:t>Map</a:t>
            </a:r>
            <a:endParaRPr lang="zh-TW" altLang="en-US" sz="2800"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1177608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49" grpId="0"/>
      <p:bldP spid="5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標題 1">
            <a:extLst>
              <a:ext uri="{FF2B5EF4-FFF2-40B4-BE49-F238E27FC236}">
                <a16:creationId xmlns:a16="http://schemas.microsoft.com/office/drawing/2014/main" id="{2D93BBF6-8835-B57B-69AA-88D6C7FA9313}"/>
              </a:ext>
            </a:extLst>
          </p:cNvPr>
          <p:cNvSpPr>
            <a:spLocks noGrp="1"/>
          </p:cNvSpPr>
          <p:nvPr>
            <p:ph type="title"/>
          </p:nvPr>
        </p:nvSpPr>
        <p:spPr>
          <a:xfrm>
            <a:off x="628650" y="145256"/>
            <a:ext cx="7886700" cy="1325563"/>
          </a:xfrm>
        </p:spPr>
        <p:txBody>
          <a:bodyPr/>
          <a:lstStyle/>
          <a:p>
            <a:r>
              <a:rPr lang="en-US" altLang="zh-TW" dirty="0">
                <a:ea typeface="ＭＳ Ｐゴシック" panose="020B0600070205080204" pitchFamily="34" charset="-128"/>
              </a:rPr>
              <a:t>Color image: RGB 3 channels</a:t>
            </a:r>
            <a:endParaRPr lang="zh-TW" altLang="en-US" dirty="0">
              <a:ea typeface="ＭＳ Ｐゴシック" panose="020B0600070205080204" pitchFamily="34" charset="-128"/>
            </a:endParaRPr>
          </a:p>
        </p:txBody>
      </p:sp>
      <p:graphicFrame>
        <p:nvGraphicFramePr>
          <p:cNvPr id="6" name="內容版面配置區 3">
            <a:extLst>
              <a:ext uri="{FF2B5EF4-FFF2-40B4-BE49-F238E27FC236}">
                <a16:creationId xmlns:a16="http://schemas.microsoft.com/office/drawing/2014/main" id="{CEB56744-7AD9-65D7-77FB-8F4D3289A2EB}"/>
              </a:ext>
            </a:extLst>
          </p:cNvPr>
          <p:cNvGraphicFramePr>
            <a:graphicFrameLocks/>
          </p:cNvGraphicFramePr>
          <p:nvPr/>
        </p:nvGraphicFramePr>
        <p:xfrm>
          <a:off x="4954588" y="3441700"/>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a:extLst>
              <a:ext uri="{FF2B5EF4-FFF2-40B4-BE49-F238E27FC236}">
                <a16:creationId xmlns:a16="http://schemas.microsoft.com/office/drawing/2014/main" id="{8963D7C2-BE79-1B05-695C-0CC466F38824}"/>
              </a:ext>
            </a:extLst>
          </p:cNvPr>
          <p:cNvGraphicFramePr>
            <a:graphicFrameLocks/>
          </p:cNvGraphicFramePr>
          <p:nvPr/>
        </p:nvGraphicFramePr>
        <p:xfrm>
          <a:off x="5118100" y="3648075"/>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a:extLst>
              <a:ext uri="{FF2B5EF4-FFF2-40B4-BE49-F238E27FC236}">
                <a16:creationId xmlns:a16="http://schemas.microsoft.com/office/drawing/2014/main" id="{07E12DFB-D8AC-A1CE-0DAE-A3CEACC8A7C6}"/>
              </a:ext>
            </a:extLst>
          </p:cNvPr>
          <p:cNvGraphicFramePr>
            <a:graphicFrameLocks/>
          </p:cNvGraphicFramePr>
          <p:nvPr/>
        </p:nvGraphicFramePr>
        <p:xfrm>
          <a:off x="5324475" y="384968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507769">
                  <a:extLst>
                    <a:ext uri="{9D8B030D-6E8A-4147-A177-3AD203B41FA5}">
                      <a16:colId xmlns:a16="http://schemas.microsoft.com/office/drawing/2014/main" val="20004"/>
                    </a:ext>
                  </a:extLst>
                </a:gridCol>
                <a:gridCol w="450023">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b="0" i="0" dirty="0">
                          <a:latin typeface="Calibri Light" panose="020F0302020204030204" pitchFamily="34" charset="0"/>
                        </a:rPr>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a:extLst>
              <a:ext uri="{FF2B5EF4-FFF2-40B4-BE49-F238E27FC236}">
                <a16:creationId xmlns:a16="http://schemas.microsoft.com/office/drawing/2014/main" id="{CBF13FA9-6EA2-C428-33EA-18C32E08F612}"/>
              </a:ext>
            </a:extLst>
          </p:cNvPr>
          <p:cNvGraphicFramePr>
            <a:graphicFrameLocks noGrp="1"/>
          </p:cNvGraphicFramePr>
          <p:nvPr/>
        </p:nvGraphicFramePr>
        <p:xfrm>
          <a:off x="2967038" y="16144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a:extLst>
              <a:ext uri="{FF2B5EF4-FFF2-40B4-BE49-F238E27FC236}">
                <a16:creationId xmlns:a16="http://schemas.microsoft.com/office/drawing/2014/main" id="{31FBD989-7062-834B-23F3-08DC041E4F9F}"/>
              </a:ext>
            </a:extLst>
          </p:cNvPr>
          <p:cNvSpPr txBox="1">
            <a:spLocks noChangeArrowheads="1"/>
          </p:cNvSpPr>
          <p:nvPr/>
        </p:nvSpPr>
        <p:spPr bwMode="auto">
          <a:xfrm>
            <a:off x="4676775" y="23415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graphicFrame>
        <p:nvGraphicFramePr>
          <p:cNvPr id="11" name="表格 10">
            <a:extLst>
              <a:ext uri="{FF2B5EF4-FFF2-40B4-BE49-F238E27FC236}">
                <a16:creationId xmlns:a16="http://schemas.microsoft.com/office/drawing/2014/main" id="{B9A3C64E-73F6-AEA3-A296-4BEC6D38D66F}"/>
              </a:ext>
            </a:extLst>
          </p:cNvPr>
          <p:cNvGraphicFramePr>
            <a:graphicFrameLocks noGrp="1"/>
          </p:cNvGraphicFramePr>
          <p:nvPr/>
        </p:nvGraphicFramePr>
        <p:xfrm>
          <a:off x="5972175" y="15732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a:extLst>
              <a:ext uri="{FF2B5EF4-FFF2-40B4-BE49-F238E27FC236}">
                <a16:creationId xmlns:a16="http://schemas.microsoft.com/office/drawing/2014/main" id="{305CE8D7-FBE9-8C24-17CD-285361F35482}"/>
              </a:ext>
            </a:extLst>
          </p:cNvPr>
          <p:cNvSpPr txBox="1">
            <a:spLocks noChangeArrowheads="1"/>
          </p:cNvSpPr>
          <p:nvPr/>
        </p:nvSpPr>
        <p:spPr bwMode="auto">
          <a:xfrm>
            <a:off x="7680325" y="2301875"/>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2</a:t>
            </a:r>
            <a:endParaRPr lang="zh-TW" altLang="en-US" dirty="0">
              <a:latin typeface="Calibri Light" panose="020F0302020204030204" pitchFamily="34" charset="0"/>
            </a:endParaRPr>
          </a:p>
        </p:txBody>
      </p:sp>
      <p:graphicFrame>
        <p:nvGraphicFramePr>
          <p:cNvPr id="13" name="表格 12">
            <a:extLst>
              <a:ext uri="{FF2B5EF4-FFF2-40B4-BE49-F238E27FC236}">
                <a16:creationId xmlns:a16="http://schemas.microsoft.com/office/drawing/2014/main" id="{C8313D9C-AD77-009A-6761-8CAE42410152}"/>
              </a:ext>
            </a:extLst>
          </p:cNvPr>
          <p:cNvGraphicFramePr>
            <a:graphicFrameLocks noGrp="1"/>
          </p:cNvGraphicFramePr>
          <p:nvPr/>
        </p:nvGraphicFramePr>
        <p:xfrm>
          <a:off x="3119438" y="17668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a:extLst>
              <a:ext uri="{FF2B5EF4-FFF2-40B4-BE49-F238E27FC236}">
                <a16:creationId xmlns:a16="http://schemas.microsoft.com/office/drawing/2014/main" id="{E64FA92E-AC10-8E00-49BB-F76FE0F2AB7D}"/>
              </a:ext>
            </a:extLst>
          </p:cNvPr>
          <p:cNvGraphicFramePr>
            <a:graphicFrameLocks noGrp="1"/>
          </p:cNvGraphicFramePr>
          <p:nvPr/>
        </p:nvGraphicFramePr>
        <p:xfrm>
          <a:off x="3271838" y="188277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a:extLst>
              <a:ext uri="{FF2B5EF4-FFF2-40B4-BE49-F238E27FC236}">
                <a16:creationId xmlns:a16="http://schemas.microsoft.com/office/drawing/2014/main" id="{1BBBAB00-EE25-8DC6-BFA0-D7A27C176EE0}"/>
              </a:ext>
            </a:extLst>
          </p:cNvPr>
          <p:cNvGraphicFramePr>
            <a:graphicFrameLocks noGrp="1"/>
          </p:cNvGraphicFramePr>
          <p:nvPr/>
        </p:nvGraphicFramePr>
        <p:xfrm>
          <a:off x="6124575" y="17081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a:extLst>
              <a:ext uri="{FF2B5EF4-FFF2-40B4-BE49-F238E27FC236}">
                <a16:creationId xmlns:a16="http://schemas.microsoft.com/office/drawing/2014/main" id="{D4F6E356-DC09-7E1F-DFB4-9F3E58F03C1A}"/>
              </a:ext>
            </a:extLst>
          </p:cNvPr>
          <p:cNvGraphicFramePr>
            <a:graphicFrameLocks noGrp="1"/>
          </p:cNvGraphicFramePr>
          <p:nvPr/>
        </p:nvGraphicFramePr>
        <p:xfrm>
          <a:off x="6276975" y="18605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7" name="向右箭號 4">
            <a:extLst>
              <a:ext uri="{FF2B5EF4-FFF2-40B4-BE49-F238E27FC236}">
                <a16:creationId xmlns:a16="http://schemas.microsoft.com/office/drawing/2014/main" id="{8EFDE1C1-2370-43B0-87B2-296371EB4171}"/>
              </a:ext>
            </a:extLst>
          </p:cNvPr>
          <p:cNvSpPr/>
          <p:nvPr/>
        </p:nvSpPr>
        <p:spPr>
          <a:xfrm>
            <a:off x="4295775" y="4379913"/>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grpSp>
        <p:nvGrpSpPr>
          <p:cNvPr id="18" name="群組 17">
            <a:extLst>
              <a:ext uri="{FF2B5EF4-FFF2-40B4-BE49-F238E27FC236}">
                <a16:creationId xmlns:a16="http://schemas.microsoft.com/office/drawing/2014/main" id="{E58236B2-7631-3ECB-6BE8-FA7B0B3C66A7}"/>
              </a:ext>
            </a:extLst>
          </p:cNvPr>
          <p:cNvGrpSpPr>
            <a:grpSpLocks/>
          </p:cNvGrpSpPr>
          <p:nvPr/>
        </p:nvGrpSpPr>
        <p:grpSpPr bwMode="auto">
          <a:xfrm>
            <a:off x="354013" y="3059113"/>
            <a:ext cx="3927475" cy="3630612"/>
            <a:chOff x="353684" y="3059766"/>
            <a:chExt cx="3927508" cy="3629534"/>
          </a:xfrm>
        </p:grpSpPr>
        <p:pic>
          <p:nvPicPr>
            <p:cNvPr id="23819" name="圖片 3">
              <a:extLst>
                <a:ext uri="{FF2B5EF4-FFF2-40B4-BE49-F238E27FC236}">
                  <a16:creationId xmlns:a16="http://schemas.microsoft.com/office/drawing/2014/main" id="{A957B0D3-0A17-91DA-336E-64A4387470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20" name="文字方塊 16">
              <a:extLst>
                <a:ext uri="{FF2B5EF4-FFF2-40B4-BE49-F238E27FC236}">
                  <a16:creationId xmlns:a16="http://schemas.microsoft.com/office/drawing/2014/main" id="{7572534E-733B-9C0A-DF07-039940A88CA3}"/>
                </a:ext>
              </a:extLst>
            </p:cNvPr>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Color image</a:t>
              </a:r>
              <a:endParaRPr lang="zh-TW" altLang="en-US" dirty="0">
                <a:latin typeface="Calibri Light" panose="020F0302020204030204" pitchFamily="34" charset="0"/>
              </a:endParaRPr>
            </a:p>
          </p:txBody>
        </p:sp>
      </p:grpSp>
    </p:spTree>
    <p:extLst>
      <p:ext uri="{BB962C8B-B14F-4D97-AF65-F5344CB8AC3E}">
        <p14:creationId xmlns:p14="http://schemas.microsoft.com/office/powerpoint/2010/main" val="1470853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82345"/>
            <a:ext cx="7643366" cy="6675834"/>
            <a:chOff x="0" y="259335"/>
            <a:chExt cx="10870565" cy="9494520"/>
          </a:xfrm>
        </p:grpSpPr>
        <p:pic>
          <p:nvPicPr>
            <p:cNvPr id="3" name="object 3"/>
            <p:cNvPicPr/>
            <p:nvPr/>
          </p:nvPicPr>
          <p:blipFill>
            <a:blip r:embed="rId2" cstate="print"/>
            <a:stretch>
              <a:fillRect/>
            </a:stretch>
          </p:blipFill>
          <p:spPr>
            <a:xfrm>
              <a:off x="0" y="259335"/>
              <a:ext cx="10081944" cy="9494264"/>
            </a:xfrm>
            <a:prstGeom prst="rect">
              <a:avLst/>
            </a:prstGeom>
          </p:spPr>
        </p:pic>
        <p:sp>
          <p:nvSpPr>
            <p:cNvPr id="4" name="object 4"/>
            <p:cNvSpPr/>
            <p:nvPr/>
          </p:nvSpPr>
          <p:spPr>
            <a:xfrm>
              <a:off x="0" y="1459153"/>
              <a:ext cx="10870565" cy="8295005"/>
            </a:xfrm>
            <a:custGeom>
              <a:avLst/>
              <a:gdLst/>
              <a:ahLst/>
              <a:cxnLst/>
              <a:rect l="l" t="t" r="r" b="b"/>
              <a:pathLst>
                <a:path w="10870565" h="8295005">
                  <a:moveTo>
                    <a:pt x="10870286" y="6550634"/>
                  </a:moveTo>
                  <a:lnTo>
                    <a:pt x="10189413" y="5171249"/>
                  </a:lnTo>
                  <a:lnTo>
                    <a:pt x="4475937" y="7991424"/>
                  </a:lnTo>
                  <a:lnTo>
                    <a:pt x="973721" y="6225667"/>
                  </a:lnTo>
                  <a:lnTo>
                    <a:pt x="973721" y="0"/>
                  </a:lnTo>
                  <a:lnTo>
                    <a:pt x="0" y="0"/>
                  </a:lnTo>
                  <a:lnTo>
                    <a:pt x="0" y="5734723"/>
                  </a:lnTo>
                  <a:lnTo>
                    <a:pt x="0" y="7124700"/>
                  </a:lnTo>
                  <a:lnTo>
                    <a:pt x="0" y="7457465"/>
                  </a:lnTo>
                  <a:lnTo>
                    <a:pt x="1660080" y="8294446"/>
                  </a:lnTo>
                  <a:lnTo>
                    <a:pt x="3862032" y="8294446"/>
                  </a:lnTo>
                  <a:lnTo>
                    <a:pt x="5076964" y="8294446"/>
                  </a:lnTo>
                  <a:lnTo>
                    <a:pt x="7337450" y="8294446"/>
                  </a:lnTo>
                  <a:lnTo>
                    <a:pt x="10870286" y="6550634"/>
                  </a:lnTo>
                  <a:close/>
                </a:path>
              </a:pathLst>
            </a:custGeom>
            <a:solidFill>
              <a:srgbClr val="FFFFFF"/>
            </a:solidFill>
          </p:spPr>
          <p:txBody>
            <a:bodyPr wrap="square" lIns="0" tIns="0" rIns="0" bIns="0" rtlCol="0"/>
            <a:lstStyle/>
            <a:p>
              <a:endParaRPr sz="1266"/>
            </a:p>
          </p:txBody>
        </p:sp>
      </p:grpSp>
      <p:sp>
        <p:nvSpPr>
          <p:cNvPr id="5" name="object 5"/>
          <p:cNvSpPr txBox="1"/>
          <p:nvPr/>
        </p:nvSpPr>
        <p:spPr>
          <a:xfrm>
            <a:off x="386126" y="295683"/>
            <a:ext cx="2608808" cy="439904"/>
          </a:xfrm>
          <a:prstGeom prst="rect">
            <a:avLst/>
          </a:prstGeom>
        </p:spPr>
        <p:txBody>
          <a:bodyPr vert="horz" wrap="square" lIns="0" tIns="8930" rIns="0" bIns="0" rtlCol="0">
            <a:spAutoFit/>
          </a:bodyPr>
          <a:lstStyle/>
          <a:p>
            <a:pPr marL="8929">
              <a:spcBef>
                <a:spcPts val="70"/>
              </a:spcBef>
              <a:tabLst>
                <a:tab pos="1348335" algn="l"/>
              </a:tabLst>
            </a:pPr>
            <a:r>
              <a:rPr sz="2800" spc="-7" dirty="0">
                <a:latin typeface="Calibri" panose="020F0502020204030204" pitchFamily="34" charset="0"/>
                <a:cs typeface="Calibri" panose="020F0502020204030204" pitchFamily="34" charset="0"/>
              </a:rPr>
              <a:t>Gradient</a:t>
            </a:r>
            <a:r>
              <a:rPr lang="en-US" sz="2800" spc="-7" dirty="0">
                <a:latin typeface="Calibri" panose="020F0502020204030204" pitchFamily="34" charset="0"/>
                <a:cs typeface="Calibri" panose="020F0502020204030204" pitchFamily="34" charset="0"/>
              </a:rPr>
              <a:t> </a:t>
            </a:r>
            <a:r>
              <a:rPr sz="2800" spc="-7" dirty="0">
                <a:latin typeface="Calibri" panose="020F0502020204030204" pitchFamily="34" charset="0"/>
                <a:cs typeface="Calibri" panose="020F0502020204030204" pitchFamily="34" charset="0"/>
              </a:rPr>
              <a:t>descent</a:t>
            </a:r>
            <a:endParaRPr sz="2800" dirty="0">
              <a:latin typeface="Calibri" panose="020F0502020204030204" pitchFamily="34" charset="0"/>
              <a:cs typeface="Calibri" panose="020F0502020204030204" pitchFamily="34" charset="0"/>
            </a:endParaRPr>
          </a:p>
        </p:txBody>
      </p:sp>
      <p:grpSp>
        <p:nvGrpSpPr>
          <p:cNvPr id="6" name="object 6"/>
          <p:cNvGrpSpPr/>
          <p:nvPr/>
        </p:nvGrpSpPr>
        <p:grpSpPr>
          <a:xfrm>
            <a:off x="1232297" y="885111"/>
            <a:ext cx="7584877" cy="5657850"/>
            <a:chOff x="1752600" y="1258824"/>
            <a:chExt cx="10787380" cy="8046720"/>
          </a:xfrm>
        </p:grpSpPr>
        <p:pic>
          <p:nvPicPr>
            <p:cNvPr id="7" name="object 7"/>
            <p:cNvPicPr/>
            <p:nvPr/>
          </p:nvPicPr>
          <p:blipFill>
            <a:blip r:embed="rId3" cstate="print"/>
            <a:stretch>
              <a:fillRect/>
            </a:stretch>
          </p:blipFill>
          <p:spPr>
            <a:xfrm>
              <a:off x="5300471" y="2087880"/>
              <a:ext cx="670560" cy="1008887"/>
            </a:xfrm>
            <a:prstGeom prst="rect">
              <a:avLst/>
            </a:prstGeom>
          </p:spPr>
        </p:pic>
        <p:sp>
          <p:nvSpPr>
            <p:cNvPr id="8" name="object 8"/>
            <p:cNvSpPr/>
            <p:nvPr/>
          </p:nvSpPr>
          <p:spPr>
            <a:xfrm>
              <a:off x="5530371" y="2102429"/>
              <a:ext cx="400685" cy="736600"/>
            </a:xfrm>
            <a:custGeom>
              <a:avLst/>
              <a:gdLst/>
              <a:ahLst/>
              <a:cxnLst/>
              <a:rect l="l" t="t" r="r" b="b"/>
              <a:pathLst>
                <a:path w="400685" h="736600">
                  <a:moveTo>
                    <a:pt x="2578" y="523265"/>
                  </a:moveTo>
                  <a:lnTo>
                    <a:pt x="0" y="736231"/>
                  </a:lnTo>
                  <a:lnTo>
                    <a:pt x="134506" y="637882"/>
                  </a:lnTo>
                  <a:lnTo>
                    <a:pt x="86385" y="637882"/>
                  </a:lnTo>
                  <a:lnTo>
                    <a:pt x="29933" y="608799"/>
                  </a:lnTo>
                  <a:lnTo>
                    <a:pt x="39633" y="589976"/>
                  </a:lnTo>
                  <a:lnTo>
                    <a:pt x="2578" y="523265"/>
                  </a:lnTo>
                  <a:close/>
                </a:path>
                <a:path w="400685" h="736600">
                  <a:moveTo>
                    <a:pt x="96078" y="619070"/>
                  </a:moveTo>
                  <a:lnTo>
                    <a:pt x="58166" y="623341"/>
                  </a:lnTo>
                  <a:lnTo>
                    <a:pt x="86385" y="637882"/>
                  </a:lnTo>
                  <a:lnTo>
                    <a:pt x="96078" y="619070"/>
                  </a:lnTo>
                  <a:close/>
                </a:path>
                <a:path w="400685" h="736600">
                  <a:moveTo>
                    <a:pt x="171919" y="610527"/>
                  </a:moveTo>
                  <a:lnTo>
                    <a:pt x="96078" y="619070"/>
                  </a:lnTo>
                  <a:lnTo>
                    <a:pt x="86385" y="637882"/>
                  </a:lnTo>
                  <a:lnTo>
                    <a:pt x="134506" y="637882"/>
                  </a:lnTo>
                  <a:lnTo>
                    <a:pt x="171919" y="610527"/>
                  </a:lnTo>
                  <a:close/>
                </a:path>
                <a:path w="400685" h="736600">
                  <a:moveTo>
                    <a:pt x="39633" y="589976"/>
                  </a:moveTo>
                  <a:lnTo>
                    <a:pt x="29933" y="608799"/>
                  </a:lnTo>
                  <a:lnTo>
                    <a:pt x="58159" y="623341"/>
                  </a:lnTo>
                  <a:lnTo>
                    <a:pt x="39633" y="589976"/>
                  </a:lnTo>
                  <a:close/>
                </a:path>
                <a:path w="400685" h="736600">
                  <a:moveTo>
                    <a:pt x="343623" y="0"/>
                  </a:moveTo>
                  <a:lnTo>
                    <a:pt x="39633" y="589976"/>
                  </a:lnTo>
                  <a:lnTo>
                    <a:pt x="58166" y="623341"/>
                  </a:lnTo>
                  <a:lnTo>
                    <a:pt x="96078" y="619070"/>
                  </a:lnTo>
                  <a:lnTo>
                    <a:pt x="400075" y="29082"/>
                  </a:lnTo>
                  <a:lnTo>
                    <a:pt x="343623" y="0"/>
                  </a:lnTo>
                  <a:close/>
                </a:path>
              </a:pathLst>
            </a:custGeom>
            <a:solidFill>
              <a:srgbClr val="FFFB00"/>
            </a:solidFill>
          </p:spPr>
          <p:txBody>
            <a:bodyPr wrap="square" lIns="0" tIns="0" rIns="0" bIns="0" rtlCol="0"/>
            <a:lstStyle/>
            <a:p>
              <a:endParaRPr sz="1266"/>
            </a:p>
          </p:txBody>
        </p:sp>
        <p:pic>
          <p:nvPicPr>
            <p:cNvPr id="9" name="object 9"/>
            <p:cNvPicPr/>
            <p:nvPr/>
          </p:nvPicPr>
          <p:blipFill>
            <a:blip r:embed="rId4" cstate="print"/>
            <a:stretch>
              <a:fillRect/>
            </a:stretch>
          </p:blipFill>
          <p:spPr>
            <a:xfrm>
              <a:off x="5260847" y="6888480"/>
              <a:ext cx="661415" cy="463295"/>
            </a:xfrm>
            <a:prstGeom prst="rect">
              <a:avLst/>
            </a:prstGeom>
          </p:spPr>
        </p:pic>
        <p:sp>
          <p:nvSpPr>
            <p:cNvPr id="10" name="object 10"/>
            <p:cNvSpPr/>
            <p:nvPr/>
          </p:nvSpPr>
          <p:spPr>
            <a:xfrm>
              <a:off x="5493340" y="6911811"/>
              <a:ext cx="388620" cy="199390"/>
            </a:xfrm>
            <a:custGeom>
              <a:avLst/>
              <a:gdLst/>
              <a:ahLst/>
              <a:cxnLst/>
              <a:rect l="l" t="t" r="r" b="b"/>
              <a:pathLst>
                <a:path w="388620" h="199390">
                  <a:moveTo>
                    <a:pt x="140563" y="22478"/>
                  </a:moveTo>
                  <a:lnTo>
                    <a:pt x="0" y="182486"/>
                  </a:lnTo>
                  <a:lnTo>
                    <a:pt x="212343" y="198945"/>
                  </a:lnTo>
                  <a:lnTo>
                    <a:pt x="160952" y="164045"/>
                  </a:lnTo>
                  <a:lnTo>
                    <a:pt x="129603" y="164045"/>
                  </a:lnTo>
                  <a:lnTo>
                    <a:pt x="105676" y="105232"/>
                  </a:lnTo>
                  <a:lnTo>
                    <a:pt x="125279" y="97258"/>
                  </a:lnTo>
                  <a:lnTo>
                    <a:pt x="140563" y="22478"/>
                  </a:lnTo>
                  <a:close/>
                </a:path>
                <a:path w="388620" h="199390">
                  <a:moveTo>
                    <a:pt x="125279" y="97258"/>
                  </a:moveTo>
                  <a:lnTo>
                    <a:pt x="105676" y="105232"/>
                  </a:lnTo>
                  <a:lnTo>
                    <a:pt x="129603" y="164045"/>
                  </a:lnTo>
                  <a:lnTo>
                    <a:pt x="149209" y="156071"/>
                  </a:lnTo>
                  <a:lnTo>
                    <a:pt x="117640" y="134632"/>
                  </a:lnTo>
                  <a:lnTo>
                    <a:pt x="125279" y="97258"/>
                  </a:lnTo>
                  <a:close/>
                </a:path>
                <a:path w="388620" h="199390">
                  <a:moveTo>
                    <a:pt x="149209" y="156071"/>
                  </a:moveTo>
                  <a:lnTo>
                    <a:pt x="129603" y="164045"/>
                  </a:lnTo>
                  <a:lnTo>
                    <a:pt x="160952" y="164045"/>
                  </a:lnTo>
                  <a:lnTo>
                    <a:pt x="149209" y="156071"/>
                  </a:lnTo>
                  <a:close/>
                </a:path>
                <a:path w="388620" h="199390">
                  <a:moveTo>
                    <a:pt x="364375" y="0"/>
                  </a:moveTo>
                  <a:lnTo>
                    <a:pt x="125279" y="97258"/>
                  </a:lnTo>
                  <a:lnTo>
                    <a:pt x="117640" y="134632"/>
                  </a:lnTo>
                  <a:lnTo>
                    <a:pt x="149209" y="156071"/>
                  </a:lnTo>
                  <a:lnTo>
                    <a:pt x="388302" y="58826"/>
                  </a:lnTo>
                  <a:lnTo>
                    <a:pt x="364375" y="0"/>
                  </a:lnTo>
                  <a:close/>
                </a:path>
              </a:pathLst>
            </a:custGeom>
            <a:solidFill>
              <a:srgbClr val="FFFB00"/>
            </a:solidFill>
          </p:spPr>
          <p:txBody>
            <a:bodyPr wrap="square" lIns="0" tIns="0" rIns="0" bIns="0" rtlCol="0"/>
            <a:lstStyle/>
            <a:p>
              <a:endParaRPr sz="1266"/>
            </a:p>
          </p:txBody>
        </p:sp>
        <p:pic>
          <p:nvPicPr>
            <p:cNvPr id="11" name="object 11"/>
            <p:cNvPicPr/>
            <p:nvPr/>
          </p:nvPicPr>
          <p:blipFill>
            <a:blip r:embed="rId5" cstate="print"/>
            <a:stretch>
              <a:fillRect/>
            </a:stretch>
          </p:blipFill>
          <p:spPr>
            <a:xfrm>
              <a:off x="4913376" y="2932175"/>
              <a:ext cx="618744" cy="1170432"/>
            </a:xfrm>
            <a:prstGeom prst="rect">
              <a:avLst/>
            </a:prstGeom>
          </p:spPr>
        </p:pic>
        <p:sp>
          <p:nvSpPr>
            <p:cNvPr id="12" name="object 12"/>
            <p:cNvSpPr/>
            <p:nvPr/>
          </p:nvSpPr>
          <p:spPr>
            <a:xfrm>
              <a:off x="5119485" y="2946471"/>
              <a:ext cx="374650" cy="898525"/>
            </a:xfrm>
            <a:custGeom>
              <a:avLst/>
              <a:gdLst/>
              <a:ahLst/>
              <a:cxnLst/>
              <a:rect l="l" t="t" r="r" b="b"/>
              <a:pathLst>
                <a:path w="374650" h="898525">
                  <a:moveTo>
                    <a:pt x="0" y="686676"/>
                  </a:moveTo>
                  <a:lnTo>
                    <a:pt x="25184" y="898156"/>
                  </a:lnTo>
                  <a:lnTo>
                    <a:pt x="139160" y="789393"/>
                  </a:lnTo>
                  <a:lnTo>
                    <a:pt x="98031" y="789393"/>
                  </a:lnTo>
                  <a:lnTo>
                    <a:pt x="38277" y="767905"/>
                  </a:lnTo>
                  <a:lnTo>
                    <a:pt x="45434" y="747995"/>
                  </a:lnTo>
                  <a:lnTo>
                    <a:pt x="0" y="686676"/>
                  </a:lnTo>
                  <a:close/>
                </a:path>
                <a:path w="374650" h="898525">
                  <a:moveTo>
                    <a:pt x="105193" y="769471"/>
                  </a:moveTo>
                  <a:lnTo>
                    <a:pt x="68154" y="778649"/>
                  </a:lnTo>
                  <a:lnTo>
                    <a:pt x="98031" y="789393"/>
                  </a:lnTo>
                  <a:lnTo>
                    <a:pt x="105193" y="769471"/>
                  </a:lnTo>
                  <a:close/>
                </a:path>
                <a:path w="374650" h="898525">
                  <a:moveTo>
                    <a:pt x="179273" y="751116"/>
                  </a:moveTo>
                  <a:lnTo>
                    <a:pt x="105193" y="769471"/>
                  </a:lnTo>
                  <a:lnTo>
                    <a:pt x="98031" y="789393"/>
                  </a:lnTo>
                  <a:lnTo>
                    <a:pt x="139160" y="789393"/>
                  </a:lnTo>
                  <a:lnTo>
                    <a:pt x="179273" y="751116"/>
                  </a:lnTo>
                  <a:close/>
                </a:path>
                <a:path w="374650" h="898525">
                  <a:moveTo>
                    <a:pt x="68151" y="778648"/>
                  </a:moveTo>
                  <a:close/>
                </a:path>
                <a:path w="374650" h="898525">
                  <a:moveTo>
                    <a:pt x="314325" y="0"/>
                  </a:moveTo>
                  <a:lnTo>
                    <a:pt x="45434" y="747995"/>
                  </a:lnTo>
                  <a:lnTo>
                    <a:pt x="68160" y="778646"/>
                  </a:lnTo>
                  <a:lnTo>
                    <a:pt x="105193" y="769471"/>
                  </a:lnTo>
                  <a:lnTo>
                    <a:pt x="374078" y="21475"/>
                  </a:lnTo>
                  <a:lnTo>
                    <a:pt x="314325" y="0"/>
                  </a:lnTo>
                  <a:close/>
                </a:path>
                <a:path w="374650" h="898525">
                  <a:moveTo>
                    <a:pt x="45434" y="747995"/>
                  </a:moveTo>
                  <a:lnTo>
                    <a:pt x="38277" y="767905"/>
                  </a:lnTo>
                  <a:lnTo>
                    <a:pt x="68145" y="778646"/>
                  </a:lnTo>
                  <a:lnTo>
                    <a:pt x="45434" y="747995"/>
                  </a:lnTo>
                  <a:close/>
                </a:path>
              </a:pathLst>
            </a:custGeom>
            <a:solidFill>
              <a:srgbClr val="FFFB00"/>
            </a:solidFill>
          </p:spPr>
          <p:txBody>
            <a:bodyPr wrap="square" lIns="0" tIns="0" rIns="0" bIns="0" rtlCol="0"/>
            <a:lstStyle/>
            <a:p>
              <a:endParaRPr sz="1266"/>
            </a:p>
          </p:txBody>
        </p:sp>
        <p:pic>
          <p:nvPicPr>
            <p:cNvPr id="13" name="object 13"/>
            <p:cNvPicPr/>
            <p:nvPr/>
          </p:nvPicPr>
          <p:blipFill>
            <a:blip r:embed="rId6" cstate="print"/>
            <a:stretch>
              <a:fillRect/>
            </a:stretch>
          </p:blipFill>
          <p:spPr>
            <a:xfrm>
              <a:off x="4821935" y="6961632"/>
              <a:ext cx="658367" cy="460248"/>
            </a:xfrm>
            <a:prstGeom prst="rect">
              <a:avLst/>
            </a:prstGeom>
          </p:spPr>
        </p:pic>
        <p:sp>
          <p:nvSpPr>
            <p:cNvPr id="14" name="object 14"/>
            <p:cNvSpPr/>
            <p:nvPr/>
          </p:nvSpPr>
          <p:spPr>
            <a:xfrm>
              <a:off x="5054577" y="7045180"/>
              <a:ext cx="384810" cy="189230"/>
            </a:xfrm>
            <a:custGeom>
              <a:avLst/>
              <a:gdLst/>
              <a:ahLst/>
              <a:cxnLst/>
              <a:rect l="l" t="t" r="r" b="b"/>
              <a:pathLst>
                <a:path w="384810" h="189229">
                  <a:moveTo>
                    <a:pt x="175336" y="0"/>
                  </a:moveTo>
                  <a:lnTo>
                    <a:pt x="0" y="120942"/>
                  </a:lnTo>
                  <a:lnTo>
                    <a:pt x="201942" y="188633"/>
                  </a:lnTo>
                  <a:lnTo>
                    <a:pt x="153793" y="134632"/>
                  </a:lnTo>
                  <a:lnTo>
                    <a:pt x="130200" y="134632"/>
                  </a:lnTo>
                  <a:lnTo>
                    <a:pt x="121323" y="71754"/>
                  </a:lnTo>
                  <a:lnTo>
                    <a:pt x="142279" y="68798"/>
                  </a:lnTo>
                  <a:lnTo>
                    <a:pt x="175336" y="0"/>
                  </a:lnTo>
                  <a:close/>
                </a:path>
                <a:path w="384810" h="189229">
                  <a:moveTo>
                    <a:pt x="125761" y="103194"/>
                  </a:moveTo>
                  <a:lnTo>
                    <a:pt x="130200" y="134632"/>
                  </a:lnTo>
                  <a:lnTo>
                    <a:pt x="151156" y="131675"/>
                  </a:lnTo>
                  <a:lnTo>
                    <a:pt x="125761" y="103194"/>
                  </a:lnTo>
                  <a:close/>
                </a:path>
                <a:path w="384810" h="189229">
                  <a:moveTo>
                    <a:pt x="151156" y="131675"/>
                  </a:moveTo>
                  <a:lnTo>
                    <a:pt x="130200" y="134632"/>
                  </a:lnTo>
                  <a:lnTo>
                    <a:pt x="153793" y="134632"/>
                  </a:lnTo>
                  <a:lnTo>
                    <a:pt x="151156" y="131675"/>
                  </a:lnTo>
                  <a:close/>
                </a:path>
                <a:path w="384810" h="189229">
                  <a:moveTo>
                    <a:pt x="375856" y="35839"/>
                  </a:moveTo>
                  <a:lnTo>
                    <a:pt x="142279" y="68798"/>
                  </a:lnTo>
                  <a:lnTo>
                    <a:pt x="125761" y="103194"/>
                  </a:lnTo>
                  <a:lnTo>
                    <a:pt x="151156" y="131675"/>
                  </a:lnTo>
                  <a:lnTo>
                    <a:pt x="384721" y="98717"/>
                  </a:lnTo>
                  <a:lnTo>
                    <a:pt x="375856" y="35839"/>
                  </a:lnTo>
                  <a:close/>
                </a:path>
                <a:path w="384810" h="189229">
                  <a:moveTo>
                    <a:pt x="142279" y="68798"/>
                  </a:moveTo>
                  <a:lnTo>
                    <a:pt x="121323" y="71754"/>
                  </a:lnTo>
                  <a:lnTo>
                    <a:pt x="125759" y="103178"/>
                  </a:lnTo>
                  <a:lnTo>
                    <a:pt x="142279" y="68798"/>
                  </a:lnTo>
                  <a:close/>
                </a:path>
              </a:pathLst>
            </a:custGeom>
            <a:solidFill>
              <a:srgbClr val="FFFB00"/>
            </a:solidFill>
          </p:spPr>
          <p:txBody>
            <a:bodyPr wrap="square" lIns="0" tIns="0" rIns="0" bIns="0" rtlCol="0"/>
            <a:lstStyle/>
            <a:p>
              <a:endParaRPr sz="1266"/>
            </a:p>
          </p:txBody>
        </p:sp>
        <p:pic>
          <p:nvPicPr>
            <p:cNvPr id="15" name="object 15"/>
            <p:cNvPicPr/>
            <p:nvPr/>
          </p:nvPicPr>
          <p:blipFill>
            <a:blip r:embed="rId7" cstate="print"/>
            <a:stretch>
              <a:fillRect/>
            </a:stretch>
          </p:blipFill>
          <p:spPr>
            <a:xfrm>
              <a:off x="4434839" y="3956303"/>
              <a:ext cx="719327" cy="1048512"/>
            </a:xfrm>
            <a:prstGeom prst="rect">
              <a:avLst/>
            </a:prstGeom>
          </p:spPr>
        </p:pic>
        <p:sp>
          <p:nvSpPr>
            <p:cNvPr id="16" name="object 16"/>
            <p:cNvSpPr/>
            <p:nvPr/>
          </p:nvSpPr>
          <p:spPr>
            <a:xfrm>
              <a:off x="4665414" y="3972019"/>
              <a:ext cx="448309" cy="777240"/>
            </a:xfrm>
            <a:custGeom>
              <a:avLst/>
              <a:gdLst/>
              <a:ahLst/>
              <a:cxnLst/>
              <a:rect l="l" t="t" r="r" b="b"/>
              <a:pathLst>
                <a:path w="448310" h="777239">
                  <a:moveTo>
                    <a:pt x="8648" y="563880"/>
                  </a:moveTo>
                  <a:lnTo>
                    <a:pt x="0" y="776693"/>
                  </a:lnTo>
                  <a:lnTo>
                    <a:pt x="139239" y="680847"/>
                  </a:lnTo>
                  <a:lnTo>
                    <a:pt x="89166" y="680847"/>
                  </a:lnTo>
                  <a:lnTo>
                    <a:pt x="33566" y="650163"/>
                  </a:lnTo>
                  <a:lnTo>
                    <a:pt x="43794" y="631631"/>
                  </a:lnTo>
                  <a:lnTo>
                    <a:pt x="8648" y="563880"/>
                  </a:lnTo>
                  <a:close/>
                </a:path>
                <a:path w="448310" h="777239">
                  <a:moveTo>
                    <a:pt x="99395" y="662313"/>
                  </a:moveTo>
                  <a:lnTo>
                    <a:pt x="61366" y="665505"/>
                  </a:lnTo>
                  <a:lnTo>
                    <a:pt x="89166" y="680847"/>
                  </a:lnTo>
                  <a:lnTo>
                    <a:pt x="99395" y="662313"/>
                  </a:lnTo>
                  <a:close/>
                </a:path>
                <a:path w="448310" h="777239">
                  <a:moveTo>
                    <a:pt x="175437" y="655929"/>
                  </a:moveTo>
                  <a:lnTo>
                    <a:pt x="99395" y="662313"/>
                  </a:lnTo>
                  <a:lnTo>
                    <a:pt x="89166" y="680847"/>
                  </a:lnTo>
                  <a:lnTo>
                    <a:pt x="139239" y="680847"/>
                  </a:lnTo>
                  <a:lnTo>
                    <a:pt x="175437" y="655929"/>
                  </a:lnTo>
                  <a:close/>
                </a:path>
                <a:path w="448310" h="777239">
                  <a:moveTo>
                    <a:pt x="43794" y="631631"/>
                  </a:moveTo>
                  <a:lnTo>
                    <a:pt x="33566" y="650163"/>
                  </a:lnTo>
                  <a:lnTo>
                    <a:pt x="61366" y="665505"/>
                  </a:lnTo>
                  <a:lnTo>
                    <a:pt x="43794" y="631631"/>
                  </a:lnTo>
                  <a:close/>
                </a:path>
                <a:path w="448310" h="777239">
                  <a:moveTo>
                    <a:pt x="392391" y="0"/>
                  </a:moveTo>
                  <a:lnTo>
                    <a:pt x="43794" y="631631"/>
                  </a:lnTo>
                  <a:lnTo>
                    <a:pt x="61366" y="665505"/>
                  </a:lnTo>
                  <a:lnTo>
                    <a:pt x="99395" y="662313"/>
                  </a:lnTo>
                  <a:lnTo>
                    <a:pt x="447992" y="30683"/>
                  </a:lnTo>
                  <a:lnTo>
                    <a:pt x="392391" y="0"/>
                  </a:lnTo>
                  <a:close/>
                </a:path>
              </a:pathLst>
            </a:custGeom>
            <a:solidFill>
              <a:srgbClr val="FFFB00"/>
            </a:solidFill>
          </p:spPr>
          <p:txBody>
            <a:bodyPr wrap="square" lIns="0" tIns="0" rIns="0" bIns="0" rtlCol="0"/>
            <a:lstStyle/>
            <a:p>
              <a:endParaRPr sz="1266"/>
            </a:p>
          </p:txBody>
        </p:sp>
        <p:pic>
          <p:nvPicPr>
            <p:cNvPr id="17" name="object 17"/>
            <p:cNvPicPr/>
            <p:nvPr/>
          </p:nvPicPr>
          <p:blipFill>
            <a:blip r:embed="rId8" cstate="print"/>
            <a:stretch>
              <a:fillRect/>
            </a:stretch>
          </p:blipFill>
          <p:spPr>
            <a:xfrm>
              <a:off x="4383023" y="6964680"/>
              <a:ext cx="652272" cy="460248"/>
            </a:xfrm>
            <a:prstGeom prst="rect">
              <a:avLst/>
            </a:prstGeom>
          </p:spPr>
        </p:pic>
        <p:sp>
          <p:nvSpPr>
            <p:cNvPr id="18" name="object 18"/>
            <p:cNvSpPr/>
            <p:nvPr/>
          </p:nvSpPr>
          <p:spPr>
            <a:xfrm>
              <a:off x="4615007" y="7064834"/>
              <a:ext cx="382270" cy="190500"/>
            </a:xfrm>
            <a:custGeom>
              <a:avLst/>
              <a:gdLst/>
              <a:ahLst/>
              <a:cxnLst/>
              <a:rect l="l" t="t" r="r" b="b"/>
              <a:pathLst>
                <a:path w="382270" h="190500">
                  <a:moveTo>
                    <a:pt x="185546" y="0"/>
                  </a:moveTo>
                  <a:lnTo>
                    <a:pt x="0" y="104559"/>
                  </a:lnTo>
                  <a:lnTo>
                    <a:pt x="194983" y="190271"/>
                  </a:lnTo>
                  <a:lnTo>
                    <a:pt x="150327" y="129984"/>
                  </a:lnTo>
                  <a:lnTo>
                    <a:pt x="128409" y="129984"/>
                  </a:lnTo>
                  <a:lnTo>
                    <a:pt x="125272" y="66573"/>
                  </a:lnTo>
                  <a:lnTo>
                    <a:pt x="146412" y="65525"/>
                  </a:lnTo>
                  <a:lnTo>
                    <a:pt x="185546" y="0"/>
                  </a:lnTo>
                  <a:close/>
                </a:path>
                <a:path w="382270" h="190500">
                  <a:moveTo>
                    <a:pt x="146412" y="65525"/>
                  </a:moveTo>
                  <a:lnTo>
                    <a:pt x="125272" y="66573"/>
                  </a:lnTo>
                  <a:lnTo>
                    <a:pt x="128409" y="129984"/>
                  </a:lnTo>
                  <a:lnTo>
                    <a:pt x="149552" y="128937"/>
                  </a:lnTo>
                  <a:lnTo>
                    <a:pt x="126847" y="98285"/>
                  </a:lnTo>
                  <a:lnTo>
                    <a:pt x="146412" y="65525"/>
                  </a:lnTo>
                  <a:close/>
                </a:path>
                <a:path w="382270" h="190500">
                  <a:moveTo>
                    <a:pt x="149552" y="128937"/>
                  </a:moveTo>
                  <a:lnTo>
                    <a:pt x="128409" y="129984"/>
                  </a:lnTo>
                  <a:lnTo>
                    <a:pt x="150327" y="129984"/>
                  </a:lnTo>
                  <a:lnTo>
                    <a:pt x="149552" y="128937"/>
                  </a:lnTo>
                  <a:close/>
                </a:path>
                <a:path w="382270" h="190500">
                  <a:moveTo>
                    <a:pt x="378713" y="54013"/>
                  </a:moveTo>
                  <a:lnTo>
                    <a:pt x="146412" y="65525"/>
                  </a:lnTo>
                  <a:lnTo>
                    <a:pt x="126847" y="98285"/>
                  </a:lnTo>
                  <a:lnTo>
                    <a:pt x="149552" y="128937"/>
                  </a:lnTo>
                  <a:lnTo>
                    <a:pt x="381850" y="117436"/>
                  </a:lnTo>
                  <a:lnTo>
                    <a:pt x="378713" y="54013"/>
                  </a:lnTo>
                  <a:close/>
                </a:path>
              </a:pathLst>
            </a:custGeom>
            <a:solidFill>
              <a:srgbClr val="FFFB00"/>
            </a:solidFill>
          </p:spPr>
          <p:txBody>
            <a:bodyPr wrap="square" lIns="0" tIns="0" rIns="0" bIns="0" rtlCol="0"/>
            <a:lstStyle/>
            <a:p>
              <a:endParaRPr sz="1266"/>
            </a:p>
          </p:txBody>
        </p:sp>
        <p:pic>
          <p:nvPicPr>
            <p:cNvPr id="19" name="object 19"/>
            <p:cNvPicPr/>
            <p:nvPr/>
          </p:nvPicPr>
          <p:blipFill>
            <a:blip r:embed="rId9" cstate="print"/>
            <a:stretch>
              <a:fillRect/>
            </a:stretch>
          </p:blipFill>
          <p:spPr>
            <a:xfrm>
              <a:off x="8443155" y="8270951"/>
              <a:ext cx="3857467" cy="605637"/>
            </a:xfrm>
            <a:prstGeom prst="rect">
              <a:avLst/>
            </a:prstGeom>
          </p:spPr>
        </p:pic>
        <p:pic>
          <p:nvPicPr>
            <p:cNvPr id="20" name="object 20"/>
            <p:cNvPicPr/>
            <p:nvPr/>
          </p:nvPicPr>
          <p:blipFill>
            <a:blip r:embed="rId10" cstate="print"/>
            <a:stretch>
              <a:fillRect/>
            </a:stretch>
          </p:blipFill>
          <p:spPr>
            <a:xfrm>
              <a:off x="1752600" y="2462784"/>
              <a:ext cx="1706879" cy="893063"/>
            </a:xfrm>
            <a:prstGeom prst="rect">
              <a:avLst/>
            </a:prstGeom>
          </p:spPr>
        </p:pic>
        <p:pic>
          <p:nvPicPr>
            <p:cNvPr id="21" name="object 21"/>
            <p:cNvPicPr/>
            <p:nvPr/>
          </p:nvPicPr>
          <p:blipFill>
            <a:blip r:embed="rId11" cstate="print"/>
            <a:stretch>
              <a:fillRect/>
            </a:stretch>
          </p:blipFill>
          <p:spPr>
            <a:xfrm>
              <a:off x="1793483" y="2477339"/>
              <a:ext cx="1625978" cy="812989"/>
            </a:xfrm>
            <a:prstGeom prst="rect">
              <a:avLst/>
            </a:prstGeom>
          </p:spPr>
        </p:pic>
        <p:pic>
          <p:nvPicPr>
            <p:cNvPr id="22" name="object 22"/>
            <p:cNvPicPr/>
            <p:nvPr/>
          </p:nvPicPr>
          <p:blipFill>
            <a:blip r:embed="rId12" cstate="print"/>
            <a:stretch>
              <a:fillRect/>
            </a:stretch>
          </p:blipFill>
          <p:spPr>
            <a:xfrm>
              <a:off x="5922264" y="2279904"/>
              <a:ext cx="1039367" cy="621792"/>
            </a:xfrm>
            <a:prstGeom prst="rect">
              <a:avLst/>
            </a:prstGeom>
          </p:spPr>
        </p:pic>
        <p:pic>
          <p:nvPicPr>
            <p:cNvPr id="23" name="object 23"/>
            <p:cNvPicPr/>
            <p:nvPr/>
          </p:nvPicPr>
          <p:blipFill>
            <a:blip r:embed="rId13" cstate="print"/>
            <a:stretch>
              <a:fillRect/>
            </a:stretch>
          </p:blipFill>
          <p:spPr>
            <a:xfrm>
              <a:off x="5961938" y="2295118"/>
              <a:ext cx="960941" cy="540524"/>
            </a:xfrm>
            <a:prstGeom prst="rect">
              <a:avLst/>
            </a:prstGeom>
          </p:spPr>
        </p:pic>
        <p:pic>
          <p:nvPicPr>
            <p:cNvPr id="24" name="object 24"/>
            <p:cNvPicPr/>
            <p:nvPr/>
          </p:nvPicPr>
          <p:blipFill>
            <a:blip r:embed="rId14" cstate="print"/>
            <a:stretch>
              <a:fillRect/>
            </a:stretch>
          </p:blipFill>
          <p:spPr>
            <a:xfrm>
              <a:off x="4285488" y="2801112"/>
              <a:ext cx="1039367" cy="618744"/>
            </a:xfrm>
            <a:prstGeom prst="rect">
              <a:avLst/>
            </a:prstGeom>
          </p:spPr>
        </p:pic>
        <p:pic>
          <p:nvPicPr>
            <p:cNvPr id="25" name="object 25"/>
            <p:cNvPicPr/>
            <p:nvPr/>
          </p:nvPicPr>
          <p:blipFill>
            <a:blip r:embed="rId13" cstate="print"/>
            <a:stretch>
              <a:fillRect/>
            </a:stretch>
          </p:blipFill>
          <p:spPr>
            <a:xfrm>
              <a:off x="4325461" y="2813977"/>
              <a:ext cx="960946" cy="540524"/>
            </a:xfrm>
            <a:prstGeom prst="rect">
              <a:avLst/>
            </a:prstGeom>
          </p:spPr>
        </p:pic>
        <p:pic>
          <p:nvPicPr>
            <p:cNvPr id="26" name="object 26"/>
            <p:cNvPicPr/>
            <p:nvPr/>
          </p:nvPicPr>
          <p:blipFill>
            <a:blip r:embed="rId15" cstate="print"/>
            <a:stretch>
              <a:fillRect/>
            </a:stretch>
          </p:blipFill>
          <p:spPr>
            <a:xfrm>
              <a:off x="3681983" y="3813047"/>
              <a:ext cx="1155191" cy="685800"/>
            </a:xfrm>
            <a:prstGeom prst="rect">
              <a:avLst/>
            </a:prstGeom>
          </p:spPr>
        </p:pic>
        <p:pic>
          <p:nvPicPr>
            <p:cNvPr id="27" name="object 27"/>
            <p:cNvPicPr/>
            <p:nvPr/>
          </p:nvPicPr>
          <p:blipFill>
            <a:blip r:embed="rId13" cstate="print"/>
            <a:stretch>
              <a:fillRect/>
            </a:stretch>
          </p:blipFill>
          <p:spPr>
            <a:xfrm>
              <a:off x="3720592" y="3828707"/>
              <a:ext cx="1077740" cy="606229"/>
            </a:xfrm>
            <a:prstGeom prst="rect">
              <a:avLst/>
            </a:prstGeom>
          </p:spPr>
        </p:pic>
        <p:pic>
          <p:nvPicPr>
            <p:cNvPr id="28" name="object 28"/>
            <p:cNvPicPr/>
            <p:nvPr/>
          </p:nvPicPr>
          <p:blipFill>
            <a:blip r:embed="rId16" cstate="print"/>
            <a:stretch>
              <a:fillRect/>
            </a:stretch>
          </p:blipFill>
          <p:spPr>
            <a:xfrm>
              <a:off x="5833871" y="1258824"/>
              <a:ext cx="886968" cy="685800"/>
            </a:xfrm>
            <a:prstGeom prst="rect">
              <a:avLst/>
            </a:prstGeom>
          </p:spPr>
        </p:pic>
        <p:pic>
          <p:nvPicPr>
            <p:cNvPr id="29" name="object 29"/>
            <p:cNvPicPr/>
            <p:nvPr/>
          </p:nvPicPr>
          <p:blipFill>
            <a:blip r:embed="rId17" cstate="print"/>
            <a:stretch>
              <a:fillRect/>
            </a:stretch>
          </p:blipFill>
          <p:spPr>
            <a:xfrm>
              <a:off x="5872231" y="1272568"/>
              <a:ext cx="807509" cy="605632"/>
            </a:xfrm>
            <a:prstGeom prst="rect">
              <a:avLst/>
            </a:prstGeom>
          </p:spPr>
        </p:pic>
        <p:pic>
          <p:nvPicPr>
            <p:cNvPr id="30" name="object 30"/>
            <p:cNvPicPr/>
            <p:nvPr/>
          </p:nvPicPr>
          <p:blipFill>
            <a:blip r:embed="rId18" cstate="print"/>
            <a:stretch>
              <a:fillRect/>
            </a:stretch>
          </p:blipFill>
          <p:spPr>
            <a:xfrm>
              <a:off x="8040623" y="7891271"/>
              <a:ext cx="4498848" cy="1414271"/>
            </a:xfrm>
            <a:prstGeom prst="rect">
              <a:avLst/>
            </a:prstGeom>
          </p:spPr>
        </p:pic>
        <p:sp>
          <p:nvSpPr>
            <p:cNvPr id="31" name="object 31"/>
            <p:cNvSpPr/>
            <p:nvPr/>
          </p:nvSpPr>
          <p:spPr>
            <a:xfrm>
              <a:off x="8113208" y="7938762"/>
              <a:ext cx="4353560" cy="1269365"/>
            </a:xfrm>
            <a:custGeom>
              <a:avLst/>
              <a:gdLst/>
              <a:ahLst/>
              <a:cxnLst/>
              <a:rect l="l" t="t" r="r" b="b"/>
              <a:pathLst>
                <a:path w="4353559" h="1269365">
                  <a:moveTo>
                    <a:pt x="0" y="0"/>
                  </a:moveTo>
                  <a:lnTo>
                    <a:pt x="4353046" y="0"/>
                  </a:lnTo>
                  <a:lnTo>
                    <a:pt x="4353046" y="1269353"/>
                  </a:lnTo>
                  <a:lnTo>
                    <a:pt x="0" y="1269353"/>
                  </a:lnTo>
                  <a:lnTo>
                    <a:pt x="0" y="0"/>
                  </a:lnTo>
                  <a:close/>
                </a:path>
              </a:pathLst>
            </a:custGeom>
            <a:ln w="32751">
              <a:solidFill>
                <a:srgbClr val="000000"/>
              </a:solidFill>
            </a:ln>
          </p:spPr>
          <p:txBody>
            <a:bodyPr wrap="square" lIns="0" tIns="0" rIns="0" bIns="0" rtlCol="0"/>
            <a:lstStyle/>
            <a:p>
              <a:endParaRPr sz="1266"/>
            </a:p>
          </p:txBody>
        </p:sp>
      </p:grpSp>
      <p:sp>
        <p:nvSpPr>
          <p:cNvPr id="32" name="object 32"/>
          <p:cNvSpPr txBox="1"/>
          <p:nvPr/>
        </p:nvSpPr>
        <p:spPr>
          <a:xfrm>
            <a:off x="6416174" y="5031700"/>
            <a:ext cx="1750665" cy="398483"/>
          </a:xfrm>
          <a:prstGeom prst="rect">
            <a:avLst/>
          </a:prstGeom>
        </p:spPr>
        <p:txBody>
          <a:bodyPr vert="horz" wrap="square" lIns="0" tIns="8930" rIns="0" bIns="0" rtlCol="0">
            <a:spAutoFit/>
          </a:bodyPr>
          <a:lstStyle/>
          <a:p>
            <a:pPr marL="8929">
              <a:spcBef>
                <a:spcPts val="70"/>
              </a:spcBef>
            </a:pPr>
            <a:r>
              <a:rPr sz="2531" dirty="0">
                <a:latin typeface="Calibri" panose="020F0502020204030204" pitchFamily="34" charset="0"/>
                <a:cs typeface="Calibri" panose="020F0502020204030204" pitchFamily="34" charset="0"/>
              </a:rPr>
              <a:t>update</a:t>
            </a:r>
            <a:r>
              <a:rPr sz="2531" spc="-14" dirty="0">
                <a:latin typeface="Calibri" panose="020F0502020204030204" pitchFamily="34" charset="0"/>
                <a:cs typeface="Calibri" panose="020F0502020204030204" pitchFamily="34" charset="0"/>
              </a:rPr>
              <a:t> rule:</a:t>
            </a:r>
            <a:endParaRPr sz="2531" dirty="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355BCC95-71D0-13A7-1872-3CA83B4CE7C7}"/>
              </a:ext>
            </a:extLst>
          </p:cNvPr>
          <p:cNvSpPr txBox="1"/>
          <p:nvPr/>
        </p:nvSpPr>
        <p:spPr>
          <a:xfrm>
            <a:off x="6789980" y="2358634"/>
            <a:ext cx="2230245" cy="523220"/>
          </a:xfrm>
          <a:prstGeom prst="rect">
            <a:avLst/>
          </a:prstGeom>
          <a:noFill/>
        </p:spPr>
        <p:txBody>
          <a:bodyPr wrap="square">
            <a:spAutoFit/>
          </a:bodyPr>
          <a:lstStyle/>
          <a:p>
            <a:r>
              <a:rPr lang="en-US" altLang="zh-TW" sz="2800" dirty="0"/>
              <a:t>Local Minima</a:t>
            </a:r>
            <a:endParaRPr 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A7B23CC8-9D94-36D7-90B2-4683FC3BCDEB}"/>
              </a:ext>
            </a:extLst>
          </p:cNvPr>
          <p:cNvGraphicFramePr>
            <a:graphicFrameLocks/>
          </p:cNvGraphicFramePr>
          <p:nvPr/>
        </p:nvGraphicFramePr>
        <p:xfrm>
          <a:off x="1450975" y="1289050"/>
          <a:ext cx="1804986" cy="172402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val="20000"/>
                    </a:ext>
                  </a:extLst>
                </a:gridCol>
                <a:gridCol w="300831">
                  <a:extLst>
                    <a:ext uri="{9D8B030D-6E8A-4147-A177-3AD203B41FA5}">
                      <a16:colId xmlns:a16="http://schemas.microsoft.com/office/drawing/2014/main" val="20001"/>
                    </a:ext>
                  </a:extLst>
                </a:gridCol>
                <a:gridCol w="300831">
                  <a:extLst>
                    <a:ext uri="{9D8B030D-6E8A-4147-A177-3AD203B41FA5}">
                      <a16:colId xmlns:a16="http://schemas.microsoft.com/office/drawing/2014/main" val="20002"/>
                    </a:ext>
                  </a:extLst>
                </a:gridCol>
                <a:gridCol w="300831">
                  <a:extLst>
                    <a:ext uri="{9D8B030D-6E8A-4147-A177-3AD203B41FA5}">
                      <a16:colId xmlns:a16="http://schemas.microsoft.com/office/drawing/2014/main" val="20003"/>
                    </a:ext>
                  </a:extLst>
                </a:gridCol>
                <a:gridCol w="300831">
                  <a:extLst>
                    <a:ext uri="{9D8B030D-6E8A-4147-A177-3AD203B41FA5}">
                      <a16:colId xmlns:a16="http://schemas.microsoft.com/office/drawing/2014/main" val="20004"/>
                    </a:ext>
                  </a:extLst>
                </a:gridCol>
                <a:gridCol w="300831">
                  <a:extLst>
                    <a:ext uri="{9D8B030D-6E8A-4147-A177-3AD203B41FA5}">
                      <a16:colId xmlns:a16="http://schemas.microsoft.com/office/drawing/2014/main" val="20005"/>
                    </a:ext>
                  </a:extLst>
                </a:gridCol>
              </a:tblGrid>
              <a:tr h="287338">
                <a:tc>
                  <a:txBody>
                    <a:bodyPr/>
                    <a:lstStyle/>
                    <a:p>
                      <a:pPr algn="ctr"/>
                      <a:r>
                        <a:rPr lang="en-US" altLang="zh-TW" sz="1500" b="0" i="0" dirty="0">
                          <a:solidFill>
                            <a:srgbClr val="0000FF"/>
                          </a:solidFill>
                          <a:latin typeface="Calibri Light" panose="020F0302020204030204" pitchFamily="34" charset="0"/>
                        </a:rPr>
                        <a:t>1</a:t>
                      </a: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extLst>
                  <a:ext uri="{0D108BD9-81ED-4DB2-BD59-A6C34878D82A}">
                    <a16:rowId xmlns:a16="http://schemas.microsoft.com/office/drawing/2014/main" val="10000"/>
                  </a:ext>
                </a:extLst>
              </a:tr>
              <a:tr h="287338">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1"/>
                  </a:ext>
                </a:extLst>
              </a:tr>
              <a:tr h="287338">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2"/>
                  </a:ext>
                </a:extLst>
              </a:tr>
              <a:tr h="287338">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3"/>
                  </a:ext>
                </a:extLst>
              </a:tr>
              <a:tr h="287338">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4"/>
                  </a:ext>
                </a:extLst>
              </a:tr>
              <a:tr h="287338">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34" marB="28734"/>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34" marB="28734"/>
                </a:tc>
                <a:extLst>
                  <a:ext uri="{0D108BD9-81ED-4DB2-BD59-A6C34878D82A}">
                    <a16:rowId xmlns:a16="http://schemas.microsoft.com/office/drawing/2014/main" val="10005"/>
                  </a:ext>
                </a:extLst>
              </a:tr>
            </a:tbl>
          </a:graphicData>
        </a:graphic>
      </p:graphicFrame>
      <p:sp>
        <p:nvSpPr>
          <p:cNvPr id="24628" name="文字方塊 4">
            <a:extLst>
              <a:ext uri="{FF2B5EF4-FFF2-40B4-BE49-F238E27FC236}">
                <a16:creationId xmlns:a16="http://schemas.microsoft.com/office/drawing/2014/main" id="{52DB13D5-50BD-BD94-CCFA-5A2F3CCB2C12}"/>
              </a:ext>
            </a:extLst>
          </p:cNvPr>
          <p:cNvSpPr txBox="1">
            <a:spLocks noChangeArrowheads="1"/>
          </p:cNvSpPr>
          <p:nvPr/>
        </p:nvSpPr>
        <p:spPr bwMode="auto">
          <a:xfrm>
            <a:off x="1730375" y="3013075"/>
            <a:ext cx="1246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image</a:t>
            </a:r>
            <a:endParaRPr lang="zh-TW" altLang="en-US" dirty="0">
              <a:latin typeface="Calibri Light" panose="020F0302020204030204" pitchFamily="34" charset="0"/>
            </a:endParaRPr>
          </a:p>
        </p:txBody>
      </p:sp>
      <p:pic>
        <p:nvPicPr>
          <p:cNvPr id="24629" name="圖片 5">
            <a:extLst>
              <a:ext uri="{FF2B5EF4-FFF2-40B4-BE49-F238E27FC236}">
                <a16:creationId xmlns:a16="http://schemas.microsoft.com/office/drawing/2014/main" id="{D6327329-DD0E-0102-A661-D6AE302C09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32463" y="1312863"/>
            <a:ext cx="19161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向右箭號 62">
            <a:extLst>
              <a:ext uri="{FF2B5EF4-FFF2-40B4-BE49-F238E27FC236}">
                <a16:creationId xmlns:a16="http://schemas.microsoft.com/office/drawing/2014/main" id="{E7D6F7F7-3F61-6EF0-AB9E-B172CA083A1A}"/>
              </a:ext>
            </a:extLst>
          </p:cNvPr>
          <p:cNvSpPr/>
          <p:nvPr/>
        </p:nvSpPr>
        <p:spPr>
          <a:xfrm>
            <a:off x="3673475" y="2151063"/>
            <a:ext cx="1881188"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4631" name="文字方塊 7">
            <a:extLst>
              <a:ext uri="{FF2B5EF4-FFF2-40B4-BE49-F238E27FC236}">
                <a16:creationId xmlns:a16="http://schemas.microsoft.com/office/drawing/2014/main" id="{4306C719-9761-22BE-8BF8-B1AFCCE3CFD8}"/>
              </a:ext>
            </a:extLst>
          </p:cNvPr>
          <p:cNvSpPr txBox="1">
            <a:spLocks noChangeArrowheads="1"/>
          </p:cNvSpPr>
          <p:nvPr/>
        </p:nvSpPr>
        <p:spPr bwMode="auto">
          <a:xfrm>
            <a:off x="3657600" y="27432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convolution</a:t>
            </a:r>
            <a:endParaRPr lang="zh-TW" altLang="en-US" dirty="0">
              <a:latin typeface="Calibri Light" panose="020F0302020204030204" pitchFamily="34" charset="0"/>
            </a:endParaRPr>
          </a:p>
        </p:txBody>
      </p:sp>
      <p:graphicFrame>
        <p:nvGraphicFramePr>
          <p:cNvPr id="9" name="表格 8">
            <a:extLst>
              <a:ext uri="{FF2B5EF4-FFF2-40B4-BE49-F238E27FC236}">
                <a16:creationId xmlns:a16="http://schemas.microsoft.com/office/drawing/2014/main" id="{B27491D7-9F9E-B384-ACF1-2BF317982227}"/>
              </a:ext>
            </a:extLst>
          </p:cNvPr>
          <p:cNvGraphicFramePr>
            <a:graphicFrameLocks noGrp="1"/>
          </p:cNvGraphicFramePr>
          <p:nvPr/>
        </p:nvGraphicFramePr>
        <p:xfrm>
          <a:off x="4586288" y="1268413"/>
          <a:ext cx="963612" cy="814386"/>
        </p:xfrm>
        <a:graphic>
          <a:graphicData uri="http://schemas.openxmlformats.org/drawingml/2006/table">
            <a:tbl>
              <a:tblPr firstRow="1" bandRow="1">
                <a:tableStyleId>{5940675A-B579-460E-94D1-54222C63F5DA}</a:tableStyleId>
              </a:tblPr>
              <a:tblGrid>
                <a:gridCol w="321204">
                  <a:extLst>
                    <a:ext uri="{9D8B030D-6E8A-4147-A177-3AD203B41FA5}">
                      <a16:colId xmlns:a16="http://schemas.microsoft.com/office/drawing/2014/main" val="20000"/>
                    </a:ext>
                  </a:extLst>
                </a:gridCol>
                <a:gridCol w="321204">
                  <a:extLst>
                    <a:ext uri="{9D8B030D-6E8A-4147-A177-3AD203B41FA5}">
                      <a16:colId xmlns:a16="http://schemas.microsoft.com/office/drawing/2014/main" val="20001"/>
                    </a:ext>
                  </a:extLst>
                </a:gridCol>
                <a:gridCol w="321204">
                  <a:extLst>
                    <a:ext uri="{9D8B030D-6E8A-4147-A177-3AD203B41FA5}">
                      <a16:colId xmlns:a16="http://schemas.microsoft.com/office/drawing/2014/main" val="20002"/>
                    </a:ext>
                  </a:extLst>
                </a:gridCol>
              </a:tblGrid>
              <a:tr h="271462">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0"/>
                  </a:ext>
                </a:extLst>
              </a:tr>
              <a:tr h="271462">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1"/>
                  </a:ext>
                </a:extLst>
              </a:tr>
              <a:tr h="271462">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0" name="表格 9">
            <a:extLst>
              <a:ext uri="{FF2B5EF4-FFF2-40B4-BE49-F238E27FC236}">
                <a16:creationId xmlns:a16="http://schemas.microsoft.com/office/drawing/2014/main" id="{A71086C0-AB33-19D6-187E-A0EC4E3A8794}"/>
              </a:ext>
            </a:extLst>
          </p:cNvPr>
          <p:cNvGraphicFramePr>
            <a:graphicFrameLocks noGrp="1"/>
          </p:cNvGraphicFramePr>
          <p:nvPr/>
        </p:nvGraphicFramePr>
        <p:xfrm>
          <a:off x="3503613" y="1273175"/>
          <a:ext cx="947736" cy="801687"/>
        </p:xfrm>
        <a:graphic>
          <a:graphicData uri="http://schemas.openxmlformats.org/drawingml/2006/table">
            <a:tbl>
              <a:tblPr firstRow="1" bandRow="1">
                <a:tableStyleId>{5940675A-B579-460E-94D1-54222C63F5DA}</a:tableStyleId>
              </a:tblPr>
              <a:tblGrid>
                <a:gridCol w="315912">
                  <a:extLst>
                    <a:ext uri="{9D8B030D-6E8A-4147-A177-3AD203B41FA5}">
                      <a16:colId xmlns:a16="http://schemas.microsoft.com/office/drawing/2014/main" val="20000"/>
                    </a:ext>
                  </a:extLst>
                </a:gridCol>
                <a:gridCol w="315912">
                  <a:extLst>
                    <a:ext uri="{9D8B030D-6E8A-4147-A177-3AD203B41FA5}">
                      <a16:colId xmlns:a16="http://schemas.microsoft.com/office/drawing/2014/main" val="20001"/>
                    </a:ext>
                  </a:extLst>
                </a:gridCol>
                <a:gridCol w="315912">
                  <a:extLst>
                    <a:ext uri="{9D8B030D-6E8A-4147-A177-3AD203B41FA5}">
                      <a16:colId xmlns:a16="http://schemas.microsoft.com/office/drawing/2014/main" val="20002"/>
                    </a:ext>
                  </a:extLst>
                </a:gridCol>
              </a:tblGrid>
              <a:tr h="267229">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0"/>
                  </a:ext>
                </a:extLst>
              </a:tr>
              <a:tr h="267229">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1"/>
                  </a:ext>
                </a:extLst>
              </a:tr>
              <a:tr h="267229">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b="0" i="0" dirty="0">
                          <a:latin typeface="Calibri Light" panose="020F0302020204030204" pitchFamily="34" charset="0"/>
                        </a:rPr>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1" name="矩形 11">
            <a:extLst>
              <a:ext uri="{FF2B5EF4-FFF2-40B4-BE49-F238E27FC236}">
                <a16:creationId xmlns:a16="http://schemas.microsoft.com/office/drawing/2014/main" id="{8C226145-A0D1-8A29-BD0B-A6C473C73FEE}"/>
              </a:ext>
            </a:extLst>
          </p:cNvPr>
          <p:cNvSpPr/>
          <p:nvPr/>
        </p:nvSpPr>
        <p:spPr>
          <a:xfrm>
            <a:off x="1041400" y="1046163"/>
            <a:ext cx="7089775" cy="2603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2" name="矩形 39">
            <a:extLst>
              <a:ext uri="{FF2B5EF4-FFF2-40B4-BE49-F238E27FC236}">
                <a16:creationId xmlns:a16="http://schemas.microsoft.com/office/drawing/2014/main" id="{C372D53C-3068-9040-0CC5-8AADAEF1336B}"/>
              </a:ext>
            </a:extLst>
          </p:cNvPr>
          <p:cNvSpPr>
            <a:spLocks noChangeArrowheads="1"/>
          </p:cNvSpPr>
          <p:nvPr/>
        </p:nvSpPr>
        <p:spPr bwMode="auto">
          <a:xfrm>
            <a:off x="5272088" y="3898900"/>
            <a:ext cx="498475" cy="2624138"/>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13" name="矩形 40">
            <a:extLst>
              <a:ext uri="{FF2B5EF4-FFF2-40B4-BE49-F238E27FC236}">
                <a16:creationId xmlns:a16="http://schemas.microsoft.com/office/drawing/2014/main" id="{9FC7477B-4555-4BDA-13B1-A8FFB2ED7D7A}"/>
              </a:ext>
            </a:extLst>
          </p:cNvPr>
          <p:cNvSpPr>
            <a:spLocks noChangeArrowheads="1"/>
          </p:cNvSpPr>
          <p:nvPr/>
        </p:nvSpPr>
        <p:spPr bwMode="auto">
          <a:xfrm>
            <a:off x="5340350" y="4616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14" name="矩形 41">
            <a:extLst>
              <a:ext uri="{FF2B5EF4-FFF2-40B4-BE49-F238E27FC236}">
                <a16:creationId xmlns:a16="http://schemas.microsoft.com/office/drawing/2014/main" id="{1E55F4DE-CF08-CAF5-89A3-F8CFA60985D4}"/>
              </a:ext>
            </a:extLst>
          </p:cNvPr>
          <p:cNvSpPr>
            <a:spLocks noChangeArrowheads="1"/>
          </p:cNvSpPr>
          <p:nvPr/>
        </p:nvSpPr>
        <p:spPr bwMode="auto">
          <a:xfrm>
            <a:off x="5346700" y="40449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graphicFrame>
        <p:nvGraphicFramePr>
          <p:cNvPr id="24672" name="Object 12">
            <a:extLst>
              <a:ext uri="{FF2B5EF4-FFF2-40B4-BE49-F238E27FC236}">
                <a16:creationId xmlns:a16="http://schemas.microsoft.com/office/drawing/2014/main" id="{C8FB3E82-A24E-6676-EF4B-3ABEFA10EB4D}"/>
              </a:ext>
            </a:extLst>
          </p:cNvPr>
          <p:cNvGraphicFramePr>
            <a:graphicFrameLocks noChangeAspect="1"/>
          </p:cNvGraphicFramePr>
          <p:nvPr/>
        </p:nvGraphicFramePr>
        <p:xfrm>
          <a:off x="5359400" y="3949700"/>
          <a:ext cx="325438" cy="461963"/>
        </p:xfrm>
        <a:graphic>
          <a:graphicData uri="http://schemas.openxmlformats.org/presentationml/2006/ole">
            <mc:AlternateContent xmlns:mc="http://schemas.openxmlformats.org/markup-compatibility/2006">
              <mc:Choice xmlns:v="urn:schemas-microsoft-com:vml" Requires="v">
                <p:oleObj name="方程式" r:id="rId3" imgW="3505200" imgH="4978400" progId="Equation.3">
                  <p:embed/>
                </p:oleObj>
              </mc:Choice>
              <mc:Fallback>
                <p:oleObj name="方程式" r:id="rId3" imgW="3505200" imgH="4978400" progId="Equation.3">
                  <p:embed/>
                  <p:pic>
                    <p:nvPicPr>
                      <p:cNvPr id="24672" name="Object 12">
                        <a:extLst>
                          <a:ext uri="{FF2B5EF4-FFF2-40B4-BE49-F238E27FC236}">
                            <a16:creationId xmlns:a16="http://schemas.microsoft.com/office/drawing/2014/main" id="{C8FB3E82-A24E-6676-EF4B-3ABEFA10EB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9400" y="3949700"/>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673" name="Object 12">
            <a:extLst>
              <a:ext uri="{FF2B5EF4-FFF2-40B4-BE49-F238E27FC236}">
                <a16:creationId xmlns:a16="http://schemas.microsoft.com/office/drawing/2014/main" id="{8F9D05CA-B7D3-1F99-9372-4B01AA825ADA}"/>
              </a:ext>
            </a:extLst>
          </p:cNvPr>
          <p:cNvGraphicFramePr>
            <a:graphicFrameLocks noChangeAspect="1"/>
          </p:cNvGraphicFramePr>
          <p:nvPr/>
        </p:nvGraphicFramePr>
        <p:xfrm>
          <a:off x="5364163" y="4533900"/>
          <a:ext cx="352425" cy="461963"/>
        </p:xfrm>
        <a:graphic>
          <a:graphicData uri="http://schemas.openxmlformats.org/presentationml/2006/ole">
            <mc:AlternateContent xmlns:mc="http://schemas.openxmlformats.org/markup-compatibility/2006">
              <mc:Choice xmlns:v="urn:schemas-microsoft-com:vml" Requires="v">
                <p:oleObj name="方程式" r:id="rId5" imgW="3797300" imgH="4978400" progId="Equation.3">
                  <p:embed/>
                </p:oleObj>
              </mc:Choice>
              <mc:Fallback>
                <p:oleObj name="方程式" r:id="rId5" imgW="3797300" imgH="4978400" progId="Equation.3">
                  <p:embed/>
                  <p:pic>
                    <p:nvPicPr>
                      <p:cNvPr id="24673" name="Object 12">
                        <a:extLst>
                          <a:ext uri="{FF2B5EF4-FFF2-40B4-BE49-F238E27FC236}">
                            <a16:creationId xmlns:a16="http://schemas.microsoft.com/office/drawing/2014/main" id="{8F9D05CA-B7D3-1F99-9372-4B01AA825A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163" y="4533900"/>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44">
            <a:extLst>
              <a:ext uri="{FF2B5EF4-FFF2-40B4-BE49-F238E27FC236}">
                <a16:creationId xmlns:a16="http://schemas.microsoft.com/office/drawing/2014/main" id="{DD93AE7F-B147-B46B-E69B-748B93DD94A7}"/>
              </a:ext>
            </a:extLst>
          </p:cNvPr>
          <p:cNvSpPr>
            <a:spLocks noChangeArrowheads="1"/>
          </p:cNvSpPr>
          <p:nvPr/>
        </p:nvSpPr>
        <p:spPr bwMode="auto">
          <a:xfrm>
            <a:off x="6826250" y="3870325"/>
            <a:ext cx="746125" cy="2676525"/>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18" name="橢圓 45">
            <a:extLst>
              <a:ext uri="{FF2B5EF4-FFF2-40B4-BE49-F238E27FC236}">
                <a16:creationId xmlns:a16="http://schemas.microsoft.com/office/drawing/2014/main" id="{C99CA4EA-282C-D40F-19B1-5F2E7F03D043}"/>
              </a:ext>
            </a:extLst>
          </p:cNvPr>
          <p:cNvSpPr>
            <a:spLocks noChangeArrowheads="1"/>
          </p:cNvSpPr>
          <p:nvPr/>
        </p:nvSpPr>
        <p:spPr bwMode="auto">
          <a:xfrm>
            <a:off x="6934200" y="3886200"/>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19" name="橢圓 46">
            <a:extLst>
              <a:ext uri="{FF2B5EF4-FFF2-40B4-BE49-F238E27FC236}">
                <a16:creationId xmlns:a16="http://schemas.microsoft.com/office/drawing/2014/main" id="{79729A77-14AA-4446-BEE3-7762589097AE}"/>
              </a:ext>
            </a:extLst>
          </p:cNvPr>
          <p:cNvSpPr>
            <a:spLocks noChangeArrowheads="1"/>
          </p:cNvSpPr>
          <p:nvPr/>
        </p:nvSpPr>
        <p:spPr bwMode="auto">
          <a:xfrm>
            <a:off x="6926263" y="4660900"/>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20" name="橢圓 47">
            <a:extLst>
              <a:ext uri="{FF2B5EF4-FFF2-40B4-BE49-F238E27FC236}">
                <a16:creationId xmlns:a16="http://schemas.microsoft.com/office/drawing/2014/main" id="{A76B67C2-C977-BD45-5D5C-D518CC39B0A6}"/>
              </a:ext>
            </a:extLst>
          </p:cNvPr>
          <p:cNvSpPr>
            <a:spLocks noChangeArrowheads="1"/>
          </p:cNvSpPr>
          <p:nvPr/>
        </p:nvSpPr>
        <p:spPr bwMode="auto">
          <a:xfrm>
            <a:off x="6913563" y="5888038"/>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sp>
        <p:nvSpPr>
          <p:cNvPr id="24678" name="文字方塊 48">
            <a:extLst>
              <a:ext uri="{FF2B5EF4-FFF2-40B4-BE49-F238E27FC236}">
                <a16:creationId xmlns:a16="http://schemas.microsoft.com/office/drawing/2014/main" id="{BCEC1FBC-BAA8-61F6-B359-4302A5F767B5}"/>
              </a:ext>
            </a:extLst>
          </p:cNvPr>
          <p:cNvSpPr txBox="1">
            <a:spLocks noChangeArrowheads="1"/>
          </p:cNvSpPr>
          <p:nvPr/>
        </p:nvSpPr>
        <p:spPr bwMode="auto">
          <a:xfrm rot="5400000">
            <a:off x="6911976" y="5310187"/>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2" name="矩形 49">
            <a:extLst>
              <a:ext uri="{FF2B5EF4-FFF2-40B4-BE49-F238E27FC236}">
                <a16:creationId xmlns:a16="http://schemas.microsoft.com/office/drawing/2014/main" id="{534AC55F-DA03-F30D-DC7A-F552535D1DF8}"/>
              </a:ext>
            </a:extLst>
          </p:cNvPr>
          <p:cNvSpPr>
            <a:spLocks noChangeArrowheads="1"/>
          </p:cNvSpPr>
          <p:nvPr/>
        </p:nvSpPr>
        <p:spPr bwMode="auto">
          <a:xfrm>
            <a:off x="5349875" y="6013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TW" altLang="en-US" sz="1800" dirty="0">
              <a:solidFill>
                <a:srgbClr val="000000"/>
              </a:solidFill>
              <a:latin typeface="Calibri Light" panose="020F0302020204030204" pitchFamily="34" charset="0"/>
            </a:endParaRPr>
          </a:p>
        </p:txBody>
      </p:sp>
      <p:graphicFrame>
        <p:nvGraphicFramePr>
          <p:cNvPr id="24680" name="Object 12">
            <a:extLst>
              <a:ext uri="{FF2B5EF4-FFF2-40B4-BE49-F238E27FC236}">
                <a16:creationId xmlns:a16="http://schemas.microsoft.com/office/drawing/2014/main" id="{AB29F104-45C1-60EB-CE9D-865624479B61}"/>
              </a:ext>
            </a:extLst>
          </p:cNvPr>
          <p:cNvGraphicFramePr>
            <a:graphicFrameLocks noChangeAspect="1"/>
          </p:cNvGraphicFramePr>
          <p:nvPr/>
        </p:nvGraphicFramePr>
        <p:xfrm>
          <a:off x="5319713" y="5918200"/>
          <a:ext cx="461962" cy="488950"/>
        </p:xfrm>
        <a:graphic>
          <a:graphicData uri="http://schemas.openxmlformats.org/presentationml/2006/ole">
            <mc:AlternateContent xmlns:mc="http://schemas.openxmlformats.org/markup-compatibility/2006">
              <mc:Choice xmlns:v="urn:schemas-microsoft-com:vml" Requires="v">
                <p:oleObj name="方程式" r:id="rId7" imgW="4978400" imgH="5270500" progId="Equation.3">
                  <p:embed/>
                </p:oleObj>
              </mc:Choice>
              <mc:Fallback>
                <p:oleObj name="方程式" r:id="rId7" imgW="4978400" imgH="5270500" progId="Equation.3">
                  <p:embed/>
                  <p:pic>
                    <p:nvPicPr>
                      <p:cNvPr id="24680" name="Object 12">
                        <a:extLst>
                          <a:ext uri="{FF2B5EF4-FFF2-40B4-BE49-F238E27FC236}">
                            <a16:creationId xmlns:a16="http://schemas.microsoft.com/office/drawing/2014/main" id="{AB29F104-45C1-60EB-CE9D-865624479B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9713" y="5918200"/>
                        <a:ext cx="4619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681" name="文字方塊 51">
            <a:extLst>
              <a:ext uri="{FF2B5EF4-FFF2-40B4-BE49-F238E27FC236}">
                <a16:creationId xmlns:a16="http://schemas.microsoft.com/office/drawing/2014/main" id="{CF431F19-3823-C792-77CE-9AAF6A91BE1B}"/>
              </a:ext>
            </a:extLst>
          </p:cNvPr>
          <p:cNvSpPr txBox="1">
            <a:spLocks noChangeArrowheads="1"/>
          </p:cNvSpPr>
          <p:nvPr/>
        </p:nvSpPr>
        <p:spPr bwMode="auto">
          <a:xfrm rot="5400000">
            <a:off x="5241132" y="5260181"/>
            <a:ext cx="768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cxnSp>
        <p:nvCxnSpPr>
          <p:cNvPr id="25" name="直線單箭頭接點 52">
            <a:extLst>
              <a:ext uri="{FF2B5EF4-FFF2-40B4-BE49-F238E27FC236}">
                <a16:creationId xmlns:a16="http://schemas.microsoft.com/office/drawing/2014/main" id="{AF2E3B63-FC2A-219C-6813-27B25BF25E90}"/>
              </a:ext>
            </a:extLst>
          </p:cNvPr>
          <p:cNvCxnSpPr>
            <a:endCxn id="18" idx="2"/>
          </p:cNvCxnSpPr>
          <p:nvPr/>
        </p:nvCxnSpPr>
        <p:spPr>
          <a:xfrm flipV="1">
            <a:off x="5695950" y="4173538"/>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53">
            <a:extLst>
              <a:ext uri="{FF2B5EF4-FFF2-40B4-BE49-F238E27FC236}">
                <a16:creationId xmlns:a16="http://schemas.microsoft.com/office/drawing/2014/main" id="{25F47AAB-E69F-BAFB-1B81-C1A50C7B05E8}"/>
              </a:ext>
            </a:extLst>
          </p:cNvPr>
          <p:cNvCxnSpPr>
            <a:stCxn id="14" idx="3"/>
            <a:endCxn id="19" idx="2"/>
          </p:cNvCxnSpPr>
          <p:nvPr/>
        </p:nvCxnSpPr>
        <p:spPr>
          <a:xfrm>
            <a:off x="5689600" y="4216400"/>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54">
            <a:extLst>
              <a:ext uri="{FF2B5EF4-FFF2-40B4-BE49-F238E27FC236}">
                <a16:creationId xmlns:a16="http://schemas.microsoft.com/office/drawing/2014/main" id="{DEDFC886-9FB7-A8E9-6D45-CDF39049212A}"/>
              </a:ext>
            </a:extLst>
          </p:cNvPr>
          <p:cNvCxnSpPr>
            <a:stCxn id="14" idx="3"/>
            <a:endCxn id="20" idx="2"/>
          </p:cNvCxnSpPr>
          <p:nvPr/>
        </p:nvCxnSpPr>
        <p:spPr>
          <a:xfrm>
            <a:off x="5689600" y="4216400"/>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5">
            <a:extLst>
              <a:ext uri="{FF2B5EF4-FFF2-40B4-BE49-F238E27FC236}">
                <a16:creationId xmlns:a16="http://schemas.microsoft.com/office/drawing/2014/main" id="{02A19C2B-9FAF-0487-99A4-724DF1D3EFD6}"/>
              </a:ext>
            </a:extLst>
          </p:cNvPr>
          <p:cNvCxnSpPr>
            <a:endCxn id="18" idx="2"/>
          </p:cNvCxnSpPr>
          <p:nvPr/>
        </p:nvCxnSpPr>
        <p:spPr>
          <a:xfrm flipV="1">
            <a:off x="5727700" y="4173538"/>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6">
            <a:extLst>
              <a:ext uri="{FF2B5EF4-FFF2-40B4-BE49-F238E27FC236}">
                <a16:creationId xmlns:a16="http://schemas.microsoft.com/office/drawing/2014/main" id="{FA7590F7-25D5-3DAE-C48D-D5949B98C546}"/>
              </a:ext>
            </a:extLst>
          </p:cNvPr>
          <p:cNvCxnSpPr>
            <a:stCxn id="13" idx="3"/>
            <a:endCxn id="19" idx="2"/>
          </p:cNvCxnSpPr>
          <p:nvPr/>
        </p:nvCxnSpPr>
        <p:spPr>
          <a:xfrm>
            <a:off x="5683250" y="4787900"/>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7">
            <a:extLst>
              <a:ext uri="{FF2B5EF4-FFF2-40B4-BE49-F238E27FC236}">
                <a16:creationId xmlns:a16="http://schemas.microsoft.com/office/drawing/2014/main" id="{C7B9FB34-0C7F-8789-1870-65233DAFB455}"/>
              </a:ext>
            </a:extLst>
          </p:cNvPr>
          <p:cNvCxnSpPr>
            <a:stCxn id="13" idx="3"/>
            <a:endCxn id="20" idx="2"/>
          </p:cNvCxnSpPr>
          <p:nvPr/>
        </p:nvCxnSpPr>
        <p:spPr>
          <a:xfrm>
            <a:off x="5683250" y="4787900"/>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8">
            <a:extLst>
              <a:ext uri="{FF2B5EF4-FFF2-40B4-BE49-F238E27FC236}">
                <a16:creationId xmlns:a16="http://schemas.microsoft.com/office/drawing/2014/main" id="{8CF44715-E993-66E2-6B42-39CE33F8D6B4}"/>
              </a:ext>
            </a:extLst>
          </p:cNvPr>
          <p:cNvCxnSpPr>
            <a:endCxn id="18" idx="2"/>
          </p:cNvCxnSpPr>
          <p:nvPr/>
        </p:nvCxnSpPr>
        <p:spPr>
          <a:xfrm flipV="1">
            <a:off x="5792788" y="4173538"/>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9">
            <a:extLst>
              <a:ext uri="{FF2B5EF4-FFF2-40B4-BE49-F238E27FC236}">
                <a16:creationId xmlns:a16="http://schemas.microsoft.com/office/drawing/2014/main" id="{EC9867FF-C4A8-A034-794C-0C9DCF2A807E}"/>
              </a:ext>
            </a:extLst>
          </p:cNvPr>
          <p:cNvCxnSpPr>
            <a:endCxn id="19" idx="2"/>
          </p:cNvCxnSpPr>
          <p:nvPr/>
        </p:nvCxnSpPr>
        <p:spPr>
          <a:xfrm flipV="1">
            <a:off x="5781675" y="4946650"/>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60">
            <a:extLst>
              <a:ext uri="{FF2B5EF4-FFF2-40B4-BE49-F238E27FC236}">
                <a16:creationId xmlns:a16="http://schemas.microsoft.com/office/drawing/2014/main" id="{FE653271-515A-044C-7BA8-2429D2B18690}"/>
              </a:ext>
            </a:extLst>
          </p:cNvPr>
          <p:cNvCxnSpPr>
            <a:endCxn id="20" idx="2"/>
          </p:cNvCxnSpPr>
          <p:nvPr/>
        </p:nvCxnSpPr>
        <p:spPr>
          <a:xfrm>
            <a:off x="5781675" y="6162675"/>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內容版面配置區 3">
            <a:extLst>
              <a:ext uri="{FF2B5EF4-FFF2-40B4-BE49-F238E27FC236}">
                <a16:creationId xmlns:a16="http://schemas.microsoft.com/office/drawing/2014/main" id="{39813AD3-7F99-9F33-19F3-4957EFA878A4}"/>
              </a:ext>
            </a:extLst>
          </p:cNvPr>
          <p:cNvGraphicFramePr>
            <a:graphicFrameLocks/>
          </p:cNvGraphicFramePr>
          <p:nvPr/>
        </p:nvGraphicFramePr>
        <p:xfrm>
          <a:off x="3332163" y="4275138"/>
          <a:ext cx="1804986" cy="172243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val="20000"/>
                    </a:ext>
                  </a:extLst>
                </a:gridCol>
                <a:gridCol w="300831">
                  <a:extLst>
                    <a:ext uri="{9D8B030D-6E8A-4147-A177-3AD203B41FA5}">
                      <a16:colId xmlns:a16="http://schemas.microsoft.com/office/drawing/2014/main" val="20001"/>
                    </a:ext>
                  </a:extLst>
                </a:gridCol>
                <a:gridCol w="300831">
                  <a:extLst>
                    <a:ext uri="{9D8B030D-6E8A-4147-A177-3AD203B41FA5}">
                      <a16:colId xmlns:a16="http://schemas.microsoft.com/office/drawing/2014/main" val="20002"/>
                    </a:ext>
                  </a:extLst>
                </a:gridCol>
                <a:gridCol w="300831">
                  <a:extLst>
                    <a:ext uri="{9D8B030D-6E8A-4147-A177-3AD203B41FA5}">
                      <a16:colId xmlns:a16="http://schemas.microsoft.com/office/drawing/2014/main" val="20003"/>
                    </a:ext>
                  </a:extLst>
                </a:gridCol>
                <a:gridCol w="300831">
                  <a:extLst>
                    <a:ext uri="{9D8B030D-6E8A-4147-A177-3AD203B41FA5}">
                      <a16:colId xmlns:a16="http://schemas.microsoft.com/office/drawing/2014/main" val="20004"/>
                    </a:ext>
                  </a:extLst>
                </a:gridCol>
                <a:gridCol w="300831">
                  <a:extLst>
                    <a:ext uri="{9D8B030D-6E8A-4147-A177-3AD203B41FA5}">
                      <a16:colId xmlns:a16="http://schemas.microsoft.com/office/drawing/2014/main" val="20005"/>
                    </a:ext>
                  </a:extLst>
                </a:gridCol>
              </a:tblGrid>
              <a:tr h="287073">
                <a:tc>
                  <a:txBody>
                    <a:bodyPr/>
                    <a:lstStyle/>
                    <a:p>
                      <a:pPr algn="ctr"/>
                      <a:r>
                        <a:rPr lang="en-US" altLang="zh-TW" sz="1500" b="0" i="0" dirty="0">
                          <a:solidFill>
                            <a:srgbClr val="0000FF"/>
                          </a:solidFill>
                          <a:latin typeface="Calibri Light" panose="020F0302020204030204" pitchFamily="34" charset="0"/>
                        </a:rPr>
                        <a:t>1</a:t>
                      </a: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extLst>
                  <a:ext uri="{0D108BD9-81ED-4DB2-BD59-A6C34878D82A}">
                    <a16:rowId xmlns:a16="http://schemas.microsoft.com/office/drawing/2014/main" val="10000"/>
                  </a:ext>
                </a:extLst>
              </a:tr>
              <a:tr h="287073">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1"/>
                  </a:ext>
                </a:extLst>
              </a:tr>
              <a:tr h="287073">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2"/>
                  </a:ext>
                </a:extLst>
              </a:tr>
              <a:tr h="287073">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3"/>
                  </a:ext>
                </a:extLst>
              </a:tr>
              <a:tr h="287073">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4"/>
                  </a:ext>
                </a:extLst>
              </a:tr>
              <a:tr h="287073">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tc>
                  <a:txBody>
                    <a:bodyPr/>
                    <a:lstStyle/>
                    <a:p>
                      <a:pPr algn="ctr"/>
                      <a:r>
                        <a:rPr lang="en-US" altLang="zh-TW" sz="1500" b="0" i="0" dirty="0">
                          <a:solidFill>
                            <a:srgbClr val="0000FF"/>
                          </a:solidFill>
                          <a:latin typeface="Calibri Light" panose="020F0302020204030204" pitchFamily="34" charset="0"/>
                        </a:rPr>
                        <a:t>1</a:t>
                      </a:r>
                      <a:endParaRPr lang="zh-TW" altLang="en-US" sz="1500" dirty="0">
                        <a:solidFill>
                          <a:srgbClr val="0000FF"/>
                        </a:solidFill>
                      </a:endParaRPr>
                    </a:p>
                  </a:txBody>
                  <a:tcPr marL="57429" marR="57429" marT="28707" marB="28707"/>
                </a:tc>
                <a:tc>
                  <a:txBody>
                    <a:bodyPr/>
                    <a:lstStyle/>
                    <a:p>
                      <a:pPr algn="ctr"/>
                      <a:r>
                        <a:rPr lang="en-US" altLang="zh-TW" sz="1500" b="0" i="0" dirty="0">
                          <a:latin typeface="Calibri Light" panose="020F0302020204030204" pitchFamily="34" charset="0"/>
                        </a:rPr>
                        <a:t>0</a:t>
                      </a:r>
                      <a:endParaRPr lang="zh-TW" altLang="en-US" sz="1500" dirty="0"/>
                    </a:p>
                  </a:txBody>
                  <a:tcPr marL="57429" marR="57429" marT="28707" marB="28707"/>
                </a:tc>
                <a:extLst>
                  <a:ext uri="{0D108BD9-81ED-4DB2-BD59-A6C34878D82A}">
                    <a16:rowId xmlns:a16="http://schemas.microsoft.com/office/drawing/2014/main" val="10005"/>
                  </a:ext>
                </a:extLst>
              </a:tr>
            </a:tbl>
          </a:graphicData>
        </a:graphic>
      </p:graphicFrame>
      <p:sp>
        <p:nvSpPr>
          <p:cNvPr id="24742" name="矩形 68">
            <a:extLst>
              <a:ext uri="{FF2B5EF4-FFF2-40B4-BE49-F238E27FC236}">
                <a16:creationId xmlns:a16="http://schemas.microsoft.com/office/drawing/2014/main" id="{50631EC8-FA9F-F8E6-01BE-D97BA16482C6}"/>
              </a:ext>
            </a:extLst>
          </p:cNvPr>
          <p:cNvSpPr>
            <a:spLocks noChangeArrowheads="1"/>
          </p:cNvSpPr>
          <p:nvPr/>
        </p:nvSpPr>
        <p:spPr bwMode="auto">
          <a:xfrm>
            <a:off x="319088" y="150813"/>
            <a:ext cx="5638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3200" u="sng" dirty="0">
                <a:latin typeface="Calibri Light" panose="020F0302020204030204" pitchFamily="34" charset="0"/>
              </a:rPr>
              <a:t>Convolution </a:t>
            </a:r>
            <a:r>
              <a:rPr lang="en-US" altLang="zh-TW" sz="3200" u="sng" dirty="0" err="1">
                <a:latin typeface="Calibri Light" panose="020F0302020204030204" pitchFamily="34" charset="0"/>
              </a:rPr>
              <a:t>v.s</a:t>
            </a:r>
            <a:r>
              <a:rPr lang="en-US" altLang="zh-TW" sz="3200" u="sng" dirty="0">
                <a:latin typeface="Calibri Light" panose="020F0302020204030204" pitchFamily="34" charset="0"/>
              </a:rPr>
              <a:t>. Fully Connected</a:t>
            </a:r>
            <a:endParaRPr lang="zh-TW" altLang="en-US" sz="3200" u="sng" dirty="0">
              <a:latin typeface="Calibri Light" panose="020F0302020204030204" pitchFamily="34" charset="0"/>
            </a:endParaRPr>
          </a:p>
        </p:txBody>
      </p:sp>
      <p:sp>
        <p:nvSpPr>
          <p:cNvPr id="24743" name="文字方塊 69">
            <a:extLst>
              <a:ext uri="{FF2B5EF4-FFF2-40B4-BE49-F238E27FC236}">
                <a16:creationId xmlns:a16="http://schemas.microsoft.com/office/drawing/2014/main" id="{B29F5E1A-2250-48AB-D380-05AC458B10C4}"/>
              </a:ext>
            </a:extLst>
          </p:cNvPr>
          <p:cNvSpPr txBox="1">
            <a:spLocks noChangeArrowheads="1"/>
          </p:cNvSpPr>
          <p:nvPr/>
        </p:nvSpPr>
        <p:spPr bwMode="auto">
          <a:xfrm>
            <a:off x="1476375" y="4687888"/>
            <a:ext cx="19367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latin typeface="Calibri Light" panose="020F0302020204030204" pitchFamily="34" charset="0"/>
              </a:rPr>
              <a:t>Fully-connected</a:t>
            </a:r>
            <a:endParaRPr lang="zh-TW" altLang="en-US" sz="2800" dirty="0">
              <a:latin typeface="Calibri Light" panose="020F0302020204030204" pitchFamily="34" charset="0"/>
            </a:endParaRPr>
          </a:p>
        </p:txBody>
      </p:sp>
      <p:sp>
        <p:nvSpPr>
          <p:cNvPr id="37" name="矩形 71">
            <a:extLst>
              <a:ext uri="{FF2B5EF4-FFF2-40B4-BE49-F238E27FC236}">
                <a16:creationId xmlns:a16="http://schemas.microsoft.com/office/drawing/2014/main" id="{37CA454D-341E-C8B6-A048-6E2AEB5F4519}"/>
              </a:ext>
            </a:extLst>
          </p:cNvPr>
          <p:cNvSpPr/>
          <p:nvPr/>
        </p:nvSpPr>
        <p:spPr>
          <a:xfrm>
            <a:off x="6732588" y="3797300"/>
            <a:ext cx="915987" cy="27495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8" name="矩形 72">
            <a:extLst>
              <a:ext uri="{FF2B5EF4-FFF2-40B4-BE49-F238E27FC236}">
                <a16:creationId xmlns:a16="http://schemas.microsoft.com/office/drawing/2014/main" id="{65A0F083-407B-ADB3-11FF-A6FF7B41DFD7}"/>
              </a:ext>
            </a:extLst>
          </p:cNvPr>
          <p:cNvSpPr/>
          <p:nvPr/>
        </p:nvSpPr>
        <p:spPr>
          <a:xfrm>
            <a:off x="5667375" y="1233488"/>
            <a:ext cx="2084388" cy="205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extLst>
      <p:ext uri="{BB962C8B-B14F-4D97-AF65-F5344CB8AC3E}">
        <p14:creationId xmlns:p14="http://schemas.microsoft.com/office/powerpoint/2010/main" val="29073156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D03ABD0B-BA84-0875-F26A-3146E0A044FB}"/>
              </a:ext>
            </a:extLst>
          </p:cNvPr>
          <p:cNvGraphicFramePr>
            <a:graphicFrameLocks/>
          </p:cNvGraphicFramePr>
          <p:nvPr/>
        </p:nvGraphicFramePr>
        <p:xfrm>
          <a:off x="400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5652" name="文字方塊 4">
            <a:extLst>
              <a:ext uri="{FF2B5EF4-FFF2-40B4-BE49-F238E27FC236}">
                <a16:creationId xmlns:a16="http://schemas.microsoft.com/office/drawing/2014/main" id="{BC740C58-5896-4465-0B10-9143CC337344}"/>
              </a:ext>
            </a:extLst>
          </p:cNvPr>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graphicFrame>
        <p:nvGraphicFramePr>
          <p:cNvPr id="6" name="表格 5">
            <a:extLst>
              <a:ext uri="{FF2B5EF4-FFF2-40B4-BE49-F238E27FC236}">
                <a16:creationId xmlns:a16="http://schemas.microsoft.com/office/drawing/2014/main" id="{F806CC83-AB81-2957-0C2D-3CD63646367A}"/>
              </a:ext>
            </a:extLst>
          </p:cNvPr>
          <p:cNvGraphicFramePr>
            <a:graphicFrameLocks noGrp="1"/>
          </p:cNvGraphicFramePr>
          <p:nvPr/>
        </p:nvGraphicFramePr>
        <p:xfrm>
          <a:off x="400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7" name="文字方塊 6">
            <a:extLst>
              <a:ext uri="{FF2B5EF4-FFF2-40B4-BE49-F238E27FC236}">
                <a16:creationId xmlns:a16="http://schemas.microsoft.com/office/drawing/2014/main" id="{34F70DEE-81D8-069D-46FB-BB23BC0598B3}"/>
              </a:ext>
            </a:extLst>
          </p:cNvPr>
          <p:cNvSpPr txBox="1">
            <a:spLocks noChangeArrowheads="1"/>
          </p:cNvSpPr>
          <p:nvPr/>
        </p:nvSpPr>
        <p:spPr bwMode="auto">
          <a:xfrm>
            <a:off x="1846263" y="2365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8" name="矩形 7">
            <a:extLst>
              <a:ext uri="{FF2B5EF4-FFF2-40B4-BE49-F238E27FC236}">
                <a16:creationId xmlns:a16="http://schemas.microsoft.com/office/drawing/2014/main" id="{F753D51F-DFDC-9E45-52C8-BE6AB9DF7763}"/>
              </a:ext>
            </a:extLst>
          </p:cNvPr>
          <p:cNvSpPr/>
          <p:nvPr/>
        </p:nvSpPr>
        <p:spPr>
          <a:xfrm>
            <a:off x="400050" y="184943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pic>
        <p:nvPicPr>
          <p:cNvPr id="9" name="圖片 31">
            <a:extLst>
              <a:ext uri="{FF2B5EF4-FFF2-40B4-BE49-F238E27FC236}">
                <a16:creationId xmlns:a16="http://schemas.microsoft.com/office/drawing/2014/main" id="{46552A9C-42A1-64F2-36C4-F1B32F9909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6375" y="1196975"/>
            <a:ext cx="2239963" cy="2227263"/>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10" name="直線單箭頭接點 33">
            <a:extLst>
              <a:ext uri="{FF2B5EF4-FFF2-40B4-BE49-F238E27FC236}">
                <a16:creationId xmlns:a16="http://schemas.microsoft.com/office/drawing/2014/main" id="{1732624C-7302-F107-4C6B-391651FA0248}"/>
              </a:ext>
            </a:extLst>
          </p:cNvPr>
          <p:cNvCxnSpPr/>
          <p:nvPr/>
        </p:nvCxnSpPr>
        <p:spPr>
          <a:xfrm>
            <a:off x="2022475" y="838200"/>
            <a:ext cx="860425" cy="5699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34">
            <a:extLst>
              <a:ext uri="{FF2B5EF4-FFF2-40B4-BE49-F238E27FC236}">
                <a16:creationId xmlns:a16="http://schemas.microsoft.com/office/drawing/2014/main" id="{61D0F9B8-89A3-738E-9292-0DB16BE1C03D}"/>
              </a:ext>
            </a:extLst>
          </p:cNvPr>
          <p:cNvCxnSpPr/>
          <p:nvPr/>
        </p:nvCxnSpPr>
        <p:spPr>
          <a:xfrm flipV="1">
            <a:off x="1839913" y="1571625"/>
            <a:ext cx="1042987"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37">
            <a:extLst>
              <a:ext uri="{FF2B5EF4-FFF2-40B4-BE49-F238E27FC236}">
                <a16:creationId xmlns:a16="http://schemas.microsoft.com/office/drawing/2014/main" id="{D75D380E-2916-0E25-F733-F264875E4181}"/>
              </a:ext>
            </a:extLst>
          </p:cNvPr>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a:t>
            </a:r>
            <a:endParaRPr lang="zh-TW" altLang="en-US" dirty="0">
              <a:latin typeface="Calibri Light" panose="020F0302020204030204" pitchFamily="34" charset="0"/>
            </a:endParaRPr>
          </a:p>
        </p:txBody>
      </p:sp>
      <p:sp>
        <p:nvSpPr>
          <p:cNvPr id="13" name="文字方塊 38">
            <a:extLst>
              <a:ext uri="{FF2B5EF4-FFF2-40B4-BE49-F238E27FC236}">
                <a16:creationId xmlns:a16="http://schemas.microsoft.com/office/drawing/2014/main" id="{4B0FEDAB-E64A-2E12-95FF-3C3D3BECD6D5}"/>
              </a:ext>
            </a:extLst>
          </p:cNvPr>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2</a:t>
            </a:r>
            <a:endParaRPr lang="zh-TW" altLang="en-US" dirty="0">
              <a:latin typeface="Calibri Light" panose="020F0302020204030204" pitchFamily="34" charset="0"/>
            </a:endParaRPr>
          </a:p>
        </p:txBody>
      </p:sp>
      <p:sp>
        <p:nvSpPr>
          <p:cNvPr id="14" name="文字方塊 39">
            <a:extLst>
              <a:ext uri="{FF2B5EF4-FFF2-40B4-BE49-F238E27FC236}">
                <a16:creationId xmlns:a16="http://schemas.microsoft.com/office/drawing/2014/main" id="{F116E22C-B9DB-0F25-8025-8B7D83069956}"/>
              </a:ext>
            </a:extLst>
          </p:cNvPr>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3</a:t>
            </a:r>
            <a:endParaRPr lang="zh-TW" altLang="en-US" dirty="0">
              <a:latin typeface="Calibri Light" panose="020F0302020204030204" pitchFamily="34" charset="0"/>
            </a:endParaRPr>
          </a:p>
        </p:txBody>
      </p:sp>
      <p:sp>
        <p:nvSpPr>
          <p:cNvPr id="15" name="文字方塊 40">
            <a:extLst>
              <a:ext uri="{FF2B5EF4-FFF2-40B4-BE49-F238E27FC236}">
                <a16:creationId xmlns:a16="http://schemas.microsoft.com/office/drawing/2014/main" id="{EF8034BD-6BAC-3BA4-3094-87147FF3F9D7}"/>
              </a:ext>
            </a:extLst>
          </p:cNvPr>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17" name="文字方塊 42">
            <a:extLst>
              <a:ext uri="{FF2B5EF4-FFF2-40B4-BE49-F238E27FC236}">
                <a16:creationId xmlns:a16="http://schemas.microsoft.com/office/drawing/2014/main" id="{FFA184E4-D9B1-A021-D30D-61B3B47118BE}"/>
              </a:ext>
            </a:extLst>
          </p:cNvPr>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8</a:t>
            </a:r>
            <a:endParaRPr lang="zh-TW" altLang="en-US" dirty="0">
              <a:latin typeface="Calibri Light" panose="020F0302020204030204" pitchFamily="34" charset="0"/>
            </a:endParaRPr>
          </a:p>
        </p:txBody>
      </p:sp>
      <p:sp>
        <p:nvSpPr>
          <p:cNvPr id="18" name="文字方塊 43">
            <a:extLst>
              <a:ext uri="{FF2B5EF4-FFF2-40B4-BE49-F238E27FC236}">
                <a16:creationId xmlns:a16="http://schemas.microsoft.com/office/drawing/2014/main" id="{0A754362-51FD-CCAF-F6DD-DC6AB957CD9E}"/>
              </a:ext>
            </a:extLst>
          </p:cNvPr>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9</a:t>
            </a:r>
            <a:endParaRPr lang="zh-TW" altLang="en-US" dirty="0">
              <a:latin typeface="Calibri Light" panose="020F0302020204030204" pitchFamily="34" charset="0"/>
            </a:endParaRPr>
          </a:p>
        </p:txBody>
      </p:sp>
      <p:sp>
        <p:nvSpPr>
          <p:cNvPr id="19" name="文字方塊 44">
            <a:extLst>
              <a:ext uri="{FF2B5EF4-FFF2-40B4-BE49-F238E27FC236}">
                <a16:creationId xmlns:a16="http://schemas.microsoft.com/office/drawing/2014/main" id="{F624FA08-F2B3-0B7B-5327-2AA1B5E078BE}"/>
              </a:ext>
            </a:extLst>
          </p:cNvPr>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0" name="文字方塊 45">
            <a:extLst>
              <a:ext uri="{FF2B5EF4-FFF2-40B4-BE49-F238E27FC236}">
                <a16:creationId xmlns:a16="http://schemas.microsoft.com/office/drawing/2014/main" id="{4C64C13D-A631-CC83-7F1D-BA4E03B58557}"/>
              </a:ext>
            </a:extLst>
          </p:cNvPr>
          <p:cNvSpPr txBox="1">
            <a:spLocks noChangeArrowheads="1"/>
          </p:cNvSpPr>
          <p:nvPr/>
        </p:nvSpPr>
        <p:spPr bwMode="auto">
          <a:xfrm>
            <a:off x="5302250" y="4438650"/>
            <a:ext cx="522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13</a:t>
            </a:r>
            <a:endParaRPr lang="zh-TW" altLang="en-US" dirty="0">
              <a:latin typeface="Calibri Light" panose="020F0302020204030204" pitchFamily="34" charset="0"/>
            </a:endParaRPr>
          </a:p>
        </p:txBody>
      </p:sp>
      <p:sp>
        <p:nvSpPr>
          <p:cNvPr id="21" name="文字方塊 46">
            <a:extLst>
              <a:ext uri="{FF2B5EF4-FFF2-40B4-BE49-F238E27FC236}">
                <a16:creationId xmlns:a16="http://schemas.microsoft.com/office/drawing/2014/main" id="{E6C6D346-11F0-B1DC-D22B-8516B581E4DD}"/>
              </a:ext>
            </a:extLst>
          </p:cNvPr>
          <p:cNvSpPr txBox="1">
            <a:spLocks noChangeArrowheads="1"/>
          </p:cNvSpPr>
          <p:nvPr/>
        </p:nvSpPr>
        <p:spPr bwMode="auto">
          <a:xfrm>
            <a:off x="529590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14</a:t>
            </a:r>
            <a:endParaRPr lang="zh-TW" altLang="en-US" dirty="0">
              <a:latin typeface="Calibri Light" panose="020F0302020204030204" pitchFamily="34" charset="0"/>
            </a:endParaRPr>
          </a:p>
        </p:txBody>
      </p:sp>
      <p:sp>
        <p:nvSpPr>
          <p:cNvPr id="22" name="文字方塊 47">
            <a:extLst>
              <a:ext uri="{FF2B5EF4-FFF2-40B4-BE49-F238E27FC236}">
                <a16:creationId xmlns:a16="http://schemas.microsoft.com/office/drawing/2014/main" id="{41CE8150-5DF0-8AF0-D326-428523DBC4E2}"/>
              </a:ext>
            </a:extLst>
          </p:cNvPr>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15</a:t>
            </a:r>
            <a:endParaRPr lang="zh-TW" altLang="en-US" dirty="0">
              <a:latin typeface="Calibri Light" panose="020F0302020204030204" pitchFamily="34" charset="0"/>
            </a:endParaRPr>
          </a:p>
        </p:txBody>
      </p:sp>
      <p:sp>
        <p:nvSpPr>
          <p:cNvPr id="23" name="文字方塊 48">
            <a:extLst>
              <a:ext uri="{FF2B5EF4-FFF2-40B4-BE49-F238E27FC236}">
                <a16:creationId xmlns:a16="http://schemas.microsoft.com/office/drawing/2014/main" id="{A68D3DA2-DBAF-893B-23D6-EB5BE13B3095}"/>
              </a:ext>
            </a:extLst>
          </p:cNvPr>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4" name="文字方塊 49">
            <a:extLst>
              <a:ext uri="{FF2B5EF4-FFF2-40B4-BE49-F238E27FC236}">
                <a16:creationId xmlns:a16="http://schemas.microsoft.com/office/drawing/2014/main" id="{F6313725-1C46-932A-3E02-FFF5D2E93021}"/>
              </a:ext>
            </a:extLst>
          </p:cNvPr>
          <p:cNvSpPr txBox="1">
            <a:spLocks noChangeArrowheads="1"/>
          </p:cNvSpPr>
          <p:nvPr/>
        </p:nvSpPr>
        <p:spPr bwMode="auto">
          <a:xfrm>
            <a:off x="6496050" y="5303838"/>
            <a:ext cx="2370138" cy="1200150"/>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000000"/>
                </a:solidFill>
                <a:latin typeface="Calibri Light" panose="020F0302020204030204" pitchFamily="34" charset="0"/>
              </a:rPr>
              <a:t>Only connect to 9 inputs, not fully connected</a:t>
            </a:r>
            <a:endParaRPr lang="zh-TW" altLang="en-US" dirty="0">
              <a:solidFill>
                <a:srgbClr val="000000"/>
              </a:solidFill>
              <a:latin typeface="Calibri Light" panose="020F0302020204030204" pitchFamily="34" charset="0"/>
            </a:endParaRPr>
          </a:p>
        </p:txBody>
      </p:sp>
      <p:sp>
        <p:nvSpPr>
          <p:cNvPr id="25" name="文字方塊 50">
            <a:extLst>
              <a:ext uri="{FF2B5EF4-FFF2-40B4-BE49-F238E27FC236}">
                <a16:creationId xmlns:a16="http://schemas.microsoft.com/office/drawing/2014/main" id="{6205601A-91D4-981D-E0BE-7C1B71C6EB1F}"/>
              </a:ext>
            </a:extLst>
          </p:cNvPr>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4:</a:t>
            </a:r>
            <a:endParaRPr lang="zh-TW" altLang="en-US" dirty="0">
              <a:latin typeface="Calibri Light" panose="020F0302020204030204" pitchFamily="34" charset="0"/>
            </a:endParaRPr>
          </a:p>
        </p:txBody>
      </p:sp>
      <p:sp>
        <p:nvSpPr>
          <p:cNvPr id="26" name="文字方塊 51">
            <a:extLst>
              <a:ext uri="{FF2B5EF4-FFF2-40B4-BE49-F238E27FC236}">
                <a16:creationId xmlns:a16="http://schemas.microsoft.com/office/drawing/2014/main" id="{C54EE9E3-63DE-6F60-A6F1-4B04813FDD80}"/>
              </a:ext>
            </a:extLst>
          </p:cNvPr>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dirty="0">
                <a:latin typeface="Calibri Light" panose="020F0302020204030204" pitchFamily="34" charset="0"/>
              </a:rPr>
              <a:t>10:</a:t>
            </a:r>
            <a:endParaRPr lang="zh-TW" altLang="en-US" dirty="0">
              <a:latin typeface="Calibri Light" panose="020F0302020204030204" pitchFamily="34" charset="0"/>
            </a:endParaRPr>
          </a:p>
        </p:txBody>
      </p:sp>
      <p:sp>
        <p:nvSpPr>
          <p:cNvPr id="27" name="文字方塊 52">
            <a:extLst>
              <a:ext uri="{FF2B5EF4-FFF2-40B4-BE49-F238E27FC236}">
                <a16:creationId xmlns:a16="http://schemas.microsoft.com/office/drawing/2014/main" id="{1B3A2150-8465-6AC8-D7F8-E5C9D1BB8AB7}"/>
              </a:ext>
            </a:extLst>
          </p:cNvPr>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16</a:t>
            </a:r>
            <a:endParaRPr lang="zh-TW" altLang="en-US" dirty="0">
              <a:latin typeface="Calibri Light" panose="020F0302020204030204" pitchFamily="34" charset="0"/>
            </a:endParaRPr>
          </a:p>
        </p:txBody>
      </p:sp>
      <p:sp>
        <p:nvSpPr>
          <p:cNvPr id="28" name="矩形 54">
            <a:extLst>
              <a:ext uri="{FF2B5EF4-FFF2-40B4-BE49-F238E27FC236}">
                <a16:creationId xmlns:a16="http://schemas.microsoft.com/office/drawing/2014/main" id="{F76CE27D-9B79-D311-DCC8-4AFFEF1F47E4}"/>
              </a:ext>
            </a:extLst>
          </p:cNvPr>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29" name="矩形 55">
            <a:extLst>
              <a:ext uri="{FF2B5EF4-FFF2-40B4-BE49-F238E27FC236}">
                <a16:creationId xmlns:a16="http://schemas.microsoft.com/office/drawing/2014/main" id="{2BA74085-DBB0-0DDE-E27D-44E78D79E5B3}"/>
              </a:ext>
            </a:extLst>
          </p:cNvPr>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0" name="矩形 56">
            <a:extLst>
              <a:ext uri="{FF2B5EF4-FFF2-40B4-BE49-F238E27FC236}">
                <a16:creationId xmlns:a16="http://schemas.microsoft.com/office/drawing/2014/main" id="{4570848F-B19D-991A-D0DD-A4630EBC1A2B}"/>
              </a:ext>
            </a:extLst>
          </p:cNvPr>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1" name="矩形 57">
            <a:extLst>
              <a:ext uri="{FF2B5EF4-FFF2-40B4-BE49-F238E27FC236}">
                <a16:creationId xmlns:a16="http://schemas.microsoft.com/office/drawing/2014/main" id="{3D3C5FC5-B810-3BF4-FED2-9030DC8D855E}"/>
              </a:ext>
            </a:extLst>
          </p:cNvPr>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2" name="矩形 58">
            <a:extLst>
              <a:ext uri="{FF2B5EF4-FFF2-40B4-BE49-F238E27FC236}">
                <a16:creationId xmlns:a16="http://schemas.microsoft.com/office/drawing/2014/main" id="{E23C57C9-3884-946D-D1A4-6CCEE46E0116}"/>
              </a:ext>
            </a:extLst>
          </p:cNvPr>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3" name="矩形 59">
            <a:extLst>
              <a:ext uri="{FF2B5EF4-FFF2-40B4-BE49-F238E27FC236}">
                <a16:creationId xmlns:a16="http://schemas.microsoft.com/office/drawing/2014/main" id="{F394309E-0478-58D7-D909-656B16A6C04F}"/>
              </a:ext>
            </a:extLst>
          </p:cNvPr>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34" name="矩形 60">
            <a:extLst>
              <a:ext uri="{FF2B5EF4-FFF2-40B4-BE49-F238E27FC236}">
                <a16:creationId xmlns:a16="http://schemas.microsoft.com/office/drawing/2014/main" id="{43D38243-0FAE-7DDE-96F5-F89680CF4BD8}"/>
              </a:ext>
            </a:extLst>
          </p:cNvPr>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5" name="矩形 61">
            <a:extLst>
              <a:ext uri="{FF2B5EF4-FFF2-40B4-BE49-F238E27FC236}">
                <a16:creationId xmlns:a16="http://schemas.microsoft.com/office/drawing/2014/main" id="{F7BF963E-709E-7D53-B9C2-EDC744F4ACDB}"/>
              </a:ext>
            </a:extLst>
          </p:cNvPr>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6" name="矩形 62">
            <a:extLst>
              <a:ext uri="{FF2B5EF4-FFF2-40B4-BE49-F238E27FC236}">
                <a16:creationId xmlns:a16="http://schemas.microsoft.com/office/drawing/2014/main" id="{05D27775-6770-25F1-AD1E-6BFE3DDF9ED3}"/>
              </a:ext>
            </a:extLst>
          </p:cNvPr>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7" name="矩形 63">
            <a:extLst>
              <a:ext uri="{FF2B5EF4-FFF2-40B4-BE49-F238E27FC236}">
                <a16:creationId xmlns:a16="http://schemas.microsoft.com/office/drawing/2014/main" id="{56391CB1-8929-AF78-4328-FF3B2682157C}"/>
              </a:ext>
            </a:extLst>
          </p:cNvPr>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8" name="矩形 64">
            <a:extLst>
              <a:ext uri="{FF2B5EF4-FFF2-40B4-BE49-F238E27FC236}">
                <a16:creationId xmlns:a16="http://schemas.microsoft.com/office/drawing/2014/main" id="{8909E908-D899-8726-6BA2-D17E9DAB88AB}"/>
              </a:ext>
            </a:extLst>
          </p:cNvPr>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39" name="矩形 65">
            <a:extLst>
              <a:ext uri="{FF2B5EF4-FFF2-40B4-BE49-F238E27FC236}">
                <a16:creationId xmlns:a16="http://schemas.microsoft.com/office/drawing/2014/main" id="{F5FEB8F6-476B-4671-FDC2-155197DEE1E0}"/>
              </a:ext>
            </a:extLst>
          </p:cNvPr>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cxnSp>
        <p:nvCxnSpPr>
          <p:cNvPr id="40" name="直線單箭頭接點 67">
            <a:extLst>
              <a:ext uri="{FF2B5EF4-FFF2-40B4-BE49-F238E27FC236}">
                <a16:creationId xmlns:a16="http://schemas.microsoft.com/office/drawing/2014/main" id="{B3F06BAB-24D9-9BB3-678E-D94E5950682D}"/>
              </a:ext>
            </a:extLst>
          </p:cNvPr>
          <p:cNvCxnSpPr>
            <a:stCxn id="28"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68">
            <a:extLst>
              <a:ext uri="{FF2B5EF4-FFF2-40B4-BE49-F238E27FC236}">
                <a16:creationId xmlns:a16="http://schemas.microsoft.com/office/drawing/2014/main" id="{25CDCDBD-A340-4DF1-181F-B9FD4ADC8A1A}"/>
              </a:ext>
            </a:extLst>
          </p:cNvPr>
          <p:cNvCxnSpPr>
            <a:stCxn id="29"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70">
            <a:extLst>
              <a:ext uri="{FF2B5EF4-FFF2-40B4-BE49-F238E27FC236}">
                <a16:creationId xmlns:a16="http://schemas.microsoft.com/office/drawing/2014/main" id="{8ED753F8-D3B5-191C-B0AD-828189A07821}"/>
              </a:ext>
            </a:extLst>
          </p:cNvPr>
          <p:cNvCxnSpPr>
            <a:stCxn id="30"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78">
            <a:extLst>
              <a:ext uri="{FF2B5EF4-FFF2-40B4-BE49-F238E27FC236}">
                <a16:creationId xmlns:a16="http://schemas.microsoft.com/office/drawing/2014/main" id="{293F8D24-5076-6B16-0700-B19FC3BE12FA}"/>
              </a:ext>
            </a:extLst>
          </p:cNvPr>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79">
            <a:extLst>
              <a:ext uri="{FF2B5EF4-FFF2-40B4-BE49-F238E27FC236}">
                <a16:creationId xmlns:a16="http://schemas.microsoft.com/office/drawing/2014/main" id="{7B6AD272-AE1B-BA57-5F2A-464AFA458CAA}"/>
              </a:ext>
            </a:extLst>
          </p:cNvPr>
          <p:cNvCxnSpPr>
            <a:endCxn id="49"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80">
            <a:extLst>
              <a:ext uri="{FF2B5EF4-FFF2-40B4-BE49-F238E27FC236}">
                <a16:creationId xmlns:a16="http://schemas.microsoft.com/office/drawing/2014/main" id="{C694979D-EAC4-C503-9D67-A09589030722}"/>
              </a:ext>
            </a:extLst>
          </p:cNvPr>
          <p:cNvCxnSpPr>
            <a:endCxn id="49"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81">
            <a:extLst>
              <a:ext uri="{FF2B5EF4-FFF2-40B4-BE49-F238E27FC236}">
                <a16:creationId xmlns:a16="http://schemas.microsoft.com/office/drawing/2014/main" id="{454CC22B-BF15-FF4F-1C44-0D07F607959C}"/>
              </a:ext>
            </a:extLst>
          </p:cNvPr>
          <p:cNvCxnSpPr>
            <a:stCxn id="36"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82">
            <a:extLst>
              <a:ext uri="{FF2B5EF4-FFF2-40B4-BE49-F238E27FC236}">
                <a16:creationId xmlns:a16="http://schemas.microsoft.com/office/drawing/2014/main" id="{7C24B605-8F29-47F9-D652-68D4A8F6CD63}"/>
              </a:ext>
            </a:extLst>
          </p:cNvPr>
          <p:cNvCxnSpPr>
            <a:endCxn id="49"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83">
            <a:extLst>
              <a:ext uri="{FF2B5EF4-FFF2-40B4-BE49-F238E27FC236}">
                <a16:creationId xmlns:a16="http://schemas.microsoft.com/office/drawing/2014/main" id="{3D5CB252-B8DC-50C1-4ADF-D3AA623E9FC8}"/>
              </a:ext>
            </a:extLst>
          </p:cNvPr>
          <p:cNvCxnSpPr>
            <a:endCxn id="49"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108">
            <a:extLst>
              <a:ext uri="{FF2B5EF4-FFF2-40B4-BE49-F238E27FC236}">
                <a16:creationId xmlns:a16="http://schemas.microsoft.com/office/drawing/2014/main" id="{2E9578F0-D503-78B7-935D-0D1313DF99AB}"/>
              </a:ext>
            </a:extLst>
          </p:cNvPr>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50" name="橢圓 116">
            <a:extLst>
              <a:ext uri="{FF2B5EF4-FFF2-40B4-BE49-F238E27FC236}">
                <a16:creationId xmlns:a16="http://schemas.microsoft.com/office/drawing/2014/main" id="{F8E464DD-E44F-FA5A-97E4-4EA0ED316AF2}"/>
              </a:ext>
            </a:extLst>
          </p:cNvPr>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1" name="橢圓 117">
            <a:extLst>
              <a:ext uri="{FF2B5EF4-FFF2-40B4-BE49-F238E27FC236}">
                <a16:creationId xmlns:a16="http://schemas.microsoft.com/office/drawing/2014/main" id="{E6CC2C3D-BD3F-D207-5EAE-3140491CCD02}"/>
              </a:ext>
            </a:extLst>
          </p:cNvPr>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2" name="橢圓 118">
            <a:extLst>
              <a:ext uri="{FF2B5EF4-FFF2-40B4-BE49-F238E27FC236}">
                <a16:creationId xmlns:a16="http://schemas.microsoft.com/office/drawing/2014/main" id="{66A1B830-C0B0-8113-67A4-A55CFE8EC00F}"/>
              </a:ext>
            </a:extLst>
          </p:cNvPr>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3" name="橢圓 119">
            <a:extLst>
              <a:ext uri="{FF2B5EF4-FFF2-40B4-BE49-F238E27FC236}">
                <a16:creationId xmlns:a16="http://schemas.microsoft.com/office/drawing/2014/main" id="{BF8668E1-177C-C083-1F22-736BF89710D1}"/>
              </a:ext>
            </a:extLst>
          </p:cNvPr>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4" name="橢圓 120">
            <a:extLst>
              <a:ext uri="{FF2B5EF4-FFF2-40B4-BE49-F238E27FC236}">
                <a16:creationId xmlns:a16="http://schemas.microsoft.com/office/drawing/2014/main" id="{03770AE2-D968-2F7C-46F8-D8F52AD298E3}"/>
              </a:ext>
            </a:extLst>
          </p:cNvPr>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5" name="橢圓 121">
            <a:extLst>
              <a:ext uri="{FF2B5EF4-FFF2-40B4-BE49-F238E27FC236}">
                <a16:creationId xmlns:a16="http://schemas.microsoft.com/office/drawing/2014/main" id="{3719F72E-D291-D1EC-1AE8-2C7B798DC35F}"/>
              </a:ext>
            </a:extLst>
          </p:cNvPr>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6" name="橢圓 122">
            <a:extLst>
              <a:ext uri="{FF2B5EF4-FFF2-40B4-BE49-F238E27FC236}">
                <a16:creationId xmlns:a16="http://schemas.microsoft.com/office/drawing/2014/main" id="{900D3DB5-2796-A2AB-4BB0-49181A36A0C9}"/>
              </a:ext>
            </a:extLst>
          </p:cNvPr>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7" name="橢圓 123">
            <a:extLst>
              <a:ext uri="{FF2B5EF4-FFF2-40B4-BE49-F238E27FC236}">
                <a16:creationId xmlns:a16="http://schemas.microsoft.com/office/drawing/2014/main" id="{F77BF337-4567-2093-A95B-634FEB9B1CDF}"/>
              </a:ext>
            </a:extLst>
          </p:cNvPr>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8" name="橢圓 124">
            <a:extLst>
              <a:ext uri="{FF2B5EF4-FFF2-40B4-BE49-F238E27FC236}">
                <a16:creationId xmlns:a16="http://schemas.microsoft.com/office/drawing/2014/main" id="{741E69CD-B25F-3940-1C71-1646F72C1BED}"/>
              </a:ext>
            </a:extLst>
          </p:cNvPr>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9" name="文字方塊 66">
            <a:extLst>
              <a:ext uri="{FF2B5EF4-FFF2-40B4-BE49-F238E27FC236}">
                <a16:creationId xmlns:a16="http://schemas.microsoft.com/office/drawing/2014/main" id="{D8864C39-4683-6461-7D74-069462FD0E51}"/>
              </a:ext>
            </a:extLst>
          </p:cNvPr>
          <p:cNvSpPr txBox="1"/>
          <p:nvPr/>
        </p:nvSpPr>
        <p:spPr>
          <a:xfrm>
            <a:off x="381000" y="5258561"/>
            <a:ext cx="3276600" cy="52322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800" dirty="0">
                <a:solidFill>
                  <a:srgbClr val="000000"/>
                </a:solidFill>
                <a:latin typeface="Calibri Light" panose="020F0302020204030204" pitchFamily="34" charset="0"/>
              </a:rPr>
              <a:t>fewer parameters!</a:t>
            </a:r>
            <a:endParaRPr lang="zh-TW" altLang="en-US" sz="2800"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3059244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2" grpId="0"/>
      <p:bldP spid="13" grpId="0"/>
      <p:bldP spid="14" grpId="0"/>
      <p:bldP spid="15" grpId="0"/>
      <p:bldP spid="17" grpId="0"/>
      <p:bldP spid="18" grpId="0"/>
      <p:bldP spid="19" grpId="0"/>
      <p:bldP spid="20" grpId="0"/>
      <p:bldP spid="21" grpId="0"/>
      <p:bldP spid="22" grpId="0"/>
      <p:bldP spid="23" grpId="0"/>
      <p:bldP spid="24" grpId="0" animBg="1"/>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id="{17621DD0-09FF-7291-E06F-2BB3ABA2BF01}"/>
              </a:ext>
            </a:extLst>
          </p:cNvPr>
          <p:cNvGraphicFramePr>
            <a:graphicFrameLocks/>
          </p:cNvGraphicFramePr>
          <p:nvPr/>
        </p:nvGraphicFramePr>
        <p:xfrm>
          <a:off x="400050" y="184943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b="0" i="0" dirty="0">
                          <a:solidFill>
                            <a:srgbClr val="0000FF"/>
                          </a:solidFill>
                          <a:latin typeface="Calibri Light" panose="020F0302020204030204" pitchFamily="34" charset="0"/>
                        </a:rPr>
                        <a:t>1</a:t>
                      </a: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tc>
                  <a:txBody>
                    <a:bodyPr/>
                    <a:lstStyle/>
                    <a:p>
                      <a:pPr algn="ctr"/>
                      <a:r>
                        <a:rPr lang="en-US" altLang="zh-TW" sz="2400" b="0" i="0" dirty="0">
                          <a:solidFill>
                            <a:srgbClr val="0000FF"/>
                          </a:solidFill>
                          <a:latin typeface="Calibri Light" panose="020F0302020204030204" pitchFamily="34" charset="0"/>
                        </a:rPr>
                        <a:t>1</a:t>
                      </a:r>
                      <a:endParaRPr lang="zh-TW" altLang="en-US" sz="2400" dirty="0">
                        <a:solidFill>
                          <a:srgbClr val="0000FF"/>
                        </a:solidFill>
                      </a:endParaRPr>
                    </a:p>
                  </a:txBody>
                  <a:tcPr marL="91421" marR="91421"/>
                </a:tc>
                <a:tc>
                  <a:txBody>
                    <a:bodyPr/>
                    <a:lstStyle/>
                    <a:p>
                      <a:pPr algn="ctr"/>
                      <a:r>
                        <a:rPr lang="en-US" altLang="zh-TW" sz="2400" b="0" i="0" dirty="0">
                          <a:latin typeface="Calibri Light" panose="020F0302020204030204" pitchFamily="34" charset="0"/>
                        </a:rPr>
                        <a:t>0</a:t>
                      </a:r>
                      <a:endParaRPr lang="zh-TW" altLang="en-US" sz="2400" dirty="0"/>
                    </a:p>
                  </a:txBody>
                  <a:tcPr marL="91421" marR="91421"/>
                </a:tc>
                <a:extLst>
                  <a:ext uri="{0D108BD9-81ED-4DB2-BD59-A6C34878D82A}">
                    <a16:rowId xmlns:a16="http://schemas.microsoft.com/office/drawing/2014/main" val="10005"/>
                  </a:ext>
                </a:extLst>
              </a:tr>
            </a:tbl>
          </a:graphicData>
        </a:graphic>
      </p:graphicFrame>
      <p:graphicFrame>
        <p:nvGraphicFramePr>
          <p:cNvPr id="5" name="表格 5">
            <a:extLst>
              <a:ext uri="{FF2B5EF4-FFF2-40B4-BE49-F238E27FC236}">
                <a16:creationId xmlns:a16="http://schemas.microsoft.com/office/drawing/2014/main" id="{D6D6DCF2-D2B8-EC62-FE23-1F7BDA7CFC0B}"/>
              </a:ext>
            </a:extLst>
          </p:cNvPr>
          <p:cNvGraphicFramePr>
            <a:graphicFrameLocks noGrp="1"/>
          </p:cNvGraphicFramePr>
          <p:nvPr/>
        </p:nvGraphicFramePr>
        <p:xfrm>
          <a:off x="400050" y="15240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6694" name="文字方塊 6">
            <a:extLst>
              <a:ext uri="{FF2B5EF4-FFF2-40B4-BE49-F238E27FC236}">
                <a16:creationId xmlns:a16="http://schemas.microsoft.com/office/drawing/2014/main" id="{DAD3F8A4-F70F-D984-32C9-BFF0842E68CB}"/>
              </a:ext>
            </a:extLst>
          </p:cNvPr>
          <p:cNvSpPr txBox="1">
            <a:spLocks noChangeArrowheads="1"/>
          </p:cNvSpPr>
          <p:nvPr/>
        </p:nvSpPr>
        <p:spPr bwMode="auto">
          <a:xfrm>
            <a:off x="2022475" y="60642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7" name="矩形 7">
            <a:extLst>
              <a:ext uri="{FF2B5EF4-FFF2-40B4-BE49-F238E27FC236}">
                <a16:creationId xmlns:a16="http://schemas.microsoft.com/office/drawing/2014/main" id="{47E21779-DE22-9F0D-4561-9BE83164F5D7}"/>
              </a:ext>
            </a:extLst>
          </p:cNvPr>
          <p:cNvSpPr/>
          <p:nvPr/>
        </p:nvSpPr>
        <p:spPr>
          <a:xfrm>
            <a:off x="911225" y="1835150"/>
            <a:ext cx="1417638" cy="13811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6696" name="文字方塊 37">
            <a:extLst>
              <a:ext uri="{FF2B5EF4-FFF2-40B4-BE49-F238E27FC236}">
                <a16:creationId xmlns:a16="http://schemas.microsoft.com/office/drawing/2014/main" id="{FBBD185F-62C9-93C6-C4BE-022B6460EE5D}"/>
              </a:ext>
            </a:extLst>
          </p:cNvPr>
          <p:cNvSpPr txBox="1">
            <a:spLocks noChangeArrowheads="1"/>
          </p:cNvSpPr>
          <p:nvPr/>
        </p:nvSpPr>
        <p:spPr bwMode="auto">
          <a:xfrm>
            <a:off x="5445125" y="4921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a:t>
            </a:r>
            <a:endParaRPr lang="zh-TW" altLang="en-US" dirty="0">
              <a:latin typeface="Calibri Light" panose="020F0302020204030204" pitchFamily="34" charset="0"/>
            </a:endParaRPr>
          </a:p>
        </p:txBody>
      </p:sp>
      <p:sp>
        <p:nvSpPr>
          <p:cNvPr id="26697" name="文字方塊 38">
            <a:extLst>
              <a:ext uri="{FF2B5EF4-FFF2-40B4-BE49-F238E27FC236}">
                <a16:creationId xmlns:a16="http://schemas.microsoft.com/office/drawing/2014/main" id="{A0ABBF62-037E-9FE7-3747-FE02417CC9AF}"/>
              </a:ext>
            </a:extLst>
          </p:cNvPr>
          <p:cNvSpPr txBox="1">
            <a:spLocks noChangeArrowheads="1"/>
          </p:cNvSpPr>
          <p:nvPr/>
        </p:nvSpPr>
        <p:spPr bwMode="auto">
          <a:xfrm>
            <a:off x="5445125" y="511175"/>
            <a:ext cx="387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2:</a:t>
            </a:r>
            <a:endParaRPr lang="zh-TW" altLang="en-US" dirty="0">
              <a:latin typeface="Calibri Light" panose="020F0302020204030204" pitchFamily="34" charset="0"/>
            </a:endParaRPr>
          </a:p>
        </p:txBody>
      </p:sp>
      <p:sp>
        <p:nvSpPr>
          <p:cNvPr id="26698" name="文字方塊 39">
            <a:extLst>
              <a:ext uri="{FF2B5EF4-FFF2-40B4-BE49-F238E27FC236}">
                <a16:creationId xmlns:a16="http://schemas.microsoft.com/office/drawing/2014/main" id="{DE4B5077-5470-7459-1CEA-98926C64B602}"/>
              </a:ext>
            </a:extLst>
          </p:cNvPr>
          <p:cNvSpPr txBox="1">
            <a:spLocks noChangeArrowheads="1"/>
          </p:cNvSpPr>
          <p:nvPr/>
        </p:nvSpPr>
        <p:spPr bwMode="auto">
          <a:xfrm>
            <a:off x="5445125" y="96043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3:</a:t>
            </a:r>
            <a:endParaRPr lang="zh-TW" altLang="en-US" dirty="0">
              <a:latin typeface="Calibri Light" panose="020F0302020204030204" pitchFamily="34" charset="0"/>
            </a:endParaRPr>
          </a:p>
        </p:txBody>
      </p:sp>
      <p:sp>
        <p:nvSpPr>
          <p:cNvPr id="26699" name="文字方塊 40">
            <a:extLst>
              <a:ext uri="{FF2B5EF4-FFF2-40B4-BE49-F238E27FC236}">
                <a16:creationId xmlns:a16="http://schemas.microsoft.com/office/drawing/2014/main" id="{62981673-FE8F-B9B7-71D0-27BA4E7CB0CA}"/>
              </a:ext>
            </a:extLst>
          </p:cNvPr>
          <p:cNvSpPr txBox="1">
            <a:spLocks noChangeArrowheads="1"/>
          </p:cNvSpPr>
          <p:nvPr/>
        </p:nvSpPr>
        <p:spPr bwMode="auto">
          <a:xfrm rot="5400000">
            <a:off x="5308600" y="1811338"/>
            <a:ext cx="8207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6700" name="文字方塊 41">
            <a:extLst>
              <a:ext uri="{FF2B5EF4-FFF2-40B4-BE49-F238E27FC236}">
                <a16:creationId xmlns:a16="http://schemas.microsoft.com/office/drawing/2014/main" id="{5F8D96C9-95EE-6527-EAE0-C0DC9F0832F4}"/>
              </a:ext>
            </a:extLst>
          </p:cNvPr>
          <p:cNvSpPr txBox="1">
            <a:spLocks noChangeArrowheads="1"/>
          </p:cNvSpPr>
          <p:nvPr/>
        </p:nvSpPr>
        <p:spPr bwMode="auto">
          <a:xfrm>
            <a:off x="5461000" y="2239963"/>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7:</a:t>
            </a:r>
            <a:endParaRPr lang="zh-TW" altLang="en-US" dirty="0">
              <a:latin typeface="Calibri Light" panose="020F0302020204030204" pitchFamily="34" charset="0"/>
            </a:endParaRPr>
          </a:p>
        </p:txBody>
      </p:sp>
      <p:sp>
        <p:nvSpPr>
          <p:cNvPr id="26701" name="文字方塊 42">
            <a:extLst>
              <a:ext uri="{FF2B5EF4-FFF2-40B4-BE49-F238E27FC236}">
                <a16:creationId xmlns:a16="http://schemas.microsoft.com/office/drawing/2014/main" id="{BC90CE1E-063F-4ECC-D664-5A83CAD86CCD}"/>
              </a:ext>
            </a:extLst>
          </p:cNvPr>
          <p:cNvSpPr txBox="1">
            <a:spLocks noChangeArrowheads="1"/>
          </p:cNvSpPr>
          <p:nvPr/>
        </p:nvSpPr>
        <p:spPr bwMode="auto">
          <a:xfrm>
            <a:off x="5461000" y="2701925"/>
            <a:ext cx="38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8:</a:t>
            </a:r>
            <a:endParaRPr lang="zh-TW" altLang="en-US" dirty="0">
              <a:latin typeface="Calibri Light" panose="020F0302020204030204" pitchFamily="34" charset="0"/>
            </a:endParaRPr>
          </a:p>
        </p:txBody>
      </p:sp>
      <p:sp>
        <p:nvSpPr>
          <p:cNvPr id="26702" name="文字方塊 43">
            <a:extLst>
              <a:ext uri="{FF2B5EF4-FFF2-40B4-BE49-F238E27FC236}">
                <a16:creationId xmlns:a16="http://schemas.microsoft.com/office/drawing/2014/main" id="{EDBC7DD3-D58F-E1AC-8DA9-0EC85EC61C37}"/>
              </a:ext>
            </a:extLst>
          </p:cNvPr>
          <p:cNvSpPr txBox="1">
            <a:spLocks noChangeArrowheads="1"/>
          </p:cNvSpPr>
          <p:nvPr/>
        </p:nvSpPr>
        <p:spPr bwMode="auto">
          <a:xfrm>
            <a:off x="5461000" y="3151188"/>
            <a:ext cx="387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9:</a:t>
            </a:r>
            <a:endParaRPr lang="zh-TW" altLang="en-US" dirty="0">
              <a:latin typeface="Calibri Light" panose="020F0302020204030204" pitchFamily="34" charset="0"/>
            </a:endParaRPr>
          </a:p>
        </p:txBody>
      </p:sp>
      <p:sp>
        <p:nvSpPr>
          <p:cNvPr id="26703" name="文字方塊 44">
            <a:extLst>
              <a:ext uri="{FF2B5EF4-FFF2-40B4-BE49-F238E27FC236}">
                <a16:creationId xmlns:a16="http://schemas.microsoft.com/office/drawing/2014/main" id="{9BACA11C-DE02-F911-3775-A6C18933099E}"/>
              </a:ext>
            </a:extLst>
          </p:cNvPr>
          <p:cNvSpPr txBox="1">
            <a:spLocks noChangeArrowheads="1"/>
          </p:cNvSpPr>
          <p:nvPr/>
        </p:nvSpPr>
        <p:spPr bwMode="auto">
          <a:xfrm rot="5400000">
            <a:off x="5446713" y="3987800"/>
            <a:ext cx="539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6704" name="文字方塊 45">
            <a:extLst>
              <a:ext uri="{FF2B5EF4-FFF2-40B4-BE49-F238E27FC236}">
                <a16:creationId xmlns:a16="http://schemas.microsoft.com/office/drawing/2014/main" id="{3600C4D0-6CD7-6881-1B28-7E9C57D60F4F}"/>
              </a:ext>
            </a:extLst>
          </p:cNvPr>
          <p:cNvSpPr txBox="1">
            <a:spLocks noChangeArrowheads="1"/>
          </p:cNvSpPr>
          <p:nvPr/>
        </p:nvSpPr>
        <p:spPr bwMode="auto">
          <a:xfrm>
            <a:off x="5302250" y="4438650"/>
            <a:ext cx="522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13:</a:t>
            </a:r>
            <a:endParaRPr lang="zh-TW" altLang="en-US" dirty="0">
              <a:latin typeface="Calibri Light" panose="020F0302020204030204" pitchFamily="34" charset="0"/>
            </a:endParaRPr>
          </a:p>
        </p:txBody>
      </p:sp>
      <p:sp>
        <p:nvSpPr>
          <p:cNvPr id="26705" name="文字方塊 46">
            <a:extLst>
              <a:ext uri="{FF2B5EF4-FFF2-40B4-BE49-F238E27FC236}">
                <a16:creationId xmlns:a16="http://schemas.microsoft.com/office/drawing/2014/main" id="{312EADAE-7007-080A-C75C-A044A4BC5198}"/>
              </a:ext>
            </a:extLst>
          </p:cNvPr>
          <p:cNvSpPr txBox="1">
            <a:spLocks noChangeArrowheads="1"/>
          </p:cNvSpPr>
          <p:nvPr/>
        </p:nvSpPr>
        <p:spPr bwMode="auto">
          <a:xfrm>
            <a:off x="5295900" y="4902200"/>
            <a:ext cx="523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14:</a:t>
            </a:r>
            <a:endParaRPr lang="zh-TW" altLang="en-US" dirty="0">
              <a:latin typeface="Calibri Light" panose="020F0302020204030204" pitchFamily="34" charset="0"/>
            </a:endParaRPr>
          </a:p>
        </p:txBody>
      </p:sp>
      <p:sp>
        <p:nvSpPr>
          <p:cNvPr id="26706" name="文字方塊 47">
            <a:extLst>
              <a:ext uri="{FF2B5EF4-FFF2-40B4-BE49-F238E27FC236}">
                <a16:creationId xmlns:a16="http://schemas.microsoft.com/office/drawing/2014/main" id="{2C14ECA8-2393-4914-B571-065FBC55A1AA}"/>
              </a:ext>
            </a:extLst>
          </p:cNvPr>
          <p:cNvSpPr txBox="1">
            <a:spLocks noChangeArrowheads="1"/>
          </p:cNvSpPr>
          <p:nvPr/>
        </p:nvSpPr>
        <p:spPr bwMode="auto">
          <a:xfrm>
            <a:off x="5295900" y="5380038"/>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15:</a:t>
            </a:r>
            <a:endParaRPr lang="zh-TW" altLang="en-US" dirty="0">
              <a:latin typeface="Calibri Light" panose="020F0302020204030204" pitchFamily="34" charset="0"/>
            </a:endParaRPr>
          </a:p>
        </p:txBody>
      </p:sp>
      <p:sp>
        <p:nvSpPr>
          <p:cNvPr id="26707" name="文字方塊 48">
            <a:extLst>
              <a:ext uri="{FF2B5EF4-FFF2-40B4-BE49-F238E27FC236}">
                <a16:creationId xmlns:a16="http://schemas.microsoft.com/office/drawing/2014/main" id="{49B4FEE3-C5F2-D9D4-E00D-EDC834E3C937}"/>
              </a:ext>
            </a:extLst>
          </p:cNvPr>
          <p:cNvSpPr txBox="1">
            <a:spLocks noChangeArrowheads="1"/>
          </p:cNvSpPr>
          <p:nvPr/>
        </p:nvSpPr>
        <p:spPr bwMode="auto">
          <a:xfrm rot="5400000">
            <a:off x="5495131" y="6217444"/>
            <a:ext cx="423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a:t>
            </a:r>
            <a:endParaRPr lang="zh-TW" altLang="en-US" sz="2800" dirty="0">
              <a:latin typeface="Calibri Light" panose="020F0302020204030204" pitchFamily="34" charset="0"/>
            </a:endParaRPr>
          </a:p>
        </p:txBody>
      </p:sp>
      <p:sp>
        <p:nvSpPr>
          <p:cNvPr id="26708" name="文字方塊 50">
            <a:extLst>
              <a:ext uri="{FF2B5EF4-FFF2-40B4-BE49-F238E27FC236}">
                <a16:creationId xmlns:a16="http://schemas.microsoft.com/office/drawing/2014/main" id="{AF38F607-D0D1-EF27-8322-3D9935012586}"/>
              </a:ext>
            </a:extLst>
          </p:cNvPr>
          <p:cNvSpPr txBox="1">
            <a:spLocks noChangeArrowheads="1"/>
          </p:cNvSpPr>
          <p:nvPr/>
        </p:nvSpPr>
        <p:spPr bwMode="auto">
          <a:xfrm>
            <a:off x="5454650" y="1408113"/>
            <a:ext cx="388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4:</a:t>
            </a:r>
            <a:endParaRPr lang="zh-TW" altLang="en-US" dirty="0">
              <a:latin typeface="Calibri Light" panose="020F0302020204030204" pitchFamily="34" charset="0"/>
            </a:endParaRPr>
          </a:p>
        </p:txBody>
      </p:sp>
      <p:sp>
        <p:nvSpPr>
          <p:cNvPr id="26709" name="文字方塊 51">
            <a:extLst>
              <a:ext uri="{FF2B5EF4-FFF2-40B4-BE49-F238E27FC236}">
                <a16:creationId xmlns:a16="http://schemas.microsoft.com/office/drawing/2014/main" id="{BF1716F2-F3AC-9D53-7EBD-E75B3DBBE0D1}"/>
              </a:ext>
            </a:extLst>
          </p:cNvPr>
          <p:cNvSpPr txBox="1">
            <a:spLocks noChangeArrowheads="1"/>
          </p:cNvSpPr>
          <p:nvPr/>
        </p:nvSpPr>
        <p:spPr bwMode="auto">
          <a:xfrm>
            <a:off x="5229225" y="3562350"/>
            <a:ext cx="639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r>
              <a:rPr lang="en-US" altLang="zh-TW" dirty="0">
                <a:latin typeface="Calibri Light" panose="020F0302020204030204" pitchFamily="34" charset="0"/>
              </a:rPr>
              <a:t>10:</a:t>
            </a:r>
            <a:endParaRPr lang="zh-TW" altLang="en-US" dirty="0">
              <a:latin typeface="Calibri Light" panose="020F0302020204030204" pitchFamily="34" charset="0"/>
            </a:endParaRPr>
          </a:p>
        </p:txBody>
      </p:sp>
      <p:sp>
        <p:nvSpPr>
          <p:cNvPr id="26710" name="文字方塊 52">
            <a:extLst>
              <a:ext uri="{FF2B5EF4-FFF2-40B4-BE49-F238E27FC236}">
                <a16:creationId xmlns:a16="http://schemas.microsoft.com/office/drawing/2014/main" id="{054916AE-4414-9297-5BF6-E96B8FB11FAA}"/>
              </a:ext>
            </a:extLst>
          </p:cNvPr>
          <p:cNvSpPr txBox="1">
            <a:spLocks noChangeArrowheads="1"/>
          </p:cNvSpPr>
          <p:nvPr/>
        </p:nvSpPr>
        <p:spPr bwMode="auto">
          <a:xfrm>
            <a:off x="5291138" y="5789613"/>
            <a:ext cx="596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16:</a:t>
            </a:r>
            <a:endParaRPr lang="zh-TW" altLang="en-US" dirty="0">
              <a:latin typeface="Calibri Light" panose="020F0302020204030204" pitchFamily="34" charset="0"/>
            </a:endParaRPr>
          </a:p>
        </p:txBody>
      </p:sp>
      <p:sp>
        <p:nvSpPr>
          <p:cNvPr id="23" name="矩形 54">
            <a:extLst>
              <a:ext uri="{FF2B5EF4-FFF2-40B4-BE49-F238E27FC236}">
                <a16:creationId xmlns:a16="http://schemas.microsoft.com/office/drawing/2014/main" id="{8F0217DA-4A6F-A9D9-6CD9-B091B00D91F5}"/>
              </a:ext>
            </a:extLst>
          </p:cNvPr>
          <p:cNvSpPr/>
          <p:nvPr/>
        </p:nvSpPr>
        <p:spPr>
          <a:xfrm>
            <a:off x="5888038" y="1460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24" name="矩形 55">
            <a:extLst>
              <a:ext uri="{FF2B5EF4-FFF2-40B4-BE49-F238E27FC236}">
                <a16:creationId xmlns:a16="http://schemas.microsoft.com/office/drawing/2014/main" id="{F616E83F-AC8F-65FB-2D4B-95DCC9B103B5}"/>
              </a:ext>
            </a:extLst>
          </p:cNvPr>
          <p:cNvSpPr/>
          <p:nvPr/>
        </p:nvSpPr>
        <p:spPr>
          <a:xfrm>
            <a:off x="5888038" y="61436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25" name="矩形 56">
            <a:extLst>
              <a:ext uri="{FF2B5EF4-FFF2-40B4-BE49-F238E27FC236}">
                <a16:creationId xmlns:a16="http://schemas.microsoft.com/office/drawing/2014/main" id="{E50F5751-916E-FD0F-9D72-C6DBA017B56E}"/>
              </a:ext>
            </a:extLst>
          </p:cNvPr>
          <p:cNvSpPr/>
          <p:nvPr/>
        </p:nvSpPr>
        <p:spPr>
          <a:xfrm>
            <a:off x="5888038" y="10572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26" name="矩形 57">
            <a:extLst>
              <a:ext uri="{FF2B5EF4-FFF2-40B4-BE49-F238E27FC236}">
                <a16:creationId xmlns:a16="http://schemas.microsoft.com/office/drawing/2014/main" id="{93E70E61-1670-412C-A93C-54D1D188EC61}"/>
              </a:ext>
            </a:extLst>
          </p:cNvPr>
          <p:cNvSpPr/>
          <p:nvPr/>
        </p:nvSpPr>
        <p:spPr>
          <a:xfrm>
            <a:off x="5888038" y="1517650"/>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27" name="矩形 58">
            <a:extLst>
              <a:ext uri="{FF2B5EF4-FFF2-40B4-BE49-F238E27FC236}">
                <a16:creationId xmlns:a16="http://schemas.microsoft.com/office/drawing/2014/main" id="{40906C73-3EA8-FADB-EEA6-F25443BC10FA}"/>
              </a:ext>
            </a:extLst>
          </p:cNvPr>
          <p:cNvSpPr/>
          <p:nvPr/>
        </p:nvSpPr>
        <p:spPr>
          <a:xfrm>
            <a:off x="5888038" y="23558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28" name="矩形 59">
            <a:extLst>
              <a:ext uri="{FF2B5EF4-FFF2-40B4-BE49-F238E27FC236}">
                <a16:creationId xmlns:a16="http://schemas.microsoft.com/office/drawing/2014/main" id="{A3DC6F12-D80F-8CDF-FA0C-2CBAAFAD9303}"/>
              </a:ext>
            </a:extLst>
          </p:cNvPr>
          <p:cNvSpPr/>
          <p:nvPr/>
        </p:nvSpPr>
        <p:spPr>
          <a:xfrm>
            <a:off x="5888038" y="282575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29" name="矩形 60">
            <a:extLst>
              <a:ext uri="{FF2B5EF4-FFF2-40B4-BE49-F238E27FC236}">
                <a16:creationId xmlns:a16="http://schemas.microsoft.com/office/drawing/2014/main" id="{EA85B5C1-2F08-F768-7B2E-41EEA56E457D}"/>
              </a:ext>
            </a:extLst>
          </p:cNvPr>
          <p:cNvSpPr/>
          <p:nvPr/>
        </p:nvSpPr>
        <p:spPr>
          <a:xfrm>
            <a:off x="5888038" y="326707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0" name="矩形 61">
            <a:extLst>
              <a:ext uri="{FF2B5EF4-FFF2-40B4-BE49-F238E27FC236}">
                <a16:creationId xmlns:a16="http://schemas.microsoft.com/office/drawing/2014/main" id="{16F5B5B1-510A-7EF3-4A64-7C6F38C16795}"/>
              </a:ext>
            </a:extLst>
          </p:cNvPr>
          <p:cNvSpPr/>
          <p:nvPr/>
        </p:nvSpPr>
        <p:spPr>
          <a:xfrm>
            <a:off x="5888038" y="37290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1" name="矩形 62">
            <a:extLst>
              <a:ext uri="{FF2B5EF4-FFF2-40B4-BE49-F238E27FC236}">
                <a16:creationId xmlns:a16="http://schemas.microsoft.com/office/drawing/2014/main" id="{48EC2E3F-E120-2166-A39F-93903EF048B7}"/>
              </a:ext>
            </a:extLst>
          </p:cNvPr>
          <p:cNvSpPr/>
          <p:nvPr/>
        </p:nvSpPr>
        <p:spPr>
          <a:xfrm>
            <a:off x="5888038" y="4519613"/>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2" name="矩形 63">
            <a:extLst>
              <a:ext uri="{FF2B5EF4-FFF2-40B4-BE49-F238E27FC236}">
                <a16:creationId xmlns:a16="http://schemas.microsoft.com/office/drawing/2014/main" id="{61A57647-4F27-3C90-FCF9-181C9E1EA40C}"/>
              </a:ext>
            </a:extLst>
          </p:cNvPr>
          <p:cNvSpPr/>
          <p:nvPr/>
        </p:nvSpPr>
        <p:spPr>
          <a:xfrm>
            <a:off x="5888038" y="4987925"/>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33" name="矩形 64">
            <a:extLst>
              <a:ext uri="{FF2B5EF4-FFF2-40B4-BE49-F238E27FC236}">
                <a16:creationId xmlns:a16="http://schemas.microsoft.com/office/drawing/2014/main" id="{B795304C-1C5C-A387-C48F-9E0E33A611F3}"/>
              </a:ext>
            </a:extLst>
          </p:cNvPr>
          <p:cNvSpPr/>
          <p:nvPr/>
        </p:nvSpPr>
        <p:spPr>
          <a:xfrm>
            <a:off x="5888038" y="5430838"/>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34" name="矩形 65">
            <a:extLst>
              <a:ext uri="{FF2B5EF4-FFF2-40B4-BE49-F238E27FC236}">
                <a16:creationId xmlns:a16="http://schemas.microsoft.com/office/drawing/2014/main" id="{B96097B7-3FE6-4597-EAB3-E62A3BEA0170}"/>
              </a:ext>
            </a:extLst>
          </p:cNvPr>
          <p:cNvSpPr/>
          <p:nvPr/>
        </p:nvSpPr>
        <p:spPr>
          <a:xfrm>
            <a:off x="5888038" y="589280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cxnSp>
        <p:nvCxnSpPr>
          <p:cNvPr id="35" name="直線單箭頭接點 67">
            <a:extLst>
              <a:ext uri="{FF2B5EF4-FFF2-40B4-BE49-F238E27FC236}">
                <a16:creationId xmlns:a16="http://schemas.microsoft.com/office/drawing/2014/main" id="{DC4E6C8F-8A00-B532-13A3-4D9AE16954D3}"/>
              </a:ext>
            </a:extLst>
          </p:cNvPr>
          <p:cNvCxnSpPr>
            <a:stCxn id="23" idx="3"/>
          </p:cNvCxnSpPr>
          <p:nvPr/>
        </p:nvCxnSpPr>
        <p:spPr>
          <a:xfrm>
            <a:off x="6157913" y="280988"/>
            <a:ext cx="1420812" cy="12763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68">
            <a:extLst>
              <a:ext uri="{FF2B5EF4-FFF2-40B4-BE49-F238E27FC236}">
                <a16:creationId xmlns:a16="http://schemas.microsoft.com/office/drawing/2014/main" id="{B23780C1-AF75-F377-CF4E-0D964BCD8CD4}"/>
              </a:ext>
            </a:extLst>
          </p:cNvPr>
          <p:cNvCxnSpPr>
            <a:stCxn id="24" idx="3"/>
          </p:cNvCxnSpPr>
          <p:nvPr/>
        </p:nvCxnSpPr>
        <p:spPr>
          <a:xfrm>
            <a:off x="6157913" y="749300"/>
            <a:ext cx="1420812" cy="8080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70">
            <a:extLst>
              <a:ext uri="{FF2B5EF4-FFF2-40B4-BE49-F238E27FC236}">
                <a16:creationId xmlns:a16="http://schemas.microsoft.com/office/drawing/2014/main" id="{4D3D7653-DF05-4B1E-A3AB-B57D3233CB40}"/>
              </a:ext>
            </a:extLst>
          </p:cNvPr>
          <p:cNvCxnSpPr>
            <a:stCxn id="25" idx="3"/>
          </p:cNvCxnSpPr>
          <p:nvPr/>
        </p:nvCxnSpPr>
        <p:spPr>
          <a:xfrm>
            <a:off x="6157913" y="1192213"/>
            <a:ext cx="1420812" cy="36512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78">
            <a:extLst>
              <a:ext uri="{FF2B5EF4-FFF2-40B4-BE49-F238E27FC236}">
                <a16:creationId xmlns:a16="http://schemas.microsoft.com/office/drawing/2014/main" id="{2C89EDED-15E0-CD1B-C500-06CAFB2A7CD7}"/>
              </a:ext>
            </a:extLst>
          </p:cNvPr>
          <p:cNvCxnSpPr/>
          <p:nvPr/>
        </p:nvCxnSpPr>
        <p:spPr>
          <a:xfrm flipV="1">
            <a:off x="6176963" y="1597025"/>
            <a:ext cx="1350962" cy="8937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9">
            <a:extLst>
              <a:ext uri="{FF2B5EF4-FFF2-40B4-BE49-F238E27FC236}">
                <a16:creationId xmlns:a16="http://schemas.microsoft.com/office/drawing/2014/main" id="{D5D42290-C1B6-8998-3DE8-3DA513CDE4B7}"/>
              </a:ext>
            </a:extLst>
          </p:cNvPr>
          <p:cNvCxnSpPr>
            <a:endCxn id="44" idx="2"/>
          </p:cNvCxnSpPr>
          <p:nvPr/>
        </p:nvCxnSpPr>
        <p:spPr>
          <a:xfrm flipV="1">
            <a:off x="6176963" y="1536700"/>
            <a:ext cx="1371600" cy="14160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80">
            <a:extLst>
              <a:ext uri="{FF2B5EF4-FFF2-40B4-BE49-F238E27FC236}">
                <a16:creationId xmlns:a16="http://schemas.microsoft.com/office/drawing/2014/main" id="{18AE8AE8-1256-A6B7-481D-982F757C967D}"/>
              </a:ext>
            </a:extLst>
          </p:cNvPr>
          <p:cNvCxnSpPr>
            <a:endCxn id="44" idx="2"/>
          </p:cNvCxnSpPr>
          <p:nvPr/>
        </p:nvCxnSpPr>
        <p:spPr>
          <a:xfrm flipV="1">
            <a:off x="6176963" y="1536700"/>
            <a:ext cx="1371600" cy="18637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81">
            <a:extLst>
              <a:ext uri="{FF2B5EF4-FFF2-40B4-BE49-F238E27FC236}">
                <a16:creationId xmlns:a16="http://schemas.microsoft.com/office/drawing/2014/main" id="{6A5A628B-D2CC-B8B8-E8EA-8663A6EDE726}"/>
              </a:ext>
            </a:extLst>
          </p:cNvPr>
          <p:cNvCxnSpPr>
            <a:stCxn id="31" idx="3"/>
          </p:cNvCxnSpPr>
          <p:nvPr/>
        </p:nvCxnSpPr>
        <p:spPr>
          <a:xfrm flipV="1">
            <a:off x="6157913" y="1644650"/>
            <a:ext cx="1350962" cy="30099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82">
            <a:extLst>
              <a:ext uri="{FF2B5EF4-FFF2-40B4-BE49-F238E27FC236}">
                <a16:creationId xmlns:a16="http://schemas.microsoft.com/office/drawing/2014/main" id="{DF0741B7-70C8-4A44-9838-FD10FEB271A8}"/>
              </a:ext>
            </a:extLst>
          </p:cNvPr>
          <p:cNvCxnSpPr>
            <a:endCxn id="44" idx="2"/>
          </p:cNvCxnSpPr>
          <p:nvPr/>
        </p:nvCxnSpPr>
        <p:spPr>
          <a:xfrm flipV="1">
            <a:off x="6157913" y="1536700"/>
            <a:ext cx="1390650" cy="356552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83">
            <a:extLst>
              <a:ext uri="{FF2B5EF4-FFF2-40B4-BE49-F238E27FC236}">
                <a16:creationId xmlns:a16="http://schemas.microsoft.com/office/drawing/2014/main" id="{03CB1F5F-0F15-FA4B-B137-4F13D4D0EE5C}"/>
              </a:ext>
            </a:extLst>
          </p:cNvPr>
          <p:cNvCxnSpPr>
            <a:endCxn id="44" idx="2"/>
          </p:cNvCxnSpPr>
          <p:nvPr/>
        </p:nvCxnSpPr>
        <p:spPr>
          <a:xfrm flipV="1">
            <a:off x="6157913" y="1536700"/>
            <a:ext cx="1390650" cy="401320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橢圓 108">
            <a:extLst>
              <a:ext uri="{FF2B5EF4-FFF2-40B4-BE49-F238E27FC236}">
                <a16:creationId xmlns:a16="http://schemas.microsoft.com/office/drawing/2014/main" id="{206F6E57-CFD6-2D99-3D5D-F4F9CD934133}"/>
              </a:ext>
            </a:extLst>
          </p:cNvPr>
          <p:cNvSpPr>
            <a:spLocks noChangeArrowheads="1"/>
          </p:cNvSpPr>
          <p:nvPr/>
        </p:nvSpPr>
        <p:spPr bwMode="auto">
          <a:xfrm>
            <a:off x="7548563" y="117792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45" name="橢圓 109">
            <a:extLst>
              <a:ext uri="{FF2B5EF4-FFF2-40B4-BE49-F238E27FC236}">
                <a16:creationId xmlns:a16="http://schemas.microsoft.com/office/drawing/2014/main" id="{83057E66-54CB-FCB8-9A89-61BAB538906A}"/>
              </a:ext>
            </a:extLst>
          </p:cNvPr>
          <p:cNvSpPr>
            <a:spLocks noChangeArrowheads="1"/>
          </p:cNvSpPr>
          <p:nvPr/>
        </p:nvSpPr>
        <p:spPr bwMode="auto">
          <a:xfrm>
            <a:off x="7527925" y="297338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46" name="橢圓 116">
            <a:extLst>
              <a:ext uri="{FF2B5EF4-FFF2-40B4-BE49-F238E27FC236}">
                <a16:creationId xmlns:a16="http://schemas.microsoft.com/office/drawing/2014/main" id="{194A6841-D3E7-6ED3-28F7-6CEF48EA536D}"/>
              </a:ext>
            </a:extLst>
          </p:cNvPr>
          <p:cNvSpPr/>
          <p:nvPr/>
        </p:nvSpPr>
        <p:spPr>
          <a:xfrm>
            <a:off x="446088" y="160338"/>
            <a:ext cx="455612" cy="45561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7" name="橢圓 117">
            <a:extLst>
              <a:ext uri="{FF2B5EF4-FFF2-40B4-BE49-F238E27FC236}">
                <a16:creationId xmlns:a16="http://schemas.microsoft.com/office/drawing/2014/main" id="{596F842E-7E00-809A-C3BE-8635A47A682C}"/>
              </a:ext>
            </a:extLst>
          </p:cNvPr>
          <p:cNvSpPr/>
          <p:nvPr/>
        </p:nvSpPr>
        <p:spPr>
          <a:xfrm>
            <a:off x="998538" y="131763"/>
            <a:ext cx="455612" cy="4556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8" name="橢圓 118">
            <a:extLst>
              <a:ext uri="{FF2B5EF4-FFF2-40B4-BE49-F238E27FC236}">
                <a16:creationId xmlns:a16="http://schemas.microsoft.com/office/drawing/2014/main" id="{97A38DC2-07B9-D798-58E9-C06A3DFAB2CD}"/>
              </a:ext>
            </a:extLst>
          </p:cNvPr>
          <p:cNvSpPr/>
          <p:nvPr/>
        </p:nvSpPr>
        <p:spPr>
          <a:xfrm>
            <a:off x="1509713" y="146050"/>
            <a:ext cx="455612" cy="45402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9" name="橢圓 119">
            <a:extLst>
              <a:ext uri="{FF2B5EF4-FFF2-40B4-BE49-F238E27FC236}">
                <a16:creationId xmlns:a16="http://schemas.microsoft.com/office/drawing/2014/main" id="{0132C7F9-516B-4E9E-6AF1-E991B3937502}"/>
              </a:ext>
            </a:extLst>
          </p:cNvPr>
          <p:cNvSpPr/>
          <p:nvPr/>
        </p:nvSpPr>
        <p:spPr>
          <a:xfrm>
            <a:off x="446088" y="619125"/>
            <a:ext cx="455612" cy="455613"/>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0" name="橢圓 120">
            <a:extLst>
              <a:ext uri="{FF2B5EF4-FFF2-40B4-BE49-F238E27FC236}">
                <a16:creationId xmlns:a16="http://schemas.microsoft.com/office/drawing/2014/main" id="{A567BC45-ECC2-F861-841B-9B6117DE8E7B}"/>
              </a:ext>
            </a:extLst>
          </p:cNvPr>
          <p:cNvSpPr/>
          <p:nvPr/>
        </p:nvSpPr>
        <p:spPr>
          <a:xfrm>
            <a:off x="998538" y="590550"/>
            <a:ext cx="455612" cy="455613"/>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1" name="橢圓 121">
            <a:extLst>
              <a:ext uri="{FF2B5EF4-FFF2-40B4-BE49-F238E27FC236}">
                <a16:creationId xmlns:a16="http://schemas.microsoft.com/office/drawing/2014/main" id="{DD130EB9-ADFA-6F6E-AEC1-D98AF11FE486}"/>
              </a:ext>
            </a:extLst>
          </p:cNvPr>
          <p:cNvSpPr/>
          <p:nvPr/>
        </p:nvSpPr>
        <p:spPr>
          <a:xfrm>
            <a:off x="1509713" y="603250"/>
            <a:ext cx="455612" cy="45561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2" name="橢圓 122">
            <a:extLst>
              <a:ext uri="{FF2B5EF4-FFF2-40B4-BE49-F238E27FC236}">
                <a16:creationId xmlns:a16="http://schemas.microsoft.com/office/drawing/2014/main" id="{C7DEEE3C-A0D7-EF13-3193-FDD5A955A0C6}"/>
              </a:ext>
            </a:extLst>
          </p:cNvPr>
          <p:cNvSpPr/>
          <p:nvPr/>
        </p:nvSpPr>
        <p:spPr>
          <a:xfrm>
            <a:off x="458788" y="1074738"/>
            <a:ext cx="455612" cy="455612"/>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3" name="橢圓 123">
            <a:extLst>
              <a:ext uri="{FF2B5EF4-FFF2-40B4-BE49-F238E27FC236}">
                <a16:creationId xmlns:a16="http://schemas.microsoft.com/office/drawing/2014/main" id="{2150D1CD-EB00-555E-4D11-213174069CED}"/>
              </a:ext>
            </a:extLst>
          </p:cNvPr>
          <p:cNvSpPr/>
          <p:nvPr/>
        </p:nvSpPr>
        <p:spPr>
          <a:xfrm>
            <a:off x="1011238" y="1046163"/>
            <a:ext cx="455612" cy="455612"/>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4" name="橢圓 124">
            <a:extLst>
              <a:ext uri="{FF2B5EF4-FFF2-40B4-BE49-F238E27FC236}">
                <a16:creationId xmlns:a16="http://schemas.microsoft.com/office/drawing/2014/main" id="{3452E0AB-05AC-497E-A10B-2DE2DED17BB7}"/>
              </a:ext>
            </a:extLst>
          </p:cNvPr>
          <p:cNvSpPr/>
          <p:nvPr/>
        </p:nvSpPr>
        <p:spPr>
          <a:xfrm>
            <a:off x="1522413" y="1058863"/>
            <a:ext cx="455612" cy="455612"/>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55" name="文字方塊 66">
            <a:extLst>
              <a:ext uri="{FF2B5EF4-FFF2-40B4-BE49-F238E27FC236}">
                <a16:creationId xmlns:a16="http://schemas.microsoft.com/office/drawing/2014/main" id="{1F3533E6-8080-8173-6137-65EBE05F7727}"/>
              </a:ext>
            </a:extLst>
          </p:cNvPr>
          <p:cNvSpPr txBox="1">
            <a:spLocks noChangeArrowheads="1"/>
          </p:cNvSpPr>
          <p:nvPr/>
        </p:nvSpPr>
        <p:spPr bwMode="auto">
          <a:xfrm>
            <a:off x="6515100" y="5761038"/>
            <a:ext cx="2628900" cy="460375"/>
          </a:xfrm>
          <a:prstGeom prst="rect">
            <a:avLst/>
          </a:prstGeom>
          <a:gradFill rotWithShape="1">
            <a:gsLst>
              <a:gs pos="0">
                <a:srgbClr val="F7F6FF"/>
              </a:gs>
              <a:gs pos="64999">
                <a:srgbClr val="ECEBFF"/>
              </a:gs>
              <a:gs pos="100000">
                <a:srgbClr val="E5E3FF"/>
              </a:gs>
            </a:gsLst>
            <a:lin ang="5400000" scaled="1"/>
          </a:gradFill>
          <a:ln w="9525">
            <a:solidFill>
              <a:srgbClr val="D4D3E7"/>
            </a:solidFill>
            <a:miter lim="800000"/>
            <a:headEnd/>
            <a:tailEnd/>
          </a:ln>
          <a:effectLst>
            <a:outerShdw blurRad="40000" dist="20000" dir="5400000" rotWithShape="0">
              <a:srgbClr val="808080">
                <a:alpha val="37999"/>
              </a:srgbClr>
            </a:outerShdw>
          </a:effec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000000"/>
                </a:solidFill>
                <a:latin typeface="Calibri Light" panose="020F0302020204030204" pitchFamily="34" charset="0"/>
              </a:rPr>
              <a:t>Shared weights</a:t>
            </a:r>
            <a:endParaRPr lang="zh-TW" altLang="en-US" dirty="0">
              <a:solidFill>
                <a:srgbClr val="000000"/>
              </a:solidFill>
              <a:latin typeface="Calibri Light" panose="020F0302020204030204" pitchFamily="34" charset="0"/>
            </a:endParaRPr>
          </a:p>
        </p:txBody>
      </p:sp>
      <p:cxnSp>
        <p:nvCxnSpPr>
          <p:cNvPr id="56" name="直線單箭頭接點 71">
            <a:extLst>
              <a:ext uri="{FF2B5EF4-FFF2-40B4-BE49-F238E27FC236}">
                <a16:creationId xmlns:a16="http://schemas.microsoft.com/office/drawing/2014/main" id="{583683BC-63BC-09EF-F4FF-51565CA77813}"/>
              </a:ext>
            </a:extLst>
          </p:cNvPr>
          <p:cNvCxnSpPr>
            <a:stCxn id="24" idx="3"/>
            <a:endCxn id="45" idx="2"/>
          </p:cNvCxnSpPr>
          <p:nvPr/>
        </p:nvCxnSpPr>
        <p:spPr>
          <a:xfrm>
            <a:off x="6157913" y="749300"/>
            <a:ext cx="1370012" cy="25844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72">
            <a:extLst>
              <a:ext uri="{FF2B5EF4-FFF2-40B4-BE49-F238E27FC236}">
                <a16:creationId xmlns:a16="http://schemas.microsoft.com/office/drawing/2014/main" id="{A6DC4BD4-23A0-A163-7A49-CF7D86280E5B}"/>
              </a:ext>
            </a:extLst>
          </p:cNvPr>
          <p:cNvCxnSpPr>
            <a:stCxn id="25" idx="3"/>
            <a:endCxn id="45" idx="2"/>
          </p:cNvCxnSpPr>
          <p:nvPr/>
        </p:nvCxnSpPr>
        <p:spPr>
          <a:xfrm>
            <a:off x="6157913" y="1192213"/>
            <a:ext cx="1370012" cy="2141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73">
            <a:extLst>
              <a:ext uri="{FF2B5EF4-FFF2-40B4-BE49-F238E27FC236}">
                <a16:creationId xmlns:a16="http://schemas.microsoft.com/office/drawing/2014/main" id="{415C808F-960C-5237-0F22-59D41702AEF7}"/>
              </a:ext>
            </a:extLst>
          </p:cNvPr>
          <p:cNvCxnSpPr>
            <a:stCxn id="26" idx="3"/>
            <a:endCxn id="45" idx="2"/>
          </p:cNvCxnSpPr>
          <p:nvPr/>
        </p:nvCxnSpPr>
        <p:spPr>
          <a:xfrm>
            <a:off x="6157913" y="1654175"/>
            <a:ext cx="1370012" cy="167957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4">
            <a:extLst>
              <a:ext uri="{FF2B5EF4-FFF2-40B4-BE49-F238E27FC236}">
                <a16:creationId xmlns:a16="http://schemas.microsoft.com/office/drawing/2014/main" id="{E4D9AF14-6D26-B50C-E86B-E7DFBAD999AD}"/>
              </a:ext>
            </a:extLst>
          </p:cNvPr>
          <p:cNvCxnSpPr>
            <a:endCxn id="45" idx="2"/>
          </p:cNvCxnSpPr>
          <p:nvPr/>
        </p:nvCxnSpPr>
        <p:spPr>
          <a:xfrm>
            <a:off x="6186488" y="2981325"/>
            <a:ext cx="1341437" cy="3524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5">
            <a:extLst>
              <a:ext uri="{FF2B5EF4-FFF2-40B4-BE49-F238E27FC236}">
                <a16:creationId xmlns:a16="http://schemas.microsoft.com/office/drawing/2014/main" id="{5D2553A3-F34E-A5C0-5A8E-47BA647D371F}"/>
              </a:ext>
            </a:extLst>
          </p:cNvPr>
          <p:cNvCxnSpPr>
            <a:endCxn id="45" idx="2"/>
          </p:cNvCxnSpPr>
          <p:nvPr/>
        </p:nvCxnSpPr>
        <p:spPr>
          <a:xfrm flipV="1">
            <a:off x="6173788" y="3333750"/>
            <a:ext cx="1354137" cy="12541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76">
            <a:extLst>
              <a:ext uri="{FF2B5EF4-FFF2-40B4-BE49-F238E27FC236}">
                <a16:creationId xmlns:a16="http://schemas.microsoft.com/office/drawing/2014/main" id="{6218745C-0280-3C10-9473-EFB239B87CDF}"/>
              </a:ext>
            </a:extLst>
          </p:cNvPr>
          <p:cNvCxnSpPr>
            <a:endCxn id="45" idx="2"/>
          </p:cNvCxnSpPr>
          <p:nvPr/>
        </p:nvCxnSpPr>
        <p:spPr>
          <a:xfrm flipV="1">
            <a:off x="6173788" y="3333750"/>
            <a:ext cx="1354137" cy="5699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77">
            <a:extLst>
              <a:ext uri="{FF2B5EF4-FFF2-40B4-BE49-F238E27FC236}">
                <a16:creationId xmlns:a16="http://schemas.microsoft.com/office/drawing/2014/main" id="{3DAF41B8-8A3C-E9B8-111C-2FBE982B70F7}"/>
              </a:ext>
            </a:extLst>
          </p:cNvPr>
          <p:cNvCxnSpPr>
            <a:stCxn id="32" idx="3"/>
          </p:cNvCxnSpPr>
          <p:nvPr/>
        </p:nvCxnSpPr>
        <p:spPr>
          <a:xfrm flipV="1">
            <a:off x="6157913" y="3360738"/>
            <a:ext cx="1336675" cy="17621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84">
            <a:extLst>
              <a:ext uri="{FF2B5EF4-FFF2-40B4-BE49-F238E27FC236}">
                <a16:creationId xmlns:a16="http://schemas.microsoft.com/office/drawing/2014/main" id="{202B6A66-9A73-0E0E-B4B1-BA08F7EE25EF}"/>
              </a:ext>
            </a:extLst>
          </p:cNvPr>
          <p:cNvCxnSpPr>
            <a:stCxn id="33" idx="3"/>
          </p:cNvCxnSpPr>
          <p:nvPr/>
        </p:nvCxnSpPr>
        <p:spPr>
          <a:xfrm flipV="1">
            <a:off x="6157913" y="3327400"/>
            <a:ext cx="1358900" cy="22383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85">
            <a:extLst>
              <a:ext uri="{FF2B5EF4-FFF2-40B4-BE49-F238E27FC236}">
                <a16:creationId xmlns:a16="http://schemas.microsoft.com/office/drawing/2014/main" id="{DADA6DCC-57B2-8F88-FA80-DC3001F44C3E}"/>
              </a:ext>
            </a:extLst>
          </p:cNvPr>
          <p:cNvCxnSpPr>
            <a:stCxn id="34" idx="3"/>
          </p:cNvCxnSpPr>
          <p:nvPr/>
        </p:nvCxnSpPr>
        <p:spPr>
          <a:xfrm flipV="1">
            <a:off x="6157913" y="3389313"/>
            <a:ext cx="1343025" cy="263842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753" name="文字方塊 87">
            <a:extLst>
              <a:ext uri="{FF2B5EF4-FFF2-40B4-BE49-F238E27FC236}">
                <a16:creationId xmlns:a16="http://schemas.microsoft.com/office/drawing/2014/main" id="{F0B28238-B13F-65A8-A406-A958475B6D7F}"/>
              </a:ext>
            </a:extLst>
          </p:cNvPr>
          <p:cNvSpPr txBox="1">
            <a:spLocks noChangeArrowheads="1"/>
          </p:cNvSpPr>
          <p:nvPr/>
        </p:nvSpPr>
        <p:spPr bwMode="auto">
          <a:xfrm>
            <a:off x="708025" y="4640263"/>
            <a:ext cx="2347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6 x 6 image</a:t>
            </a:r>
            <a:endParaRPr lang="zh-TW" altLang="en-US" dirty="0">
              <a:latin typeface="Calibri Light" panose="020F0302020204030204" pitchFamily="34" charset="0"/>
            </a:endParaRPr>
          </a:p>
        </p:txBody>
      </p:sp>
      <p:pic>
        <p:nvPicPr>
          <p:cNvPr id="66" name="圖片 86">
            <a:extLst>
              <a:ext uri="{FF2B5EF4-FFF2-40B4-BE49-F238E27FC236}">
                <a16:creationId xmlns:a16="http://schemas.microsoft.com/office/drawing/2014/main" id="{87726BCC-1A11-9C00-70A1-A406699066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1216025"/>
            <a:ext cx="2230438" cy="224313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67" name="直線單箭頭接點 34">
            <a:extLst>
              <a:ext uri="{FF2B5EF4-FFF2-40B4-BE49-F238E27FC236}">
                <a16:creationId xmlns:a16="http://schemas.microsoft.com/office/drawing/2014/main" id="{03DD3443-F1EB-01A4-600D-AD52E936F262}"/>
              </a:ext>
            </a:extLst>
          </p:cNvPr>
          <p:cNvCxnSpPr/>
          <p:nvPr/>
        </p:nvCxnSpPr>
        <p:spPr>
          <a:xfrm flipV="1">
            <a:off x="2328863" y="1557338"/>
            <a:ext cx="944562" cy="933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33">
            <a:extLst>
              <a:ext uri="{FF2B5EF4-FFF2-40B4-BE49-F238E27FC236}">
                <a16:creationId xmlns:a16="http://schemas.microsoft.com/office/drawing/2014/main" id="{3FB23E5C-8AD3-D395-1099-5FC7CF2D670B}"/>
              </a:ext>
            </a:extLst>
          </p:cNvPr>
          <p:cNvCxnSpPr/>
          <p:nvPr/>
        </p:nvCxnSpPr>
        <p:spPr>
          <a:xfrm>
            <a:off x="2022475" y="838200"/>
            <a:ext cx="1250950" cy="685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文字方塊 91">
            <a:extLst>
              <a:ext uri="{FF2B5EF4-FFF2-40B4-BE49-F238E27FC236}">
                <a16:creationId xmlns:a16="http://schemas.microsoft.com/office/drawing/2014/main" id="{700C8684-6B6A-4072-C774-BDA5EBC99B12}"/>
              </a:ext>
            </a:extLst>
          </p:cNvPr>
          <p:cNvSpPr txBox="1"/>
          <p:nvPr/>
        </p:nvSpPr>
        <p:spPr>
          <a:xfrm>
            <a:off x="609600" y="5257800"/>
            <a:ext cx="3483048"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latin typeface="Calibri Light" panose="020F0302020204030204" pitchFamily="34" charset="0"/>
              </a:rPr>
              <a:t>Fewer parameters</a:t>
            </a:r>
            <a:endParaRPr lang="zh-TW" altLang="en-US" sz="2400" dirty="0">
              <a:solidFill>
                <a:srgbClr val="000000"/>
              </a:solidFill>
              <a:latin typeface="Calibri Light" panose="020F0302020204030204" pitchFamily="34" charset="0"/>
            </a:endParaRPr>
          </a:p>
        </p:txBody>
      </p:sp>
      <p:sp>
        <p:nvSpPr>
          <p:cNvPr id="70" name="文字方塊 92">
            <a:extLst>
              <a:ext uri="{FF2B5EF4-FFF2-40B4-BE49-F238E27FC236}">
                <a16:creationId xmlns:a16="http://schemas.microsoft.com/office/drawing/2014/main" id="{34F404A1-BE7D-FB80-633E-9E7425E8018F}"/>
              </a:ext>
            </a:extLst>
          </p:cNvPr>
          <p:cNvSpPr txBox="1"/>
          <p:nvPr/>
        </p:nvSpPr>
        <p:spPr>
          <a:xfrm>
            <a:off x="629478" y="5937959"/>
            <a:ext cx="3485322"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400" dirty="0">
                <a:solidFill>
                  <a:srgbClr val="000000"/>
                </a:solidFill>
                <a:latin typeface="Calibri Light" panose="020F0302020204030204" pitchFamily="34" charset="0"/>
              </a:rPr>
              <a:t>Even fewer parameters</a:t>
            </a:r>
            <a:endParaRPr lang="zh-TW" altLang="en-US" sz="2400"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1811130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77074" y="2726774"/>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 name="object 4"/>
          <p:cNvSpPr/>
          <p:nvPr/>
        </p:nvSpPr>
        <p:spPr>
          <a:xfrm>
            <a:off x="390247" y="198354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5" name="object 5"/>
          <p:cNvSpPr/>
          <p:nvPr/>
        </p:nvSpPr>
        <p:spPr>
          <a:xfrm>
            <a:off x="177074" y="198354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6" name="object 6"/>
          <p:cNvSpPr/>
          <p:nvPr/>
        </p:nvSpPr>
        <p:spPr>
          <a:xfrm>
            <a:off x="177074" y="198354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p:cNvSpPr/>
          <p:nvPr/>
        </p:nvSpPr>
        <p:spPr>
          <a:xfrm>
            <a:off x="177074" y="19835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p:cNvSpPr/>
          <p:nvPr/>
        </p:nvSpPr>
        <p:spPr>
          <a:xfrm>
            <a:off x="390246"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p:cNvSpPr txBox="1"/>
          <p:nvPr/>
        </p:nvSpPr>
        <p:spPr>
          <a:xfrm>
            <a:off x="862723" y="43474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0" name="object 10"/>
          <p:cNvSpPr txBox="1"/>
          <p:nvPr/>
        </p:nvSpPr>
        <p:spPr>
          <a:xfrm>
            <a:off x="1227024" y="22742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1" name="object 11"/>
          <p:cNvSpPr txBox="1"/>
          <p:nvPr/>
        </p:nvSpPr>
        <p:spPr>
          <a:xfrm>
            <a:off x="192113" y="4739057"/>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3</a:t>
            </a:r>
          </a:p>
        </p:txBody>
      </p:sp>
      <p:sp>
        <p:nvSpPr>
          <p:cNvPr id="12" name="object 12"/>
          <p:cNvSpPr/>
          <p:nvPr/>
        </p:nvSpPr>
        <p:spPr>
          <a:xfrm>
            <a:off x="1481872" y="3262195"/>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p:cNvSpPr/>
          <p:nvPr/>
        </p:nvSpPr>
        <p:spPr>
          <a:xfrm>
            <a:off x="2412321" y="324646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4" name="object 14"/>
          <p:cNvSpPr/>
          <p:nvPr/>
        </p:nvSpPr>
        <p:spPr>
          <a:xfrm>
            <a:off x="2412321" y="324646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 name="object 15"/>
          <p:cNvSpPr/>
          <p:nvPr/>
        </p:nvSpPr>
        <p:spPr>
          <a:xfrm>
            <a:off x="2691669" y="2726774"/>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6" name="object 16"/>
          <p:cNvSpPr/>
          <p:nvPr/>
        </p:nvSpPr>
        <p:spPr>
          <a:xfrm>
            <a:off x="2904845" y="1983547"/>
            <a:ext cx="743585" cy="2758440"/>
          </a:xfrm>
          <a:custGeom>
            <a:avLst/>
            <a:gdLst/>
            <a:ahLst/>
            <a:cxnLst/>
            <a:rect l="l" t="t" r="r" b="b"/>
            <a:pathLst>
              <a:path w="743585" h="2758440">
                <a:moveTo>
                  <a:pt x="0" y="2757894"/>
                </a:moveTo>
                <a:lnTo>
                  <a:pt x="0" y="743226"/>
                </a:lnTo>
                <a:lnTo>
                  <a:pt x="743223" y="0"/>
                </a:lnTo>
                <a:lnTo>
                  <a:pt x="743223" y="2014670"/>
                </a:lnTo>
                <a:lnTo>
                  <a:pt x="0" y="2757894"/>
                </a:lnTo>
                <a:close/>
              </a:path>
            </a:pathLst>
          </a:custGeom>
          <a:solidFill>
            <a:srgbClr val="A0AEC6"/>
          </a:solidFill>
        </p:spPr>
        <p:txBody>
          <a:bodyPr wrap="square" lIns="0" tIns="0" rIns="0" bIns="0" rtlCol="0"/>
          <a:lstStyle/>
          <a:p>
            <a:endParaRPr/>
          </a:p>
        </p:txBody>
      </p:sp>
      <p:sp>
        <p:nvSpPr>
          <p:cNvPr id="17" name="object 17"/>
          <p:cNvSpPr/>
          <p:nvPr/>
        </p:nvSpPr>
        <p:spPr>
          <a:xfrm>
            <a:off x="2691669" y="1983548"/>
            <a:ext cx="956944" cy="743585"/>
          </a:xfrm>
          <a:custGeom>
            <a:avLst/>
            <a:gdLst/>
            <a:ahLst/>
            <a:cxnLst/>
            <a:rect l="l" t="t" r="r" b="b"/>
            <a:pathLst>
              <a:path w="956945" h="743585">
                <a:moveTo>
                  <a:pt x="213174" y="743226"/>
                </a:moveTo>
                <a:lnTo>
                  <a:pt x="0" y="743226"/>
                </a:lnTo>
                <a:lnTo>
                  <a:pt x="743223" y="0"/>
                </a:lnTo>
                <a:lnTo>
                  <a:pt x="956398" y="0"/>
                </a:lnTo>
                <a:lnTo>
                  <a:pt x="213174" y="743226"/>
                </a:lnTo>
                <a:close/>
              </a:path>
            </a:pathLst>
          </a:custGeom>
          <a:solidFill>
            <a:srgbClr val="D3E1F9"/>
          </a:solidFill>
        </p:spPr>
        <p:txBody>
          <a:bodyPr wrap="square" lIns="0" tIns="0" rIns="0" bIns="0" rtlCol="0"/>
          <a:lstStyle/>
          <a:p>
            <a:endParaRPr/>
          </a:p>
        </p:txBody>
      </p:sp>
      <p:sp>
        <p:nvSpPr>
          <p:cNvPr id="18" name="object 18"/>
          <p:cNvSpPr/>
          <p:nvPr/>
        </p:nvSpPr>
        <p:spPr>
          <a:xfrm>
            <a:off x="2691669" y="1983547"/>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p:cNvSpPr/>
          <p:nvPr/>
        </p:nvSpPr>
        <p:spPr>
          <a:xfrm>
            <a:off x="2691669" y="1983548"/>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0" name="object 20"/>
          <p:cNvSpPr/>
          <p:nvPr/>
        </p:nvSpPr>
        <p:spPr>
          <a:xfrm>
            <a:off x="2904844"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p:cNvSpPr txBox="1"/>
          <p:nvPr/>
        </p:nvSpPr>
        <p:spPr>
          <a:xfrm>
            <a:off x="3377318" y="43474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28</a:t>
            </a:r>
            <a:endParaRPr dirty="0">
              <a:latin typeface="Calibri" panose="020F0502020204030204" pitchFamily="34" charset="0"/>
              <a:cs typeface="Calibri" panose="020F0502020204030204" pitchFamily="34" charset="0"/>
            </a:endParaRPr>
          </a:p>
        </p:txBody>
      </p:sp>
      <p:sp>
        <p:nvSpPr>
          <p:cNvPr id="25" name="object 25"/>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22" name="object 22"/>
          <p:cNvSpPr txBox="1"/>
          <p:nvPr/>
        </p:nvSpPr>
        <p:spPr>
          <a:xfrm>
            <a:off x="3741619" y="22742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28</a:t>
            </a:r>
            <a:endParaRPr dirty="0">
              <a:latin typeface="Calibri" panose="020F0502020204030204" pitchFamily="34" charset="0"/>
              <a:cs typeface="Calibri" panose="020F0502020204030204" pitchFamily="34" charset="0"/>
            </a:endParaRPr>
          </a:p>
        </p:txBody>
      </p:sp>
      <p:sp>
        <p:nvSpPr>
          <p:cNvPr id="23" name="object 23"/>
          <p:cNvSpPr txBox="1"/>
          <p:nvPr/>
        </p:nvSpPr>
        <p:spPr>
          <a:xfrm>
            <a:off x="2706711" y="4739057"/>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6</a:t>
            </a:r>
          </a:p>
        </p:txBody>
      </p:sp>
      <p:sp>
        <p:nvSpPr>
          <p:cNvPr id="24" name="object 24"/>
          <p:cNvSpPr txBox="1"/>
          <p:nvPr/>
        </p:nvSpPr>
        <p:spPr>
          <a:xfrm>
            <a:off x="1594221" y="3340323"/>
            <a:ext cx="749300" cy="140462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CONV,  ReLU</a:t>
            </a:r>
            <a:endParaRPr dirty="0">
              <a:latin typeface="Calibri" panose="020F0502020204030204" pitchFamily="34" charset="0"/>
              <a:cs typeface="Calibri" panose="020F0502020204030204" pitchFamily="34" charset="0"/>
            </a:endParaRPr>
          </a:p>
          <a:p>
            <a:pPr marL="12700" marR="118745" algn="just">
              <a:lnSpc>
                <a:spcPct val="100699"/>
              </a:lnSpc>
            </a:pPr>
            <a:r>
              <a:rPr spc="-5" dirty="0">
                <a:solidFill>
                  <a:srgbClr val="0000FF"/>
                </a:solidFill>
                <a:latin typeface="Calibri" panose="020F0502020204030204" pitchFamily="34" charset="0"/>
                <a:cs typeface="Calibri" panose="020F0502020204030204" pitchFamily="34" charset="0"/>
              </a:rPr>
              <a:t>e.g. </a:t>
            </a:r>
            <a:r>
              <a:rPr dirty="0">
                <a:solidFill>
                  <a:srgbClr val="0000FF"/>
                </a:solidFill>
                <a:latin typeface="Calibri" panose="020F0502020204030204" pitchFamily="34" charset="0"/>
                <a:cs typeface="Calibri" panose="020F0502020204030204" pitchFamily="34" charset="0"/>
              </a:rPr>
              <a:t>6  </a:t>
            </a:r>
            <a:r>
              <a:rPr spc="-5" dirty="0">
                <a:solidFill>
                  <a:srgbClr val="0000FF"/>
                </a:solidFill>
                <a:latin typeface="Calibri" panose="020F0502020204030204" pitchFamily="34" charset="0"/>
                <a:cs typeface="Calibri" panose="020F0502020204030204" pitchFamily="34" charset="0"/>
              </a:rPr>
              <a:t>5x5x3  filters</a:t>
            </a:r>
            <a:endParaRPr dirty="0">
              <a:latin typeface="Calibri" panose="020F0502020204030204" pitchFamily="34" charset="0"/>
              <a:cs typeface="Calibri" panose="020F0502020204030204" pitchFamily="34" charset="0"/>
            </a:endParaRPr>
          </a:p>
        </p:txBody>
      </p:sp>
      <p:sp>
        <p:nvSpPr>
          <p:cNvPr id="34" name="object 2">
            <a:extLst>
              <a:ext uri="{FF2B5EF4-FFF2-40B4-BE49-F238E27FC236}">
                <a16:creationId xmlns:a16="http://schemas.microsoft.com/office/drawing/2014/main" id="{CDFE5BBA-65B0-C23A-918A-BD5F3D89274D}"/>
              </a:ext>
            </a:extLst>
          </p:cNvPr>
          <p:cNvSpPr txBox="1">
            <a:spLocks noGrp="1"/>
          </p:cNvSpPr>
          <p:nvPr>
            <p:ph type="title"/>
          </p:nvPr>
        </p:nvSpPr>
        <p:spPr>
          <a:xfrm>
            <a:off x="390246" y="380922"/>
            <a:ext cx="8318053" cy="745012"/>
          </a:xfrm>
          <a:prstGeom prst="rect">
            <a:avLst/>
          </a:prstGeom>
        </p:spPr>
        <p:txBody>
          <a:bodyPr vert="horz" wrap="square" lIns="0" tIns="10795" rIns="0" bIns="0" rtlCol="0" anchor="ctr">
            <a:spAutoFit/>
          </a:bodyPr>
          <a:lstStyle/>
          <a:p>
            <a:pPr marL="12700" marR="5080">
              <a:lnSpc>
                <a:spcPct val="100699"/>
              </a:lnSpc>
              <a:spcBef>
                <a:spcPts val="85"/>
              </a:spcBef>
            </a:pPr>
            <a:r>
              <a:rPr sz="2400" spc="-5" dirty="0" err="1"/>
              <a:t>ConvNet</a:t>
            </a:r>
            <a:r>
              <a:rPr sz="2400" spc="-5" dirty="0"/>
              <a:t> is </a:t>
            </a:r>
            <a:r>
              <a:rPr sz="2400" dirty="0"/>
              <a:t>a sequence </a:t>
            </a:r>
            <a:r>
              <a:rPr sz="2400" spc="-5" dirty="0"/>
              <a:t>of Convolution Layers, interspersed with  activation</a:t>
            </a:r>
            <a:r>
              <a:rPr sz="2400" spc="-10" dirty="0"/>
              <a:t> </a:t>
            </a:r>
            <a:r>
              <a:rPr sz="2400" spc="-5" dirty="0"/>
              <a:t>functions</a:t>
            </a:r>
            <a:endParaRPr sz="2400" dirty="0">
              <a:cs typeface="Calibri" panose="020F0502020204030204" pitchFamily="34" charset="0"/>
            </a:endParaRPr>
          </a:p>
        </p:txBody>
      </p:sp>
    </p:spTree>
    <p:extLst>
      <p:ext uri="{BB962C8B-B14F-4D97-AF65-F5344CB8AC3E}">
        <p14:creationId xmlns:p14="http://schemas.microsoft.com/office/powerpoint/2010/main" val="4046243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246" y="380922"/>
            <a:ext cx="8318053" cy="745012"/>
          </a:xfrm>
          <a:prstGeom prst="rect">
            <a:avLst/>
          </a:prstGeom>
        </p:spPr>
        <p:txBody>
          <a:bodyPr vert="horz" wrap="square" lIns="0" tIns="10795" rIns="0" bIns="0" rtlCol="0" anchor="ctr">
            <a:spAutoFit/>
          </a:bodyPr>
          <a:lstStyle/>
          <a:p>
            <a:pPr marL="12700" marR="5080">
              <a:lnSpc>
                <a:spcPct val="100699"/>
              </a:lnSpc>
              <a:spcBef>
                <a:spcPts val="85"/>
              </a:spcBef>
            </a:pPr>
            <a:r>
              <a:rPr sz="2400" spc="-5" dirty="0" err="1"/>
              <a:t>ConvNet</a:t>
            </a:r>
            <a:r>
              <a:rPr sz="2400" spc="-5" dirty="0"/>
              <a:t> is </a:t>
            </a:r>
            <a:r>
              <a:rPr sz="2400" dirty="0"/>
              <a:t>a sequence </a:t>
            </a:r>
            <a:r>
              <a:rPr sz="2400" spc="-5" dirty="0"/>
              <a:t>of Convolution Layers, interspersed with  activation</a:t>
            </a:r>
            <a:r>
              <a:rPr sz="2400" spc="-10" dirty="0"/>
              <a:t> </a:t>
            </a:r>
            <a:r>
              <a:rPr sz="2400" spc="-5" dirty="0"/>
              <a:t>functions</a:t>
            </a:r>
            <a:endParaRPr sz="2400" dirty="0">
              <a:cs typeface="Calibri" panose="020F0502020204030204" pitchFamily="34" charset="0"/>
            </a:endParaRPr>
          </a:p>
        </p:txBody>
      </p:sp>
      <p:sp>
        <p:nvSpPr>
          <p:cNvPr id="3" name="object 3"/>
          <p:cNvSpPr/>
          <p:nvPr/>
        </p:nvSpPr>
        <p:spPr>
          <a:xfrm>
            <a:off x="177074" y="2726774"/>
            <a:ext cx="213360" cy="2014855"/>
          </a:xfrm>
          <a:custGeom>
            <a:avLst/>
            <a:gdLst/>
            <a:ahLst/>
            <a:cxnLst/>
            <a:rect l="l" t="t" r="r" b="b"/>
            <a:pathLst>
              <a:path w="213360"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4" name="object 4"/>
          <p:cNvSpPr/>
          <p:nvPr/>
        </p:nvSpPr>
        <p:spPr>
          <a:xfrm>
            <a:off x="390247" y="1983547"/>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5" name="object 5"/>
          <p:cNvSpPr/>
          <p:nvPr/>
        </p:nvSpPr>
        <p:spPr>
          <a:xfrm>
            <a:off x="177074" y="1983548"/>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6" name="object 6"/>
          <p:cNvSpPr/>
          <p:nvPr/>
        </p:nvSpPr>
        <p:spPr>
          <a:xfrm>
            <a:off x="177074" y="1983547"/>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7" name="object 7"/>
          <p:cNvSpPr/>
          <p:nvPr/>
        </p:nvSpPr>
        <p:spPr>
          <a:xfrm>
            <a:off x="177074" y="1983548"/>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8" name="object 8"/>
          <p:cNvSpPr/>
          <p:nvPr/>
        </p:nvSpPr>
        <p:spPr>
          <a:xfrm>
            <a:off x="390246"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9" name="object 9"/>
          <p:cNvSpPr txBox="1"/>
          <p:nvPr/>
        </p:nvSpPr>
        <p:spPr>
          <a:xfrm>
            <a:off x="862723" y="43474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0" name="object 10"/>
          <p:cNvSpPr txBox="1"/>
          <p:nvPr/>
        </p:nvSpPr>
        <p:spPr>
          <a:xfrm>
            <a:off x="1227024" y="22742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1" name="object 11"/>
          <p:cNvSpPr txBox="1"/>
          <p:nvPr/>
        </p:nvSpPr>
        <p:spPr>
          <a:xfrm>
            <a:off x="192113" y="4739057"/>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3</a:t>
            </a:r>
          </a:p>
        </p:txBody>
      </p:sp>
      <p:sp>
        <p:nvSpPr>
          <p:cNvPr id="12" name="object 12"/>
          <p:cNvSpPr/>
          <p:nvPr/>
        </p:nvSpPr>
        <p:spPr>
          <a:xfrm>
            <a:off x="1481872" y="3262195"/>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13" name="object 13"/>
          <p:cNvSpPr/>
          <p:nvPr/>
        </p:nvSpPr>
        <p:spPr>
          <a:xfrm>
            <a:off x="2412321" y="324646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14" name="object 14"/>
          <p:cNvSpPr/>
          <p:nvPr/>
        </p:nvSpPr>
        <p:spPr>
          <a:xfrm>
            <a:off x="2412321" y="324646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15" name="object 15"/>
          <p:cNvSpPr txBox="1"/>
          <p:nvPr/>
        </p:nvSpPr>
        <p:spPr>
          <a:xfrm>
            <a:off x="1594221" y="3340323"/>
            <a:ext cx="749300" cy="140462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CONV,  ReLU</a:t>
            </a:r>
            <a:endParaRPr dirty="0">
              <a:latin typeface="Calibri" panose="020F0502020204030204" pitchFamily="34" charset="0"/>
              <a:cs typeface="Calibri" panose="020F0502020204030204" pitchFamily="34" charset="0"/>
            </a:endParaRPr>
          </a:p>
          <a:p>
            <a:pPr marL="12700" marR="118745" algn="just">
              <a:lnSpc>
                <a:spcPct val="100699"/>
              </a:lnSpc>
            </a:pPr>
            <a:r>
              <a:rPr spc="-5" dirty="0">
                <a:solidFill>
                  <a:srgbClr val="0000FF"/>
                </a:solidFill>
                <a:latin typeface="Calibri" panose="020F0502020204030204" pitchFamily="34" charset="0"/>
                <a:cs typeface="Calibri" panose="020F0502020204030204" pitchFamily="34" charset="0"/>
              </a:rPr>
              <a:t>e.g. </a:t>
            </a:r>
            <a:r>
              <a:rPr dirty="0">
                <a:solidFill>
                  <a:srgbClr val="0000FF"/>
                </a:solidFill>
                <a:latin typeface="Calibri" panose="020F0502020204030204" pitchFamily="34" charset="0"/>
                <a:cs typeface="Calibri" panose="020F0502020204030204" pitchFamily="34" charset="0"/>
              </a:rPr>
              <a:t>6  </a:t>
            </a:r>
            <a:r>
              <a:rPr spc="-5" dirty="0">
                <a:solidFill>
                  <a:srgbClr val="0000FF"/>
                </a:solidFill>
                <a:latin typeface="Calibri" panose="020F0502020204030204" pitchFamily="34" charset="0"/>
                <a:cs typeface="Calibri" panose="020F0502020204030204" pitchFamily="34" charset="0"/>
              </a:rPr>
              <a:t>5x5x3  filters</a:t>
            </a:r>
            <a:endParaRPr dirty="0">
              <a:latin typeface="Calibri" panose="020F0502020204030204" pitchFamily="34" charset="0"/>
              <a:cs typeface="Calibri" panose="020F0502020204030204" pitchFamily="34" charset="0"/>
            </a:endParaRPr>
          </a:p>
        </p:txBody>
      </p:sp>
      <p:sp>
        <p:nvSpPr>
          <p:cNvPr id="16" name="object 16"/>
          <p:cNvSpPr/>
          <p:nvPr/>
        </p:nvSpPr>
        <p:spPr>
          <a:xfrm>
            <a:off x="2691669" y="2726774"/>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C8DAF7"/>
          </a:solidFill>
        </p:spPr>
        <p:txBody>
          <a:bodyPr wrap="square" lIns="0" tIns="0" rIns="0" bIns="0" rtlCol="0"/>
          <a:lstStyle/>
          <a:p>
            <a:endParaRPr/>
          </a:p>
        </p:txBody>
      </p:sp>
      <p:sp>
        <p:nvSpPr>
          <p:cNvPr id="17" name="object 17"/>
          <p:cNvSpPr/>
          <p:nvPr/>
        </p:nvSpPr>
        <p:spPr>
          <a:xfrm>
            <a:off x="2904845" y="1983547"/>
            <a:ext cx="743585" cy="2758440"/>
          </a:xfrm>
          <a:custGeom>
            <a:avLst/>
            <a:gdLst/>
            <a:ahLst/>
            <a:cxnLst/>
            <a:rect l="l" t="t" r="r" b="b"/>
            <a:pathLst>
              <a:path w="743585" h="2758440">
                <a:moveTo>
                  <a:pt x="0" y="2757894"/>
                </a:moveTo>
                <a:lnTo>
                  <a:pt x="0" y="743226"/>
                </a:lnTo>
                <a:lnTo>
                  <a:pt x="743223" y="0"/>
                </a:lnTo>
                <a:lnTo>
                  <a:pt x="743223" y="2014670"/>
                </a:lnTo>
                <a:lnTo>
                  <a:pt x="0" y="2757894"/>
                </a:lnTo>
                <a:close/>
              </a:path>
            </a:pathLst>
          </a:custGeom>
          <a:solidFill>
            <a:srgbClr val="A0AEC6"/>
          </a:solidFill>
        </p:spPr>
        <p:txBody>
          <a:bodyPr wrap="square" lIns="0" tIns="0" rIns="0" bIns="0" rtlCol="0"/>
          <a:lstStyle/>
          <a:p>
            <a:endParaRPr/>
          </a:p>
        </p:txBody>
      </p:sp>
      <p:sp>
        <p:nvSpPr>
          <p:cNvPr id="18" name="object 18"/>
          <p:cNvSpPr/>
          <p:nvPr/>
        </p:nvSpPr>
        <p:spPr>
          <a:xfrm>
            <a:off x="2691669" y="1983548"/>
            <a:ext cx="956944" cy="743585"/>
          </a:xfrm>
          <a:custGeom>
            <a:avLst/>
            <a:gdLst/>
            <a:ahLst/>
            <a:cxnLst/>
            <a:rect l="l" t="t" r="r" b="b"/>
            <a:pathLst>
              <a:path w="956945" h="743585">
                <a:moveTo>
                  <a:pt x="213174" y="743226"/>
                </a:moveTo>
                <a:lnTo>
                  <a:pt x="0" y="743226"/>
                </a:lnTo>
                <a:lnTo>
                  <a:pt x="743223" y="0"/>
                </a:lnTo>
                <a:lnTo>
                  <a:pt x="956398" y="0"/>
                </a:lnTo>
                <a:lnTo>
                  <a:pt x="213174" y="743226"/>
                </a:lnTo>
                <a:close/>
              </a:path>
            </a:pathLst>
          </a:custGeom>
          <a:solidFill>
            <a:srgbClr val="D3E1F9"/>
          </a:solidFill>
        </p:spPr>
        <p:txBody>
          <a:bodyPr wrap="square" lIns="0" tIns="0" rIns="0" bIns="0" rtlCol="0"/>
          <a:lstStyle/>
          <a:p>
            <a:endParaRPr/>
          </a:p>
        </p:txBody>
      </p:sp>
      <p:sp>
        <p:nvSpPr>
          <p:cNvPr id="19" name="object 19"/>
          <p:cNvSpPr/>
          <p:nvPr/>
        </p:nvSpPr>
        <p:spPr>
          <a:xfrm>
            <a:off x="2691669" y="1983547"/>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0" name="object 20"/>
          <p:cNvSpPr/>
          <p:nvPr/>
        </p:nvSpPr>
        <p:spPr>
          <a:xfrm>
            <a:off x="2691669" y="1983548"/>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21" name="object 21"/>
          <p:cNvSpPr/>
          <p:nvPr/>
        </p:nvSpPr>
        <p:spPr>
          <a:xfrm>
            <a:off x="2904844" y="27267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2" name="object 22"/>
          <p:cNvSpPr txBox="1"/>
          <p:nvPr/>
        </p:nvSpPr>
        <p:spPr>
          <a:xfrm>
            <a:off x="3377318" y="43474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28</a:t>
            </a:r>
            <a:endParaRPr dirty="0">
              <a:latin typeface="Calibri" panose="020F0502020204030204" pitchFamily="34" charset="0"/>
              <a:cs typeface="Calibri" panose="020F0502020204030204" pitchFamily="34" charset="0"/>
            </a:endParaRPr>
          </a:p>
        </p:txBody>
      </p:sp>
      <p:sp>
        <p:nvSpPr>
          <p:cNvPr id="23" name="object 23"/>
          <p:cNvSpPr txBox="1"/>
          <p:nvPr/>
        </p:nvSpPr>
        <p:spPr>
          <a:xfrm>
            <a:off x="3741619" y="22742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28</a:t>
            </a:r>
            <a:endParaRPr dirty="0">
              <a:latin typeface="Calibri" panose="020F0502020204030204" pitchFamily="34" charset="0"/>
              <a:cs typeface="Calibri" panose="020F0502020204030204" pitchFamily="34" charset="0"/>
            </a:endParaRPr>
          </a:p>
        </p:txBody>
      </p:sp>
      <p:sp>
        <p:nvSpPr>
          <p:cNvPr id="24" name="object 24"/>
          <p:cNvSpPr txBox="1"/>
          <p:nvPr/>
        </p:nvSpPr>
        <p:spPr>
          <a:xfrm>
            <a:off x="2706711" y="4739057"/>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6</a:t>
            </a:r>
          </a:p>
        </p:txBody>
      </p:sp>
      <p:sp>
        <p:nvSpPr>
          <p:cNvPr id="25" name="object 25"/>
          <p:cNvSpPr/>
          <p:nvPr/>
        </p:nvSpPr>
        <p:spPr>
          <a:xfrm>
            <a:off x="4225066" y="3338395"/>
            <a:ext cx="930910" cy="0"/>
          </a:xfrm>
          <a:custGeom>
            <a:avLst/>
            <a:gdLst/>
            <a:ahLst/>
            <a:cxnLst/>
            <a:rect l="l" t="t" r="r" b="b"/>
            <a:pathLst>
              <a:path w="930910">
                <a:moveTo>
                  <a:pt x="0" y="0"/>
                </a:moveTo>
                <a:lnTo>
                  <a:pt x="930448" y="0"/>
                </a:lnTo>
              </a:path>
            </a:pathLst>
          </a:custGeom>
          <a:ln w="9524">
            <a:solidFill>
              <a:srgbClr val="666666"/>
            </a:solidFill>
          </a:ln>
        </p:spPr>
        <p:txBody>
          <a:bodyPr wrap="square" lIns="0" tIns="0" rIns="0" bIns="0" rtlCol="0"/>
          <a:lstStyle/>
          <a:p>
            <a:endParaRPr/>
          </a:p>
        </p:txBody>
      </p:sp>
      <p:sp>
        <p:nvSpPr>
          <p:cNvPr id="26" name="object 26"/>
          <p:cNvSpPr/>
          <p:nvPr/>
        </p:nvSpPr>
        <p:spPr>
          <a:xfrm>
            <a:off x="5155515" y="3322662"/>
            <a:ext cx="43815" cy="31750"/>
          </a:xfrm>
          <a:custGeom>
            <a:avLst/>
            <a:gdLst/>
            <a:ahLst/>
            <a:cxnLst/>
            <a:rect l="l" t="t" r="r" b="b"/>
            <a:pathLst>
              <a:path w="43814"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27" name="object 27"/>
          <p:cNvSpPr/>
          <p:nvPr/>
        </p:nvSpPr>
        <p:spPr>
          <a:xfrm>
            <a:off x="5155515" y="3322662"/>
            <a:ext cx="43815" cy="31750"/>
          </a:xfrm>
          <a:custGeom>
            <a:avLst/>
            <a:gdLst/>
            <a:ahLst/>
            <a:cxnLst/>
            <a:rect l="l" t="t" r="r" b="b"/>
            <a:pathLst>
              <a:path w="43814"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28" name="object 28"/>
          <p:cNvSpPr txBox="1"/>
          <p:nvPr/>
        </p:nvSpPr>
        <p:spPr>
          <a:xfrm>
            <a:off x="4337415" y="3416523"/>
            <a:ext cx="749300" cy="140462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CONV,  ReLU</a:t>
            </a:r>
            <a:endParaRPr dirty="0">
              <a:latin typeface="Calibri" panose="020F0502020204030204" pitchFamily="34" charset="0"/>
              <a:cs typeface="Calibri" panose="020F0502020204030204" pitchFamily="34" charset="0"/>
            </a:endParaRPr>
          </a:p>
          <a:p>
            <a:pPr marL="12700" marR="29845">
              <a:lnSpc>
                <a:spcPct val="100699"/>
              </a:lnSpc>
            </a:pPr>
            <a:r>
              <a:rPr spc="-5" dirty="0">
                <a:solidFill>
                  <a:srgbClr val="38751C"/>
                </a:solidFill>
                <a:latin typeface="Calibri" panose="020F0502020204030204" pitchFamily="34" charset="0"/>
                <a:cs typeface="Calibri" panose="020F0502020204030204" pitchFamily="34" charset="0"/>
              </a:rPr>
              <a:t>e.g.</a:t>
            </a:r>
            <a:r>
              <a:rPr spc="-95" dirty="0">
                <a:solidFill>
                  <a:srgbClr val="38751C"/>
                </a:solidFill>
                <a:latin typeface="Calibri" panose="020F0502020204030204" pitchFamily="34" charset="0"/>
                <a:cs typeface="Calibri" panose="020F0502020204030204" pitchFamily="34" charset="0"/>
              </a:rPr>
              <a:t> </a:t>
            </a:r>
            <a:r>
              <a:rPr spc="-5" dirty="0">
                <a:solidFill>
                  <a:srgbClr val="38751C"/>
                </a:solidFill>
                <a:latin typeface="Calibri" panose="020F0502020204030204" pitchFamily="34" charset="0"/>
                <a:cs typeface="Calibri" panose="020F0502020204030204" pitchFamily="34" charset="0"/>
              </a:rPr>
              <a:t>10  5x5x6  filters</a:t>
            </a:r>
            <a:endParaRPr dirty="0">
              <a:latin typeface="Calibri" panose="020F0502020204030204" pitchFamily="34" charset="0"/>
              <a:cs typeface="Calibri" panose="020F0502020204030204" pitchFamily="34" charset="0"/>
            </a:endParaRPr>
          </a:p>
        </p:txBody>
      </p:sp>
      <p:sp>
        <p:nvSpPr>
          <p:cNvPr id="29" name="object 29"/>
          <p:cNvSpPr/>
          <p:nvPr/>
        </p:nvSpPr>
        <p:spPr>
          <a:xfrm>
            <a:off x="5434864" y="2802974"/>
            <a:ext cx="213360" cy="2014855"/>
          </a:xfrm>
          <a:custGeom>
            <a:avLst/>
            <a:gdLst/>
            <a:ahLst/>
            <a:cxnLst/>
            <a:rect l="l" t="t" r="r" b="b"/>
            <a:pathLst>
              <a:path w="213360" h="2014854">
                <a:moveTo>
                  <a:pt x="0" y="0"/>
                </a:moveTo>
                <a:lnTo>
                  <a:pt x="213174" y="0"/>
                </a:lnTo>
                <a:lnTo>
                  <a:pt x="213174" y="2014668"/>
                </a:lnTo>
                <a:lnTo>
                  <a:pt x="0" y="2014668"/>
                </a:lnTo>
                <a:lnTo>
                  <a:pt x="0" y="0"/>
                </a:lnTo>
                <a:close/>
              </a:path>
            </a:pathLst>
          </a:custGeom>
          <a:solidFill>
            <a:srgbClr val="D8E9D3"/>
          </a:solidFill>
        </p:spPr>
        <p:txBody>
          <a:bodyPr wrap="square" lIns="0" tIns="0" rIns="0" bIns="0" rtlCol="0"/>
          <a:lstStyle/>
          <a:p>
            <a:endParaRPr/>
          </a:p>
        </p:txBody>
      </p:sp>
      <p:sp>
        <p:nvSpPr>
          <p:cNvPr id="30" name="object 30"/>
          <p:cNvSpPr/>
          <p:nvPr/>
        </p:nvSpPr>
        <p:spPr>
          <a:xfrm>
            <a:off x="5648039" y="2059747"/>
            <a:ext cx="743585" cy="2758440"/>
          </a:xfrm>
          <a:custGeom>
            <a:avLst/>
            <a:gdLst/>
            <a:ahLst/>
            <a:cxnLst/>
            <a:rect l="l" t="t" r="r" b="b"/>
            <a:pathLst>
              <a:path w="743585" h="2758440">
                <a:moveTo>
                  <a:pt x="0" y="2757894"/>
                </a:moveTo>
                <a:lnTo>
                  <a:pt x="0" y="743226"/>
                </a:lnTo>
                <a:lnTo>
                  <a:pt x="743223" y="0"/>
                </a:lnTo>
                <a:lnTo>
                  <a:pt x="743223" y="2014670"/>
                </a:lnTo>
                <a:lnTo>
                  <a:pt x="0" y="2757894"/>
                </a:lnTo>
                <a:close/>
              </a:path>
            </a:pathLst>
          </a:custGeom>
          <a:solidFill>
            <a:srgbClr val="ACBAA8"/>
          </a:solidFill>
        </p:spPr>
        <p:txBody>
          <a:bodyPr wrap="square" lIns="0" tIns="0" rIns="0" bIns="0" rtlCol="0"/>
          <a:lstStyle/>
          <a:p>
            <a:endParaRPr/>
          </a:p>
        </p:txBody>
      </p:sp>
      <p:sp>
        <p:nvSpPr>
          <p:cNvPr id="31" name="object 31"/>
          <p:cNvSpPr/>
          <p:nvPr/>
        </p:nvSpPr>
        <p:spPr>
          <a:xfrm>
            <a:off x="5434864" y="2059748"/>
            <a:ext cx="956944" cy="743585"/>
          </a:xfrm>
          <a:custGeom>
            <a:avLst/>
            <a:gdLst/>
            <a:ahLst/>
            <a:cxnLst/>
            <a:rect l="l" t="t" r="r" b="b"/>
            <a:pathLst>
              <a:path w="956945" h="743585">
                <a:moveTo>
                  <a:pt x="213174" y="743226"/>
                </a:moveTo>
                <a:lnTo>
                  <a:pt x="0" y="743226"/>
                </a:lnTo>
                <a:lnTo>
                  <a:pt x="743223" y="0"/>
                </a:lnTo>
                <a:lnTo>
                  <a:pt x="956398" y="0"/>
                </a:lnTo>
                <a:lnTo>
                  <a:pt x="213174" y="743226"/>
                </a:lnTo>
                <a:close/>
              </a:path>
            </a:pathLst>
          </a:custGeom>
          <a:solidFill>
            <a:srgbClr val="DFEDDB"/>
          </a:solidFill>
        </p:spPr>
        <p:txBody>
          <a:bodyPr wrap="square" lIns="0" tIns="0" rIns="0" bIns="0" rtlCol="0"/>
          <a:lstStyle/>
          <a:p>
            <a:endParaRPr/>
          </a:p>
        </p:txBody>
      </p:sp>
      <p:sp>
        <p:nvSpPr>
          <p:cNvPr id="32" name="object 32"/>
          <p:cNvSpPr/>
          <p:nvPr/>
        </p:nvSpPr>
        <p:spPr>
          <a:xfrm>
            <a:off x="5434863" y="2059747"/>
            <a:ext cx="956944" cy="2758440"/>
          </a:xfrm>
          <a:custGeom>
            <a:avLst/>
            <a:gdLst/>
            <a:ahLst/>
            <a:cxnLst/>
            <a:rect l="l" t="t" r="r" b="b"/>
            <a:pathLst>
              <a:path w="956945" h="2758440">
                <a:moveTo>
                  <a:pt x="0" y="743226"/>
                </a:moveTo>
                <a:lnTo>
                  <a:pt x="743223" y="0"/>
                </a:lnTo>
                <a:lnTo>
                  <a:pt x="956398" y="0"/>
                </a:lnTo>
                <a:lnTo>
                  <a:pt x="956398" y="2014670"/>
                </a:lnTo>
                <a:lnTo>
                  <a:pt x="213174"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33" name="object 33"/>
          <p:cNvSpPr/>
          <p:nvPr/>
        </p:nvSpPr>
        <p:spPr>
          <a:xfrm>
            <a:off x="5434863" y="2059748"/>
            <a:ext cx="956944" cy="743585"/>
          </a:xfrm>
          <a:custGeom>
            <a:avLst/>
            <a:gdLst/>
            <a:ahLst/>
            <a:cxnLst/>
            <a:rect l="l" t="t" r="r" b="b"/>
            <a:pathLst>
              <a:path w="956945" h="743585">
                <a:moveTo>
                  <a:pt x="0" y="743226"/>
                </a:moveTo>
                <a:lnTo>
                  <a:pt x="213174" y="743226"/>
                </a:lnTo>
                <a:lnTo>
                  <a:pt x="956398" y="0"/>
                </a:lnTo>
              </a:path>
            </a:pathLst>
          </a:custGeom>
          <a:ln w="19049">
            <a:solidFill>
              <a:srgbClr val="000000"/>
            </a:solidFill>
          </a:ln>
        </p:spPr>
        <p:txBody>
          <a:bodyPr wrap="square" lIns="0" tIns="0" rIns="0" bIns="0" rtlCol="0"/>
          <a:lstStyle/>
          <a:p>
            <a:endParaRPr/>
          </a:p>
        </p:txBody>
      </p:sp>
      <p:sp>
        <p:nvSpPr>
          <p:cNvPr id="34" name="object 34"/>
          <p:cNvSpPr/>
          <p:nvPr/>
        </p:nvSpPr>
        <p:spPr>
          <a:xfrm>
            <a:off x="5648038" y="2802974"/>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35" name="object 35"/>
          <p:cNvSpPr/>
          <p:nvPr/>
        </p:nvSpPr>
        <p:spPr>
          <a:xfrm>
            <a:off x="6815861" y="3338395"/>
            <a:ext cx="930910" cy="0"/>
          </a:xfrm>
          <a:custGeom>
            <a:avLst/>
            <a:gdLst/>
            <a:ahLst/>
            <a:cxnLst/>
            <a:rect l="l" t="t" r="r" b="b"/>
            <a:pathLst>
              <a:path w="930909">
                <a:moveTo>
                  <a:pt x="0" y="0"/>
                </a:moveTo>
                <a:lnTo>
                  <a:pt x="930448" y="0"/>
                </a:lnTo>
              </a:path>
            </a:pathLst>
          </a:custGeom>
          <a:ln w="9524">
            <a:solidFill>
              <a:srgbClr val="666666"/>
            </a:solidFill>
          </a:ln>
        </p:spPr>
        <p:txBody>
          <a:bodyPr wrap="square" lIns="0" tIns="0" rIns="0" bIns="0" rtlCol="0"/>
          <a:lstStyle/>
          <a:p>
            <a:endParaRPr/>
          </a:p>
        </p:txBody>
      </p:sp>
      <p:sp>
        <p:nvSpPr>
          <p:cNvPr id="36" name="object 36"/>
          <p:cNvSpPr/>
          <p:nvPr/>
        </p:nvSpPr>
        <p:spPr>
          <a:xfrm>
            <a:off x="7746310" y="3322662"/>
            <a:ext cx="43815" cy="31750"/>
          </a:xfrm>
          <a:custGeom>
            <a:avLst/>
            <a:gdLst/>
            <a:ahLst/>
            <a:cxnLst/>
            <a:rect l="l" t="t" r="r" b="b"/>
            <a:pathLst>
              <a:path w="43815" h="31750">
                <a:moveTo>
                  <a:pt x="0" y="31464"/>
                </a:moveTo>
                <a:lnTo>
                  <a:pt x="0" y="0"/>
                </a:lnTo>
                <a:lnTo>
                  <a:pt x="43224" y="15732"/>
                </a:lnTo>
                <a:lnTo>
                  <a:pt x="0" y="31464"/>
                </a:lnTo>
                <a:close/>
              </a:path>
            </a:pathLst>
          </a:custGeom>
          <a:solidFill>
            <a:srgbClr val="666666"/>
          </a:solidFill>
        </p:spPr>
        <p:txBody>
          <a:bodyPr wrap="square" lIns="0" tIns="0" rIns="0" bIns="0" rtlCol="0"/>
          <a:lstStyle/>
          <a:p>
            <a:endParaRPr/>
          </a:p>
        </p:txBody>
      </p:sp>
      <p:sp>
        <p:nvSpPr>
          <p:cNvPr id="37" name="object 37"/>
          <p:cNvSpPr/>
          <p:nvPr/>
        </p:nvSpPr>
        <p:spPr>
          <a:xfrm>
            <a:off x="7746310" y="3322662"/>
            <a:ext cx="43815" cy="31750"/>
          </a:xfrm>
          <a:custGeom>
            <a:avLst/>
            <a:gdLst/>
            <a:ahLst/>
            <a:cxnLst/>
            <a:rect l="l" t="t" r="r" b="b"/>
            <a:pathLst>
              <a:path w="43815" h="31750">
                <a:moveTo>
                  <a:pt x="0" y="31464"/>
                </a:moveTo>
                <a:lnTo>
                  <a:pt x="43224" y="15732"/>
                </a:lnTo>
                <a:lnTo>
                  <a:pt x="0" y="0"/>
                </a:lnTo>
                <a:lnTo>
                  <a:pt x="0" y="31464"/>
                </a:lnTo>
                <a:close/>
              </a:path>
            </a:pathLst>
          </a:custGeom>
          <a:ln w="9524">
            <a:solidFill>
              <a:srgbClr val="666666"/>
            </a:solidFill>
          </a:ln>
        </p:spPr>
        <p:txBody>
          <a:bodyPr wrap="square" lIns="0" tIns="0" rIns="0" bIns="0" rtlCol="0"/>
          <a:lstStyle/>
          <a:p>
            <a:endParaRPr/>
          </a:p>
        </p:txBody>
      </p:sp>
      <p:sp>
        <p:nvSpPr>
          <p:cNvPr id="38" name="object 38"/>
          <p:cNvSpPr txBox="1"/>
          <p:nvPr/>
        </p:nvSpPr>
        <p:spPr>
          <a:xfrm>
            <a:off x="6928210" y="3416524"/>
            <a:ext cx="749300" cy="575945"/>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CONV,  ReLU</a:t>
            </a:r>
            <a:endParaRPr dirty="0">
              <a:latin typeface="Calibri" panose="020F0502020204030204" pitchFamily="34" charset="0"/>
              <a:cs typeface="Calibri" panose="020F0502020204030204" pitchFamily="34" charset="0"/>
            </a:endParaRPr>
          </a:p>
        </p:txBody>
      </p:sp>
      <p:sp>
        <p:nvSpPr>
          <p:cNvPr id="43" name="object 43"/>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39" name="object 39"/>
          <p:cNvSpPr txBox="1"/>
          <p:nvPr/>
        </p:nvSpPr>
        <p:spPr>
          <a:xfrm>
            <a:off x="8144808" y="3154424"/>
            <a:ext cx="415290" cy="391160"/>
          </a:xfrm>
          <a:prstGeom prst="rect">
            <a:avLst/>
          </a:prstGeom>
        </p:spPr>
        <p:txBody>
          <a:bodyPr vert="horz" wrap="square" lIns="0" tIns="12700" rIns="0" bIns="0" rtlCol="0">
            <a:spAutoFit/>
          </a:bodyPr>
          <a:lstStyle/>
          <a:p>
            <a:pPr marL="12700">
              <a:spcBef>
                <a:spcPts val="100"/>
              </a:spcBef>
            </a:pPr>
            <a:r>
              <a:rPr sz="2400" dirty="0">
                <a:latin typeface="Calibri" panose="020F0502020204030204" pitchFamily="34" charset="0"/>
                <a:cs typeface="Calibri" panose="020F0502020204030204" pitchFamily="34" charset="0"/>
              </a:rPr>
              <a:t>….</a:t>
            </a:r>
          </a:p>
        </p:txBody>
      </p:sp>
      <p:sp>
        <p:nvSpPr>
          <p:cNvPr id="40" name="object 40"/>
          <p:cNvSpPr txBox="1"/>
          <p:nvPr/>
        </p:nvSpPr>
        <p:spPr>
          <a:xfrm>
            <a:off x="5373706" y="4815257"/>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10</a:t>
            </a:r>
            <a:endParaRPr dirty="0">
              <a:latin typeface="Calibri" panose="020F0502020204030204" pitchFamily="34" charset="0"/>
              <a:cs typeface="Calibri" panose="020F0502020204030204" pitchFamily="34" charset="0"/>
            </a:endParaRPr>
          </a:p>
        </p:txBody>
      </p:sp>
      <p:sp>
        <p:nvSpPr>
          <p:cNvPr id="41" name="object 41"/>
          <p:cNvSpPr txBox="1"/>
          <p:nvPr/>
        </p:nvSpPr>
        <p:spPr>
          <a:xfrm>
            <a:off x="6120512" y="4423628"/>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24</a:t>
            </a:r>
            <a:endParaRPr dirty="0">
              <a:latin typeface="Calibri" panose="020F0502020204030204" pitchFamily="34" charset="0"/>
              <a:cs typeface="Calibri" panose="020F0502020204030204" pitchFamily="34" charset="0"/>
            </a:endParaRPr>
          </a:p>
        </p:txBody>
      </p:sp>
      <p:sp>
        <p:nvSpPr>
          <p:cNvPr id="42" name="object 42"/>
          <p:cNvSpPr txBox="1"/>
          <p:nvPr/>
        </p:nvSpPr>
        <p:spPr>
          <a:xfrm>
            <a:off x="6484814" y="2350449"/>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24</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8944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Gabor functions</a:t>
            </a:r>
          </a:p>
        </p:txBody>
      </p:sp>
      <p:pic>
        <p:nvPicPr>
          <p:cNvPr id="4" name="Picture 3"/>
          <p:cNvPicPr>
            <a:picLocks noChangeAspect="1"/>
          </p:cNvPicPr>
          <p:nvPr/>
        </p:nvPicPr>
        <p:blipFill>
          <a:blip r:embed="rId2"/>
          <a:stretch>
            <a:fillRect/>
          </a:stretch>
        </p:blipFill>
        <p:spPr>
          <a:xfrm>
            <a:off x="586596" y="1949056"/>
            <a:ext cx="8100204" cy="3158225"/>
          </a:xfrm>
          <a:prstGeom prst="rect">
            <a:avLst/>
          </a:prstGeom>
        </p:spPr>
      </p:pic>
    </p:spTree>
    <p:extLst>
      <p:ext uri="{BB962C8B-B14F-4D97-AF65-F5344CB8AC3E}">
        <p14:creationId xmlns:p14="http://schemas.microsoft.com/office/powerpoint/2010/main" val="2200616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Gabor-like learned features</a:t>
            </a:r>
          </a:p>
        </p:txBody>
      </p:sp>
      <p:pic>
        <p:nvPicPr>
          <p:cNvPr id="3" name="Picture 2"/>
          <p:cNvPicPr>
            <a:picLocks noChangeAspect="1"/>
          </p:cNvPicPr>
          <p:nvPr/>
        </p:nvPicPr>
        <p:blipFill>
          <a:blip r:embed="rId2"/>
          <a:stretch>
            <a:fillRect/>
          </a:stretch>
        </p:blipFill>
        <p:spPr>
          <a:xfrm>
            <a:off x="595223" y="1726523"/>
            <a:ext cx="7487728" cy="3759877"/>
          </a:xfrm>
          <a:prstGeom prst="rect">
            <a:avLst/>
          </a:prstGeom>
        </p:spPr>
      </p:pic>
    </p:spTree>
    <p:extLst>
      <p:ext uri="{BB962C8B-B14F-4D97-AF65-F5344CB8AC3E}">
        <p14:creationId xmlns:p14="http://schemas.microsoft.com/office/powerpoint/2010/main" val="307872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772813" y="968687"/>
            <a:ext cx="1958339" cy="228268"/>
          </a:xfrm>
          <a:prstGeom prst="rect">
            <a:avLst/>
          </a:prstGeom>
        </p:spPr>
        <p:txBody>
          <a:bodyPr vert="horz" wrap="square" lIns="0" tIns="12700" rIns="0" bIns="0" rtlCol="0">
            <a:spAutoFit/>
          </a:bodyPr>
          <a:lstStyle/>
          <a:p>
            <a:pPr marL="12700">
              <a:spcBef>
                <a:spcPts val="100"/>
              </a:spcBef>
            </a:pPr>
            <a:r>
              <a:rPr sz="1400" spc="-5" dirty="0">
                <a:latin typeface="Calibri Light" panose="020F0302020204030204" pitchFamily="34" charset="0"/>
                <a:cs typeface="Calibri Light" panose="020F0302020204030204" pitchFamily="34" charset="0"/>
              </a:rPr>
              <a:t>[Zeiler and Fergus</a:t>
            </a:r>
            <a:r>
              <a:rPr sz="1400" spc="-80" dirty="0">
                <a:latin typeface="Calibri Light" panose="020F0302020204030204" pitchFamily="34" charset="0"/>
                <a:cs typeface="Calibri Light" panose="020F0302020204030204" pitchFamily="34" charset="0"/>
              </a:rPr>
              <a:t> </a:t>
            </a:r>
            <a:r>
              <a:rPr sz="1400" spc="-5" dirty="0">
                <a:latin typeface="Calibri Light" panose="020F0302020204030204" pitchFamily="34" charset="0"/>
                <a:cs typeface="Calibri Light" panose="020F0302020204030204" pitchFamily="34" charset="0"/>
              </a:rPr>
              <a:t>2013]</a:t>
            </a:r>
            <a:endParaRPr sz="1400" dirty="0">
              <a:latin typeface="Calibri Light" panose="020F0302020204030204" pitchFamily="34" charset="0"/>
              <a:cs typeface="Calibri Light" panose="020F0302020204030204" pitchFamily="34" charset="0"/>
            </a:endParaRPr>
          </a:p>
        </p:txBody>
      </p:sp>
      <p:sp>
        <p:nvSpPr>
          <p:cNvPr id="4" name="object 4"/>
          <p:cNvSpPr/>
          <p:nvPr/>
        </p:nvSpPr>
        <p:spPr>
          <a:xfrm>
            <a:off x="6967447" y="984882"/>
            <a:ext cx="2086806" cy="87361"/>
          </a:xfrm>
          <a:prstGeom prst="rect">
            <a:avLst/>
          </a:prstGeom>
          <a:blipFill>
            <a:blip r:embed="rId2" cstate="print"/>
            <a:stretch>
              <a:fillRect/>
            </a:stretch>
          </a:blipFill>
        </p:spPr>
        <p:txBody>
          <a:bodyPr wrap="square" lIns="0" tIns="0" rIns="0" bIns="0" rtlCol="0"/>
          <a:lstStyle/>
          <a:p>
            <a:endParaRPr dirty="0">
              <a:latin typeface="Calibri Light" panose="020F0302020204030204" pitchFamily="34" charset="0"/>
            </a:endParaRPr>
          </a:p>
        </p:txBody>
      </p:sp>
      <p:sp>
        <p:nvSpPr>
          <p:cNvPr id="5" name="object 5"/>
          <p:cNvSpPr/>
          <p:nvPr/>
        </p:nvSpPr>
        <p:spPr>
          <a:xfrm>
            <a:off x="6969268" y="1127757"/>
            <a:ext cx="2081530" cy="87361"/>
          </a:xfrm>
          <a:prstGeom prst="rect">
            <a:avLst/>
          </a:prstGeom>
          <a:blipFill>
            <a:blip r:embed="rId3" cstate="print"/>
            <a:stretch>
              <a:fillRect/>
            </a:stretch>
          </a:blipFill>
        </p:spPr>
        <p:txBody>
          <a:bodyPr wrap="square" lIns="0" tIns="0" rIns="0" bIns="0" rtlCol="0"/>
          <a:lstStyle/>
          <a:p>
            <a:endParaRPr dirty="0">
              <a:latin typeface="Calibri Light" panose="020F0302020204030204" pitchFamily="34" charset="0"/>
            </a:endParaRPr>
          </a:p>
        </p:txBody>
      </p:sp>
      <p:sp>
        <p:nvSpPr>
          <p:cNvPr id="6" name="object 6"/>
          <p:cNvSpPr/>
          <p:nvPr/>
        </p:nvSpPr>
        <p:spPr>
          <a:xfrm>
            <a:off x="46725" y="1345675"/>
            <a:ext cx="9050531" cy="4166641"/>
          </a:xfrm>
          <a:prstGeom prst="rect">
            <a:avLst/>
          </a:prstGeom>
          <a:blipFill>
            <a:blip r:embed="rId4" cstate="print"/>
            <a:stretch>
              <a:fillRect/>
            </a:stretch>
          </a:blipFill>
        </p:spPr>
        <p:txBody>
          <a:bodyPr wrap="square" lIns="0" tIns="0" rIns="0" bIns="0" rtlCol="0"/>
          <a:lstStyle/>
          <a:p>
            <a:endParaRPr dirty="0">
              <a:latin typeface="Calibri Light" panose="020F0302020204030204" pitchFamily="34" charset="0"/>
            </a:endParaRPr>
          </a:p>
        </p:txBody>
      </p:sp>
      <p:sp>
        <p:nvSpPr>
          <p:cNvPr id="7" name="object 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8" name="object 8"/>
          <p:cNvSpPr txBox="1">
            <a:spLocks noGrp="1"/>
          </p:cNvSpPr>
          <p:nvPr>
            <p:ph type="sldNum" sz="quarter" idx="7"/>
          </p:nvPr>
        </p:nvSpPr>
        <p:spPr>
          <a:xfrm>
            <a:off x="5105646" y="7843899"/>
            <a:ext cx="1432559" cy="615553"/>
          </a:xfrm>
          <a:prstGeom prst="rect">
            <a:avLst/>
          </a:prstGeom>
        </p:spPr>
        <p:txBody>
          <a:bodyPr vert="horz" wrap="square" lIns="0" tIns="0" rIns="0" bIns="0" rtlCol="0" anchor="ctr">
            <a:spAutoFit/>
          </a:bodyPr>
          <a:lstStyle/>
          <a:p>
            <a:pPr marL="12700">
              <a:lnSpc>
                <a:spcPts val="2380"/>
              </a:lnSpc>
            </a:pPr>
            <a:r>
              <a:rPr sz="3000" spc="-7" baseline="1388" dirty="0"/>
              <a:t>Lecture </a:t>
            </a:r>
            <a:r>
              <a:rPr sz="3000" baseline="1388" dirty="0"/>
              <a:t>5 -</a:t>
            </a:r>
            <a:r>
              <a:rPr sz="3000" spc="-277" baseline="1388" dirty="0"/>
              <a:t> </a:t>
            </a:r>
            <a:fld id="{81D60167-4931-47E6-BA6A-407CBD079E47}" type="slidenum">
              <a:rPr sz="2000" dirty="0"/>
              <a:pPr marL="12700">
                <a:lnSpc>
                  <a:spcPts val="2380"/>
                </a:lnSpc>
              </a:pPr>
              <a:t>37</a:t>
            </a:fld>
            <a:endParaRPr sz="2000"/>
          </a:p>
        </p:txBody>
      </p:sp>
      <p:sp>
        <p:nvSpPr>
          <p:cNvPr id="9" name="object 9"/>
          <p:cNvSpPr txBox="1">
            <a:spLocks noGrp="1"/>
          </p:cNvSpPr>
          <p:nvPr>
            <p:ph type="dt" sz="half" idx="6"/>
          </p:nvPr>
        </p:nvSpPr>
        <p:spPr>
          <a:xfrm>
            <a:off x="7634718" y="8004211"/>
            <a:ext cx="1433195" cy="294953"/>
          </a:xfrm>
          <a:prstGeom prst="rect">
            <a:avLst/>
          </a:prstGeom>
        </p:spPr>
        <p:txBody>
          <a:bodyPr vert="horz" wrap="square" lIns="0" tIns="0" rIns="0" bIns="0" rtlCol="0" anchor="ctr">
            <a:spAutoFit/>
          </a:bodyPr>
          <a:lstStyle/>
          <a:p>
            <a:pPr marL="12700">
              <a:lnSpc>
                <a:spcPts val="2310"/>
              </a:lnSpc>
            </a:pPr>
            <a:r>
              <a:rPr spc="-5" dirty="0"/>
              <a:t>April 17,</a:t>
            </a:r>
            <a:r>
              <a:rPr spc="-90" dirty="0"/>
              <a:t> </a:t>
            </a:r>
            <a:r>
              <a:rPr spc="-5" dirty="0"/>
              <a:t>2018</a:t>
            </a:r>
          </a:p>
        </p:txBody>
      </p:sp>
      <p:sp>
        <p:nvSpPr>
          <p:cNvPr id="10" name="object 10"/>
          <p:cNvSpPr txBox="1">
            <a:spLocks noGrp="1"/>
          </p:cNvSpPr>
          <p:nvPr>
            <p:ph type="ftr" sz="quarter" idx="5"/>
          </p:nvPr>
        </p:nvSpPr>
        <p:spPr>
          <a:xfrm>
            <a:off x="72824" y="8017036"/>
            <a:ext cx="4514850" cy="269304"/>
          </a:xfrm>
          <a:prstGeom prst="rect">
            <a:avLst/>
          </a:prstGeom>
        </p:spPr>
        <p:txBody>
          <a:bodyPr vert="horz" wrap="square" lIns="0" tIns="0" rIns="0" bIns="0" rtlCol="0" anchor="ctr">
            <a:spAutoFit/>
          </a:bodyPr>
          <a:lstStyle/>
          <a:p>
            <a:pPr marL="12700">
              <a:lnSpc>
                <a:spcPts val="2090"/>
              </a:lnSpc>
            </a:pPr>
            <a:r>
              <a:rPr spc="-5" dirty="0"/>
              <a:t>Fei-Fei Li </a:t>
            </a:r>
            <a:r>
              <a:rPr dirty="0"/>
              <a:t>&amp; Justin Johnson &amp; </a:t>
            </a:r>
            <a:r>
              <a:rPr spc="-5" dirty="0"/>
              <a:t>Serena</a:t>
            </a:r>
            <a:r>
              <a:rPr spc="-125" dirty="0"/>
              <a:t> </a:t>
            </a:r>
            <a:r>
              <a:rPr spc="-5" dirty="0"/>
              <a:t>Yeung</a:t>
            </a:r>
          </a:p>
        </p:txBody>
      </p:sp>
    </p:spTree>
    <p:extLst>
      <p:ext uri="{BB962C8B-B14F-4D97-AF65-F5344CB8AC3E}">
        <p14:creationId xmlns:p14="http://schemas.microsoft.com/office/powerpoint/2010/main" val="303605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p:nvPr/>
        </p:nvSpPr>
        <p:spPr>
          <a:xfrm>
            <a:off x="2259196" y="3412770"/>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6" y="23719"/>
                </a:lnTo>
                <a:lnTo>
                  <a:pt x="258579" y="62849"/>
                </a:lnTo>
                <a:lnTo>
                  <a:pt x="279561" y="113490"/>
                </a:lnTo>
                <a:lnTo>
                  <a:pt x="282299" y="141149"/>
                </a:lnTo>
                <a:lnTo>
                  <a:pt x="275103" y="185762"/>
                </a:lnTo>
                <a:lnTo>
                  <a:pt x="255065" y="224508"/>
                </a:lnTo>
                <a:lnTo>
                  <a:pt x="224510" y="255064"/>
                </a:lnTo>
                <a:lnTo>
                  <a:pt x="185763" y="275103"/>
                </a:lnTo>
                <a:lnTo>
                  <a:pt x="141149" y="282299"/>
                </a:lnTo>
                <a:close/>
              </a:path>
            </a:pathLst>
          </a:custGeom>
          <a:solidFill>
            <a:srgbClr val="C8DAF7"/>
          </a:solidFill>
        </p:spPr>
        <p:txBody>
          <a:bodyPr wrap="square" lIns="0" tIns="0" rIns="0" bIns="0" rtlCol="0"/>
          <a:lstStyle/>
          <a:p>
            <a:endParaRPr/>
          </a:p>
        </p:txBody>
      </p:sp>
      <p:sp>
        <p:nvSpPr>
          <p:cNvPr id="10" name="object 10"/>
          <p:cNvSpPr/>
          <p:nvPr/>
        </p:nvSpPr>
        <p:spPr>
          <a:xfrm>
            <a:off x="2259196" y="3412770"/>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769698" y="355392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2" name="object 12"/>
          <p:cNvSpPr/>
          <p:nvPr/>
        </p:nvSpPr>
        <p:spPr>
          <a:xfrm>
            <a:off x="789199" y="331662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3" name="object 13"/>
          <p:cNvSpPr/>
          <p:nvPr/>
        </p:nvSpPr>
        <p:spPr>
          <a:xfrm>
            <a:off x="925399" y="316722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4" name="object 14"/>
          <p:cNvSpPr/>
          <p:nvPr/>
        </p:nvSpPr>
        <p:spPr>
          <a:xfrm>
            <a:off x="951498" y="355391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5" name="object 15"/>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p:cNvSpPr txBox="1"/>
          <p:nvPr/>
        </p:nvSpPr>
        <p:spPr>
          <a:xfrm>
            <a:off x="1296376" y="1813430"/>
            <a:ext cx="3372485" cy="975394"/>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Calibri" panose="020F0502020204030204" pitchFamily="34" charset="0"/>
                <a:cs typeface="Calibri" panose="020F0502020204030204" pitchFamily="34" charset="0"/>
              </a:rPr>
              <a:t>32x32x3</a:t>
            </a:r>
            <a:r>
              <a:rPr sz="2400" spc="-95" dirty="0">
                <a:solidFill>
                  <a:srgbClr val="FF0000"/>
                </a:solidFill>
                <a:latin typeface="Calibri" panose="020F0502020204030204" pitchFamily="34" charset="0"/>
                <a:cs typeface="Calibri" panose="020F0502020204030204" pitchFamily="34" charset="0"/>
              </a:rPr>
              <a:t> </a:t>
            </a:r>
            <a:r>
              <a:rPr sz="2400" spc="-5" dirty="0">
                <a:solidFill>
                  <a:srgbClr val="FF0000"/>
                </a:solidFill>
                <a:latin typeface="Calibri" panose="020F0502020204030204" pitchFamily="34" charset="0"/>
                <a:cs typeface="Calibri" panose="020F0502020204030204" pitchFamily="34" charset="0"/>
              </a:rPr>
              <a:t>image  </a:t>
            </a:r>
            <a:r>
              <a:rPr sz="2400" spc="-5" dirty="0">
                <a:solidFill>
                  <a:srgbClr val="0000FF"/>
                </a:solidFill>
                <a:latin typeface="Calibri" panose="020F0502020204030204" pitchFamily="34" charset="0"/>
                <a:cs typeface="Calibri" panose="020F0502020204030204" pitchFamily="34" charset="0"/>
              </a:rPr>
              <a:t>5x5x3</a:t>
            </a:r>
            <a:r>
              <a:rPr sz="2400" spc="-20" dirty="0">
                <a:solidFill>
                  <a:srgbClr val="0000FF"/>
                </a:solidFill>
                <a:latin typeface="Calibri" panose="020F0502020204030204" pitchFamily="34" charset="0"/>
                <a:cs typeface="Calibri" panose="020F0502020204030204" pitchFamily="34" charset="0"/>
              </a:rPr>
              <a:t> </a:t>
            </a:r>
            <a:r>
              <a:rPr sz="2400" spc="-5" dirty="0">
                <a:solidFill>
                  <a:srgbClr val="0000FF"/>
                </a:solidFill>
                <a:latin typeface="Calibri" panose="020F0502020204030204" pitchFamily="34" charset="0"/>
                <a:cs typeface="Calibri" panose="020F0502020204030204" pitchFamily="34" charset="0"/>
              </a:rPr>
              <a:t>filter</a:t>
            </a:r>
            <a:endParaRPr sz="2400" dirty="0">
              <a:latin typeface="Calibri" panose="020F0502020204030204" pitchFamily="34" charset="0"/>
              <a:cs typeface="Calibri" panose="020F0502020204030204" pitchFamily="34" charset="0"/>
            </a:endParaRPr>
          </a:p>
          <a:p>
            <a:pPr marL="12700">
              <a:lnSpc>
                <a:spcPts val="1475"/>
              </a:lnSpc>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22" name="object 22"/>
          <p:cNvSpPr/>
          <p:nvPr/>
        </p:nvSpPr>
        <p:spPr>
          <a:xfrm>
            <a:off x="1428810" y="1994373"/>
            <a:ext cx="929005" cy="220345"/>
          </a:xfrm>
          <a:custGeom>
            <a:avLst/>
            <a:gdLst/>
            <a:ahLst/>
            <a:cxnLst/>
            <a:rect l="l" t="t" r="r" b="b"/>
            <a:pathLst>
              <a:path w="929005"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p:cNvSpPr/>
          <p:nvPr/>
        </p:nvSpPr>
        <p:spPr>
          <a:xfrm>
            <a:off x="1386747" y="2198993"/>
            <a:ext cx="45720" cy="31115"/>
          </a:xfrm>
          <a:custGeom>
            <a:avLst/>
            <a:gdLst/>
            <a:ahLst/>
            <a:cxnLst/>
            <a:rect l="l" t="t" r="r" b="b"/>
            <a:pathLst>
              <a:path w="45719" h="31115">
                <a:moveTo>
                  <a:pt x="45687" y="30619"/>
                </a:moveTo>
                <a:lnTo>
                  <a:pt x="0" y="25269"/>
                </a:lnTo>
                <a:lnTo>
                  <a:pt x="38437" y="0"/>
                </a:lnTo>
                <a:lnTo>
                  <a:pt x="45687" y="30619"/>
                </a:lnTo>
                <a:close/>
              </a:path>
            </a:pathLst>
          </a:custGeom>
          <a:solidFill>
            <a:srgbClr val="FF0000"/>
          </a:solidFill>
        </p:spPr>
        <p:txBody>
          <a:bodyPr wrap="square" lIns="0" tIns="0" rIns="0" bIns="0" rtlCol="0"/>
          <a:lstStyle/>
          <a:p>
            <a:endParaRPr/>
          </a:p>
        </p:txBody>
      </p:sp>
      <p:sp>
        <p:nvSpPr>
          <p:cNvPr id="24" name="object 24"/>
          <p:cNvSpPr/>
          <p:nvPr/>
        </p:nvSpPr>
        <p:spPr>
          <a:xfrm>
            <a:off x="1386747" y="2198993"/>
            <a:ext cx="45720" cy="31115"/>
          </a:xfrm>
          <a:custGeom>
            <a:avLst/>
            <a:gdLst/>
            <a:ahLst/>
            <a:cxnLst/>
            <a:rect l="l" t="t" r="r" b="b"/>
            <a:pathLst>
              <a:path w="45719" h="31115">
                <a:moveTo>
                  <a:pt x="38437" y="0"/>
                </a:moveTo>
                <a:lnTo>
                  <a:pt x="0" y="25269"/>
                </a:lnTo>
                <a:lnTo>
                  <a:pt x="45687" y="30619"/>
                </a:lnTo>
                <a:lnTo>
                  <a:pt x="38437" y="0"/>
                </a:lnTo>
                <a:close/>
              </a:path>
            </a:pathLst>
          </a:custGeom>
          <a:ln w="9524">
            <a:solidFill>
              <a:srgbClr val="FF0000"/>
            </a:solidFill>
          </a:ln>
        </p:spPr>
        <p:txBody>
          <a:bodyPr wrap="square" lIns="0" tIns="0" rIns="0" bIns="0" rtlCol="0"/>
          <a:lstStyle/>
          <a:p>
            <a:endParaRPr/>
          </a:p>
        </p:txBody>
      </p:sp>
      <p:sp>
        <p:nvSpPr>
          <p:cNvPr id="25" name="object 25"/>
          <p:cNvSpPr/>
          <p:nvPr/>
        </p:nvSpPr>
        <p:spPr>
          <a:xfrm>
            <a:off x="1115462" y="2477896"/>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6"/>
          <p:cNvSpPr/>
          <p:nvPr/>
        </p:nvSpPr>
        <p:spPr>
          <a:xfrm>
            <a:off x="1075176" y="2986423"/>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a:p>
        </p:txBody>
      </p:sp>
      <p:sp>
        <p:nvSpPr>
          <p:cNvPr id="27" name="object 27"/>
          <p:cNvSpPr/>
          <p:nvPr/>
        </p:nvSpPr>
        <p:spPr>
          <a:xfrm>
            <a:off x="1075176" y="298642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8" name="object 28"/>
          <p:cNvSpPr/>
          <p:nvPr/>
        </p:nvSpPr>
        <p:spPr>
          <a:xfrm>
            <a:off x="2626394" y="3900968"/>
            <a:ext cx="257810" cy="476884"/>
          </a:xfrm>
          <a:custGeom>
            <a:avLst/>
            <a:gdLst/>
            <a:ahLst/>
            <a:cxnLst/>
            <a:rect l="l" t="t" r="r" b="b"/>
            <a:pathLst>
              <a:path w="257810" h="476885">
                <a:moveTo>
                  <a:pt x="257799" y="476524"/>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2605820" y="3862944"/>
            <a:ext cx="34925" cy="45720"/>
          </a:xfrm>
          <a:custGeom>
            <a:avLst/>
            <a:gdLst/>
            <a:ahLst/>
            <a:cxnLst/>
            <a:rect l="l" t="t" r="r" b="b"/>
            <a:pathLst>
              <a:path w="34925" h="45719">
                <a:moveTo>
                  <a:pt x="6724" y="45499"/>
                </a:moveTo>
                <a:lnTo>
                  <a:pt x="0" y="0"/>
                </a:lnTo>
                <a:lnTo>
                  <a:pt x="34399" y="30524"/>
                </a:lnTo>
                <a:lnTo>
                  <a:pt x="6724" y="45499"/>
                </a:lnTo>
                <a:close/>
              </a:path>
            </a:pathLst>
          </a:custGeom>
          <a:solidFill>
            <a:srgbClr val="000000"/>
          </a:solidFill>
        </p:spPr>
        <p:txBody>
          <a:bodyPr wrap="square" lIns="0" tIns="0" rIns="0" bIns="0" rtlCol="0"/>
          <a:lstStyle/>
          <a:p>
            <a:endParaRPr/>
          </a:p>
        </p:txBody>
      </p:sp>
      <p:sp>
        <p:nvSpPr>
          <p:cNvPr id="30" name="object 30"/>
          <p:cNvSpPr/>
          <p:nvPr/>
        </p:nvSpPr>
        <p:spPr>
          <a:xfrm>
            <a:off x="2605820" y="3862943"/>
            <a:ext cx="34925" cy="45720"/>
          </a:xfrm>
          <a:custGeom>
            <a:avLst/>
            <a:gdLst/>
            <a:ahLst/>
            <a:cxnLst/>
            <a:rect l="l" t="t" r="r" b="b"/>
            <a:pathLst>
              <a:path w="34925" h="45719">
                <a:moveTo>
                  <a:pt x="34399" y="30524"/>
                </a:moveTo>
                <a:lnTo>
                  <a:pt x="0" y="0"/>
                </a:lnTo>
                <a:lnTo>
                  <a:pt x="6724" y="45499"/>
                </a:lnTo>
                <a:lnTo>
                  <a:pt x="34399" y="30524"/>
                </a:lnTo>
                <a:close/>
              </a:path>
            </a:pathLst>
          </a:custGeom>
          <a:ln w="9524">
            <a:solidFill>
              <a:srgbClr val="000000"/>
            </a:solidFill>
          </a:ln>
        </p:spPr>
        <p:txBody>
          <a:bodyPr wrap="square" lIns="0" tIns="0" rIns="0" bIns="0" rtlCol="0"/>
          <a:lstStyle/>
          <a:p>
            <a:endParaRPr/>
          </a:p>
        </p:txBody>
      </p:sp>
      <p:sp>
        <p:nvSpPr>
          <p:cNvPr id="31" name="object 31"/>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32" name="object 32"/>
          <p:cNvSpPr txBox="1"/>
          <p:nvPr/>
        </p:nvSpPr>
        <p:spPr>
          <a:xfrm>
            <a:off x="2939940" y="4276099"/>
            <a:ext cx="4213225" cy="1109980"/>
          </a:xfrm>
          <a:prstGeom prst="rect">
            <a:avLst/>
          </a:prstGeom>
        </p:spPr>
        <p:txBody>
          <a:bodyPr vert="horz" wrap="square" lIns="0" tIns="0" rIns="0" bIns="0" rtlCol="0">
            <a:spAutoFit/>
          </a:bodyPr>
          <a:lstStyle/>
          <a:p>
            <a:pPr marL="12700">
              <a:lnSpc>
                <a:spcPts val="2090"/>
              </a:lnSpc>
            </a:pPr>
            <a:r>
              <a:rPr dirty="0">
                <a:latin typeface="Calibri" panose="020F0502020204030204" pitchFamily="34" charset="0"/>
                <a:cs typeface="Calibri" panose="020F0502020204030204" pitchFamily="34" charset="0"/>
              </a:rPr>
              <a:t>1</a:t>
            </a:r>
            <a:r>
              <a:rPr spc="-1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number:</a:t>
            </a:r>
            <a:endParaRPr dirty="0">
              <a:latin typeface="Calibri" panose="020F0502020204030204" pitchFamily="34" charset="0"/>
              <a:cs typeface="Calibri" panose="020F0502020204030204" pitchFamily="34" charset="0"/>
            </a:endParaRPr>
          </a:p>
          <a:p>
            <a:pPr marL="12700" marR="5080">
              <a:lnSpc>
                <a:spcPct val="100699"/>
              </a:lnSpc>
            </a:pPr>
            <a:r>
              <a:rPr spc="-5" dirty="0">
                <a:latin typeface="Calibri" panose="020F0502020204030204" pitchFamily="34" charset="0"/>
                <a:cs typeface="Calibri" panose="020F0502020204030204" pitchFamily="34" charset="0"/>
              </a:rPr>
              <a:t>the </a:t>
            </a:r>
            <a:r>
              <a:rPr dirty="0">
                <a:latin typeface="Calibri" panose="020F0502020204030204" pitchFamily="34" charset="0"/>
                <a:cs typeface="Calibri" panose="020F0502020204030204" pitchFamily="34" charset="0"/>
              </a:rPr>
              <a:t>result </a:t>
            </a:r>
            <a:r>
              <a:rPr spc="-5" dirty="0">
                <a:latin typeface="Calibri" panose="020F0502020204030204" pitchFamily="34" charset="0"/>
                <a:cs typeface="Calibri" panose="020F0502020204030204" pitchFamily="34" charset="0"/>
              </a:rPr>
              <a:t>of taking </a:t>
            </a:r>
            <a:r>
              <a:rPr dirty="0">
                <a:latin typeface="Calibri" panose="020F0502020204030204" pitchFamily="34" charset="0"/>
                <a:cs typeface="Calibri" panose="020F0502020204030204" pitchFamily="34" charset="0"/>
              </a:rPr>
              <a:t>a </a:t>
            </a:r>
            <a:r>
              <a:rPr spc="-5" dirty="0">
                <a:latin typeface="Calibri" panose="020F0502020204030204" pitchFamily="34" charset="0"/>
                <a:cs typeface="Calibri" panose="020F0502020204030204" pitchFamily="34" charset="0"/>
              </a:rPr>
              <a:t>dot product between  the filter and this part of the</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image</a:t>
            </a:r>
            <a:endParaRPr dirty="0">
              <a:latin typeface="Calibri" panose="020F0502020204030204" pitchFamily="34" charset="0"/>
              <a:cs typeface="Calibri" panose="020F0502020204030204" pitchFamily="34" charset="0"/>
            </a:endParaRPr>
          </a:p>
          <a:p>
            <a:pPr marL="12700">
              <a:spcBef>
                <a:spcPts val="15"/>
              </a:spcBef>
            </a:pPr>
            <a:r>
              <a:rPr dirty="0">
                <a:latin typeface="Calibri" panose="020F0502020204030204" pitchFamily="34" charset="0"/>
                <a:cs typeface="Calibri" panose="020F0502020204030204" pitchFamily="34" charset="0"/>
              </a:rPr>
              <a:t>(i.e. </a:t>
            </a:r>
            <a:r>
              <a:rPr spc="-5" dirty="0">
                <a:latin typeface="Calibri" panose="020F0502020204030204" pitchFamily="34" charset="0"/>
                <a:cs typeface="Calibri" panose="020F0502020204030204" pitchFamily="34" charset="0"/>
              </a:rPr>
              <a:t>5*5*3 </a:t>
            </a:r>
            <a:r>
              <a:rPr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75-dimensional dot</a:t>
            </a:r>
            <a:r>
              <a:rPr spc="-8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product)</a:t>
            </a:r>
            <a:endParaRPr dirty="0">
              <a:latin typeface="Calibri" panose="020F0502020204030204" pitchFamily="34" charset="0"/>
              <a:cs typeface="Calibri" panose="020F0502020204030204" pitchFamily="34" charset="0"/>
            </a:endParaRPr>
          </a:p>
        </p:txBody>
      </p:sp>
      <p:sp>
        <p:nvSpPr>
          <p:cNvPr id="33" name="object 33"/>
          <p:cNvSpPr txBox="1"/>
          <p:nvPr/>
        </p:nvSpPr>
        <p:spPr>
          <a:xfrm>
            <a:off x="932074" y="4560506"/>
            <a:ext cx="280035" cy="269304"/>
          </a:xfrm>
          <a:prstGeom prst="rect">
            <a:avLst/>
          </a:prstGeom>
        </p:spPr>
        <p:txBody>
          <a:bodyPr vert="horz" wrap="square" lIns="0" tIns="0" rIns="0" bIns="0" rtlCol="0">
            <a:spAutoFit/>
          </a:bodyPr>
          <a:lstStyle/>
          <a:p>
            <a:pPr marL="12700">
              <a:lnSpc>
                <a:spcPts val="2090"/>
              </a:lnSpc>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34" name="object 34"/>
          <p:cNvSpPr txBox="1"/>
          <p:nvPr/>
        </p:nvSpPr>
        <p:spPr>
          <a:xfrm>
            <a:off x="261463" y="4952135"/>
            <a:ext cx="153035" cy="269304"/>
          </a:xfrm>
          <a:prstGeom prst="rect">
            <a:avLst/>
          </a:prstGeom>
        </p:spPr>
        <p:txBody>
          <a:bodyPr vert="horz" wrap="square" lIns="0" tIns="0" rIns="0" bIns="0" rtlCol="0">
            <a:spAutoFit/>
          </a:bodyPr>
          <a:lstStyle/>
          <a:p>
            <a:pPr marL="12700">
              <a:lnSpc>
                <a:spcPts val="2090"/>
              </a:lnSpc>
            </a:pPr>
            <a:r>
              <a:rPr dirty="0">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239679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p:nvPr/>
        </p:nvSpPr>
        <p:spPr>
          <a:xfrm>
            <a:off x="2259196" y="3412770"/>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6" y="23719"/>
                </a:lnTo>
                <a:lnTo>
                  <a:pt x="258579" y="62849"/>
                </a:lnTo>
                <a:lnTo>
                  <a:pt x="279561" y="113490"/>
                </a:lnTo>
                <a:lnTo>
                  <a:pt x="282299" y="141149"/>
                </a:lnTo>
                <a:lnTo>
                  <a:pt x="275103" y="185762"/>
                </a:lnTo>
                <a:lnTo>
                  <a:pt x="255065" y="224508"/>
                </a:lnTo>
                <a:lnTo>
                  <a:pt x="224510" y="255064"/>
                </a:lnTo>
                <a:lnTo>
                  <a:pt x="185763" y="275103"/>
                </a:lnTo>
                <a:lnTo>
                  <a:pt x="141149" y="282299"/>
                </a:lnTo>
                <a:close/>
              </a:path>
            </a:pathLst>
          </a:custGeom>
          <a:solidFill>
            <a:srgbClr val="C8DAF7"/>
          </a:solidFill>
        </p:spPr>
        <p:txBody>
          <a:bodyPr wrap="square" lIns="0" tIns="0" rIns="0" bIns="0" rtlCol="0"/>
          <a:lstStyle/>
          <a:p>
            <a:endParaRPr/>
          </a:p>
        </p:txBody>
      </p:sp>
      <p:sp>
        <p:nvSpPr>
          <p:cNvPr id="10" name="object 10"/>
          <p:cNvSpPr/>
          <p:nvPr/>
        </p:nvSpPr>
        <p:spPr>
          <a:xfrm>
            <a:off x="2259196" y="3412770"/>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769698" y="355392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2" name="object 12"/>
          <p:cNvSpPr/>
          <p:nvPr/>
        </p:nvSpPr>
        <p:spPr>
          <a:xfrm>
            <a:off x="789199" y="331662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3" name="object 13"/>
          <p:cNvSpPr/>
          <p:nvPr/>
        </p:nvSpPr>
        <p:spPr>
          <a:xfrm>
            <a:off x="925399" y="316722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4" name="object 14"/>
          <p:cNvSpPr/>
          <p:nvPr/>
        </p:nvSpPr>
        <p:spPr>
          <a:xfrm>
            <a:off x="951498" y="355391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5" name="object 15"/>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9" name="object 19"/>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0" name="object 20"/>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1" name="object 21"/>
          <p:cNvSpPr txBox="1"/>
          <p:nvPr/>
        </p:nvSpPr>
        <p:spPr>
          <a:xfrm>
            <a:off x="1296376" y="1813430"/>
            <a:ext cx="3372485" cy="975394"/>
          </a:xfrm>
          <a:prstGeom prst="rect">
            <a:avLst/>
          </a:prstGeom>
        </p:spPr>
        <p:txBody>
          <a:bodyPr vert="horz" wrap="square" lIns="0" tIns="27939" rIns="0" bIns="0" rtlCol="0">
            <a:spAutoFit/>
          </a:bodyPr>
          <a:lstStyle/>
          <a:p>
            <a:pPr marL="1293495" marR="5080">
              <a:lnSpc>
                <a:spcPts val="2850"/>
              </a:lnSpc>
              <a:spcBef>
                <a:spcPts val="219"/>
              </a:spcBef>
            </a:pPr>
            <a:r>
              <a:rPr sz="2400" spc="-5" dirty="0">
                <a:solidFill>
                  <a:srgbClr val="FF0000"/>
                </a:solidFill>
                <a:latin typeface="Calibri" panose="020F0502020204030204" pitchFamily="34" charset="0"/>
                <a:cs typeface="Calibri" panose="020F0502020204030204" pitchFamily="34" charset="0"/>
              </a:rPr>
              <a:t>32x32x3</a:t>
            </a:r>
            <a:r>
              <a:rPr sz="2400" spc="-95" dirty="0">
                <a:solidFill>
                  <a:srgbClr val="FF0000"/>
                </a:solidFill>
                <a:latin typeface="Calibri" panose="020F0502020204030204" pitchFamily="34" charset="0"/>
                <a:cs typeface="Calibri" panose="020F0502020204030204" pitchFamily="34" charset="0"/>
              </a:rPr>
              <a:t> </a:t>
            </a:r>
            <a:r>
              <a:rPr sz="2400" spc="-5" dirty="0">
                <a:solidFill>
                  <a:srgbClr val="FF0000"/>
                </a:solidFill>
                <a:latin typeface="Calibri" panose="020F0502020204030204" pitchFamily="34" charset="0"/>
                <a:cs typeface="Calibri" panose="020F0502020204030204" pitchFamily="34" charset="0"/>
              </a:rPr>
              <a:t>image  </a:t>
            </a:r>
            <a:r>
              <a:rPr sz="2400" spc="-5" dirty="0">
                <a:solidFill>
                  <a:srgbClr val="0000FF"/>
                </a:solidFill>
                <a:latin typeface="Calibri" panose="020F0502020204030204" pitchFamily="34" charset="0"/>
                <a:cs typeface="Calibri" panose="020F0502020204030204" pitchFamily="34" charset="0"/>
              </a:rPr>
              <a:t>5x5x3</a:t>
            </a:r>
            <a:r>
              <a:rPr sz="2400" spc="-20" dirty="0">
                <a:solidFill>
                  <a:srgbClr val="0000FF"/>
                </a:solidFill>
                <a:latin typeface="Calibri" panose="020F0502020204030204" pitchFamily="34" charset="0"/>
                <a:cs typeface="Calibri" panose="020F0502020204030204" pitchFamily="34" charset="0"/>
              </a:rPr>
              <a:t> </a:t>
            </a:r>
            <a:r>
              <a:rPr sz="2400" spc="-5" dirty="0">
                <a:solidFill>
                  <a:srgbClr val="0000FF"/>
                </a:solidFill>
                <a:latin typeface="Calibri" panose="020F0502020204030204" pitchFamily="34" charset="0"/>
                <a:cs typeface="Calibri" panose="020F0502020204030204" pitchFamily="34" charset="0"/>
              </a:rPr>
              <a:t>filter</a:t>
            </a:r>
            <a:endParaRPr sz="2400" dirty="0">
              <a:latin typeface="Calibri" panose="020F0502020204030204" pitchFamily="34" charset="0"/>
              <a:cs typeface="Calibri" panose="020F0502020204030204" pitchFamily="34" charset="0"/>
            </a:endParaRPr>
          </a:p>
          <a:p>
            <a:pPr marL="12700">
              <a:lnSpc>
                <a:spcPts val="1475"/>
              </a:lnSpc>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22" name="object 22"/>
          <p:cNvSpPr/>
          <p:nvPr/>
        </p:nvSpPr>
        <p:spPr>
          <a:xfrm>
            <a:off x="1428810" y="1994373"/>
            <a:ext cx="929005" cy="220345"/>
          </a:xfrm>
          <a:custGeom>
            <a:avLst/>
            <a:gdLst/>
            <a:ahLst/>
            <a:cxnLst/>
            <a:rect l="l" t="t" r="r" b="b"/>
            <a:pathLst>
              <a:path w="929005" h="220344">
                <a:moveTo>
                  <a:pt x="928685" y="0"/>
                </a:moveTo>
                <a:lnTo>
                  <a:pt x="0" y="219929"/>
                </a:lnTo>
              </a:path>
            </a:pathLst>
          </a:custGeom>
          <a:ln w="9524">
            <a:solidFill>
              <a:srgbClr val="FF0000"/>
            </a:solidFill>
          </a:ln>
        </p:spPr>
        <p:txBody>
          <a:bodyPr wrap="square" lIns="0" tIns="0" rIns="0" bIns="0" rtlCol="0"/>
          <a:lstStyle/>
          <a:p>
            <a:endParaRPr/>
          </a:p>
        </p:txBody>
      </p:sp>
      <p:sp>
        <p:nvSpPr>
          <p:cNvPr id="23" name="object 23"/>
          <p:cNvSpPr/>
          <p:nvPr/>
        </p:nvSpPr>
        <p:spPr>
          <a:xfrm>
            <a:off x="1386747" y="2198993"/>
            <a:ext cx="45720" cy="31115"/>
          </a:xfrm>
          <a:custGeom>
            <a:avLst/>
            <a:gdLst/>
            <a:ahLst/>
            <a:cxnLst/>
            <a:rect l="l" t="t" r="r" b="b"/>
            <a:pathLst>
              <a:path w="45719" h="31115">
                <a:moveTo>
                  <a:pt x="45687" y="30619"/>
                </a:moveTo>
                <a:lnTo>
                  <a:pt x="0" y="25269"/>
                </a:lnTo>
                <a:lnTo>
                  <a:pt x="38437" y="0"/>
                </a:lnTo>
                <a:lnTo>
                  <a:pt x="45687" y="30619"/>
                </a:lnTo>
                <a:close/>
              </a:path>
            </a:pathLst>
          </a:custGeom>
          <a:solidFill>
            <a:srgbClr val="FF0000"/>
          </a:solidFill>
        </p:spPr>
        <p:txBody>
          <a:bodyPr wrap="square" lIns="0" tIns="0" rIns="0" bIns="0" rtlCol="0"/>
          <a:lstStyle/>
          <a:p>
            <a:endParaRPr/>
          </a:p>
        </p:txBody>
      </p:sp>
      <p:sp>
        <p:nvSpPr>
          <p:cNvPr id="24" name="object 24"/>
          <p:cNvSpPr/>
          <p:nvPr/>
        </p:nvSpPr>
        <p:spPr>
          <a:xfrm>
            <a:off x="1386747" y="2198993"/>
            <a:ext cx="45720" cy="31115"/>
          </a:xfrm>
          <a:custGeom>
            <a:avLst/>
            <a:gdLst/>
            <a:ahLst/>
            <a:cxnLst/>
            <a:rect l="l" t="t" r="r" b="b"/>
            <a:pathLst>
              <a:path w="45719" h="31115">
                <a:moveTo>
                  <a:pt x="38437" y="0"/>
                </a:moveTo>
                <a:lnTo>
                  <a:pt x="0" y="25269"/>
                </a:lnTo>
                <a:lnTo>
                  <a:pt x="45687" y="30619"/>
                </a:lnTo>
                <a:lnTo>
                  <a:pt x="38437" y="0"/>
                </a:lnTo>
                <a:close/>
              </a:path>
            </a:pathLst>
          </a:custGeom>
          <a:ln w="9524">
            <a:solidFill>
              <a:srgbClr val="FF0000"/>
            </a:solidFill>
          </a:ln>
        </p:spPr>
        <p:txBody>
          <a:bodyPr wrap="square" lIns="0" tIns="0" rIns="0" bIns="0" rtlCol="0"/>
          <a:lstStyle/>
          <a:p>
            <a:endParaRPr/>
          </a:p>
        </p:txBody>
      </p:sp>
      <p:sp>
        <p:nvSpPr>
          <p:cNvPr id="25" name="object 25"/>
          <p:cNvSpPr/>
          <p:nvPr/>
        </p:nvSpPr>
        <p:spPr>
          <a:xfrm>
            <a:off x="1115462" y="2477896"/>
            <a:ext cx="1346200" cy="523240"/>
          </a:xfrm>
          <a:custGeom>
            <a:avLst/>
            <a:gdLst/>
            <a:ahLst/>
            <a:cxnLst/>
            <a:rect l="l" t="t" r="r" b="b"/>
            <a:pathLst>
              <a:path w="1346200" h="523239">
                <a:moveTo>
                  <a:pt x="1345632" y="0"/>
                </a:moveTo>
                <a:lnTo>
                  <a:pt x="0" y="523188"/>
                </a:lnTo>
              </a:path>
            </a:pathLst>
          </a:custGeom>
          <a:ln w="9524">
            <a:solidFill>
              <a:srgbClr val="0000FF"/>
            </a:solidFill>
          </a:ln>
        </p:spPr>
        <p:txBody>
          <a:bodyPr wrap="square" lIns="0" tIns="0" rIns="0" bIns="0" rtlCol="0"/>
          <a:lstStyle/>
          <a:p>
            <a:endParaRPr/>
          </a:p>
        </p:txBody>
      </p:sp>
      <p:sp>
        <p:nvSpPr>
          <p:cNvPr id="26" name="object 26"/>
          <p:cNvSpPr/>
          <p:nvPr/>
        </p:nvSpPr>
        <p:spPr>
          <a:xfrm>
            <a:off x="1075176" y="2986423"/>
            <a:ext cx="46355" cy="30480"/>
          </a:xfrm>
          <a:custGeom>
            <a:avLst/>
            <a:gdLst/>
            <a:ahLst/>
            <a:cxnLst/>
            <a:rect l="l" t="t" r="r" b="b"/>
            <a:pathLst>
              <a:path w="46355" h="30480">
                <a:moveTo>
                  <a:pt x="0" y="30327"/>
                </a:moveTo>
                <a:lnTo>
                  <a:pt x="34587" y="0"/>
                </a:lnTo>
                <a:lnTo>
                  <a:pt x="45989" y="29324"/>
                </a:lnTo>
                <a:lnTo>
                  <a:pt x="0" y="30327"/>
                </a:lnTo>
                <a:close/>
              </a:path>
            </a:pathLst>
          </a:custGeom>
          <a:solidFill>
            <a:srgbClr val="0000FF"/>
          </a:solidFill>
        </p:spPr>
        <p:txBody>
          <a:bodyPr wrap="square" lIns="0" tIns="0" rIns="0" bIns="0" rtlCol="0"/>
          <a:lstStyle/>
          <a:p>
            <a:endParaRPr/>
          </a:p>
        </p:txBody>
      </p:sp>
      <p:sp>
        <p:nvSpPr>
          <p:cNvPr id="27" name="object 27"/>
          <p:cNvSpPr/>
          <p:nvPr/>
        </p:nvSpPr>
        <p:spPr>
          <a:xfrm>
            <a:off x="1075176" y="2986423"/>
            <a:ext cx="46355" cy="30480"/>
          </a:xfrm>
          <a:custGeom>
            <a:avLst/>
            <a:gdLst/>
            <a:ahLst/>
            <a:cxnLst/>
            <a:rect l="l" t="t" r="r" b="b"/>
            <a:pathLst>
              <a:path w="46355" h="30480">
                <a:moveTo>
                  <a:pt x="34587" y="0"/>
                </a:moveTo>
                <a:lnTo>
                  <a:pt x="0" y="30327"/>
                </a:lnTo>
                <a:lnTo>
                  <a:pt x="45989" y="29324"/>
                </a:lnTo>
                <a:lnTo>
                  <a:pt x="34587" y="0"/>
                </a:lnTo>
                <a:close/>
              </a:path>
            </a:pathLst>
          </a:custGeom>
          <a:ln w="9524">
            <a:solidFill>
              <a:srgbClr val="0000FF"/>
            </a:solidFill>
          </a:ln>
        </p:spPr>
        <p:txBody>
          <a:bodyPr wrap="square" lIns="0" tIns="0" rIns="0" bIns="0" rtlCol="0"/>
          <a:lstStyle/>
          <a:p>
            <a:endParaRPr/>
          </a:p>
        </p:txBody>
      </p:sp>
      <p:sp>
        <p:nvSpPr>
          <p:cNvPr id="28" name="object 28"/>
          <p:cNvSpPr/>
          <p:nvPr/>
        </p:nvSpPr>
        <p:spPr>
          <a:xfrm>
            <a:off x="2626394" y="3900968"/>
            <a:ext cx="257810" cy="476884"/>
          </a:xfrm>
          <a:custGeom>
            <a:avLst/>
            <a:gdLst/>
            <a:ahLst/>
            <a:cxnLst/>
            <a:rect l="l" t="t" r="r" b="b"/>
            <a:pathLst>
              <a:path w="257810" h="476885">
                <a:moveTo>
                  <a:pt x="257799" y="476524"/>
                </a:moveTo>
                <a:lnTo>
                  <a:pt x="0" y="0"/>
                </a:lnTo>
              </a:path>
            </a:pathLst>
          </a:custGeom>
          <a:ln w="9524">
            <a:solidFill>
              <a:srgbClr val="000000"/>
            </a:solidFill>
          </a:ln>
        </p:spPr>
        <p:txBody>
          <a:bodyPr wrap="square" lIns="0" tIns="0" rIns="0" bIns="0" rtlCol="0"/>
          <a:lstStyle/>
          <a:p>
            <a:endParaRPr/>
          </a:p>
        </p:txBody>
      </p:sp>
      <p:sp>
        <p:nvSpPr>
          <p:cNvPr id="29" name="object 29"/>
          <p:cNvSpPr/>
          <p:nvPr/>
        </p:nvSpPr>
        <p:spPr>
          <a:xfrm>
            <a:off x="2605820" y="3862944"/>
            <a:ext cx="34925" cy="45720"/>
          </a:xfrm>
          <a:custGeom>
            <a:avLst/>
            <a:gdLst/>
            <a:ahLst/>
            <a:cxnLst/>
            <a:rect l="l" t="t" r="r" b="b"/>
            <a:pathLst>
              <a:path w="34925" h="45719">
                <a:moveTo>
                  <a:pt x="6724" y="45499"/>
                </a:moveTo>
                <a:lnTo>
                  <a:pt x="0" y="0"/>
                </a:lnTo>
                <a:lnTo>
                  <a:pt x="34399" y="30524"/>
                </a:lnTo>
                <a:lnTo>
                  <a:pt x="6724" y="45499"/>
                </a:lnTo>
                <a:close/>
              </a:path>
            </a:pathLst>
          </a:custGeom>
          <a:solidFill>
            <a:srgbClr val="000000"/>
          </a:solidFill>
        </p:spPr>
        <p:txBody>
          <a:bodyPr wrap="square" lIns="0" tIns="0" rIns="0" bIns="0" rtlCol="0"/>
          <a:lstStyle/>
          <a:p>
            <a:endParaRPr/>
          </a:p>
        </p:txBody>
      </p:sp>
      <p:sp>
        <p:nvSpPr>
          <p:cNvPr id="30" name="object 30"/>
          <p:cNvSpPr/>
          <p:nvPr/>
        </p:nvSpPr>
        <p:spPr>
          <a:xfrm>
            <a:off x="2605820" y="3862943"/>
            <a:ext cx="34925" cy="45720"/>
          </a:xfrm>
          <a:custGeom>
            <a:avLst/>
            <a:gdLst/>
            <a:ahLst/>
            <a:cxnLst/>
            <a:rect l="l" t="t" r="r" b="b"/>
            <a:pathLst>
              <a:path w="34925" h="45719">
                <a:moveTo>
                  <a:pt x="34399" y="30524"/>
                </a:moveTo>
                <a:lnTo>
                  <a:pt x="0" y="0"/>
                </a:lnTo>
                <a:lnTo>
                  <a:pt x="6724" y="45499"/>
                </a:lnTo>
                <a:lnTo>
                  <a:pt x="34399" y="30524"/>
                </a:lnTo>
                <a:close/>
              </a:path>
            </a:pathLst>
          </a:custGeom>
          <a:ln w="9524">
            <a:solidFill>
              <a:srgbClr val="000000"/>
            </a:solidFill>
          </a:ln>
        </p:spPr>
        <p:txBody>
          <a:bodyPr wrap="square" lIns="0" tIns="0" rIns="0" bIns="0" rtlCol="0"/>
          <a:lstStyle/>
          <a:p>
            <a:endParaRPr/>
          </a:p>
        </p:txBody>
      </p:sp>
      <p:sp>
        <p:nvSpPr>
          <p:cNvPr id="31" name="object 31"/>
          <p:cNvSpPr/>
          <p:nvPr/>
        </p:nvSpPr>
        <p:spPr>
          <a:xfrm>
            <a:off x="5568364" y="1919922"/>
            <a:ext cx="3181793" cy="1815396"/>
          </a:xfrm>
          <a:prstGeom prst="rect">
            <a:avLst/>
          </a:prstGeom>
          <a:blipFill>
            <a:blip r:embed="rId2" cstate="print"/>
            <a:stretch>
              <a:fillRect/>
            </a:stretch>
          </a:blipFill>
        </p:spPr>
        <p:txBody>
          <a:bodyPr wrap="square" lIns="0" tIns="0" rIns="0" bIns="0" rtlCol="0"/>
          <a:lstStyle/>
          <a:p>
            <a:endParaRPr/>
          </a:p>
        </p:txBody>
      </p:sp>
      <p:sp>
        <p:nvSpPr>
          <p:cNvPr id="32" name="object 32"/>
          <p:cNvSpPr/>
          <p:nvPr/>
        </p:nvSpPr>
        <p:spPr>
          <a:xfrm>
            <a:off x="5563588" y="1915161"/>
            <a:ext cx="3191510" cy="1824989"/>
          </a:xfrm>
          <a:custGeom>
            <a:avLst/>
            <a:gdLst/>
            <a:ahLst/>
            <a:cxnLst/>
            <a:rect l="l" t="t" r="r" b="b"/>
            <a:pathLst>
              <a:path w="3191509" h="1824989">
                <a:moveTo>
                  <a:pt x="0" y="0"/>
                </a:moveTo>
                <a:lnTo>
                  <a:pt x="3191343" y="0"/>
                </a:lnTo>
                <a:lnTo>
                  <a:pt x="3191343" y="1824933"/>
                </a:lnTo>
                <a:lnTo>
                  <a:pt x="0" y="1824933"/>
                </a:lnTo>
                <a:lnTo>
                  <a:pt x="0" y="0"/>
                </a:lnTo>
                <a:close/>
              </a:path>
            </a:pathLst>
          </a:custGeom>
          <a:ln w="9524">
            <a:solidFill>
              <a:srgbClr val="000000"/>
            </a:solidFill>
          </a:ln>
        </p:spPr>
        <p:txBody>
          <a:bodyPr wrap="square" lIns="0" tIns="0" rIns="0" bIns="0" rtlCol="0"/>
          <a:lstStyle/>
          <a:p>
            <a:endParaRPr/>
          </a:p>
        </p:txBody>
      </p:sp>
      <p:sp>
        <p:nvSpPr>
          <p:cNvPr id="33" name="object 33"/>
          <p:cNvSpPr txBox="1"/>
          <p:nvPr/>
        </p:nvSpPr>
        <p:spPr>
          <a:xfrm>
            <a:off x="5703736" y="3774425"/>
            <a:ext cx="2702560" cy="559640"/>
          </a:xfrm>
          <a:prstGeom prst="rect">
            <a:avLst/>
          </a:prstGeom>
        </p:spPr>
        <p:txBody>
          <a:bodyPr vert="horz" wrap="square" lIns="0" tIns="10795" rIns="0" bIns="0" rtlCol="0">
            <a:spAutoFit/>
          </a:bodyPr>
          <a:lstStyle/>
          <a:p>
            <a:pPr marL="12700" marR="5080">
              <a:lnSpc>
                <a:spcPct val="100699"/>
              </a:lnSpc>
              <a:spcBef>
                <a:spcPts val="85"/>
              </a:spcBef>
            </a:pPr>
            <a:r>
              <a:rPr spc="-5" dirty="0">
                <a:solidFill>
                  <a:srgbClr val="38751C"/>
                </a:solidFill>
                <a:latin typeface="Calibri" panose="020F0502020204030204" pitchFamily="34" charset="0"/>
                <a:cs typeface="Calibri" panose="020F0502020204030204" pitchFamily="34" charset="0"/>
              </a:rPr>
              <a:t>It’s just </a:t>
            </a:r>
            <a:r>
              <a:rPr dirty="0">
                <a:solidFill>
                  <a:srgbClr val="38751C"/>
                </a:solidFill>
                <a:latin typeface="Calibri" panose="020F0502020204030204" pitchFamily="34" charset="0"/>
                <a:cs typeface="Calibri" panose="020F0502020204030204" pitchFamily="34" charset="0"/>
              </a:rPr>
              <a:t>a </a:t>
            </a:r>
            <a:r>
              <a:rPr spc="-5" dirty="0">
                <a:solidFill>
                  <a:srgbClr val="38751C"/>
                </a:solidFill>
                <a:latin typeface="Calibri" panose="020F0502020204030204" pitchFamily="34" charset="0"/>
                <a:cs typeface="Calibri" panose="020F0502020204030204" pitchFamily="34" charset="0"/>
              </a:rPr>
              <a:t>neuron with local  </a:t>
            </a:r>
            <a:r>
              <a:rPr dirty="0">
                <a:solidFill>
                  <a:srgbClr val="38751C"/>
                </a:solidFill>
                <a:latin typeface="Calibri" panose="020F0502020204030204" pitchFamily="34" charset="0"/>
                <a:cs typeface="Calibri" panose="020F0502020204030204" pitchFamily="34" charset="0"/>
              </a:rPr>
              <a:t>connectivity...</a:t>
            </a:r>
            <a:endParaRPr dirty="0">
              <a:latin typeface="Calibri" panose="020F0502020204030204" pitchFamily="34" charset="0"/>
              <a:cs typeface="Calibri" panose="020F0502020204030204" pitchFamily="34" charset="0"/>
            </a:endParaRPr>
          </a:p>
        </p:txBody>
      </p:sp>
      <p:sp>
        <p:nvSpPr>
          <p:cNvPr id="34" name="object 34"/>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35" name="object 35"/>
          <p:cNvSpPr txBox="1"/>
          <p:nvPr/>
        </p:nvSpPr>
        <p:spPr>
          <a:xfrm>
            <a:off x="2939940" y="4276099"/>
            <a:ext cx="4213225" cy="1109980"/>
          </a:xfrm>
          <a:prstGeom prst="rect">
            <a:avLst/>
          </a:prstGeom>
        </p:spPr>
        <p:txBody>
          <a:bodyPr vert="horz" wrap="square" lIns="0" tIns="0" rIns="0" bIns="0" rtlCol="0">
            <a:spAutoFit/>
          </a:bodyPr>
          <a:lstStyle/>
          <a:p>
            <a:pPr marL="12700">
              <a:lnSpc>
                <a:spcPts val="2090"/>
              </a:lnSpc>
            </a:pPr>
            <a:r>
              <a:rPr dirty="0">
                <a:latin typeface="Calibri" panose="020F0502020204030204" pitchFamily="34" charset="0"/>
                <a:cs typeface="Calibri" panose="020F0502020204030204" pitchFamily="34" charset="0"/>
              </a:rPr>
              <a:t>1</a:t>
            </a:r>
            <a:r>
              <a:rPr spc="-1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number:</a:t>
            </a:r>
            <a:endParaRPr dirty="0">
              <a:latin typeface="Calibri" panose="020F0502020204030204" pitchFamily="34" charset="0"/>
              <a:cs typeface="Calibri" panose="020F0502020204030204" pitchFamily="34" charset="0"/>
            </a:endParaRPr>
          </a:p>
          <a:p>
            <a:pPr marL="12700" marR="5080">
              <a:lnSpc>
                <a:spcPct val="100699"/>
              </a:lnSpc>
            </a:pPr>
            <a:r>
              <a:rPr spc="-5" dirty="0">
                <a:latin typeface="Calibri" panose="020F0502020204030204" pitchFamily="34" charset="0"/>
                <a:cs typeface="Calibri" panose="020F0502020204030204" pitchFamily="34" charset="0"/>
              </a:rPr>
              <a:t>the </a:t>
            </a:r>
            <a:r>
              <a:rPr dirty="0">
                <a:latin typeface="Calibri" panose="020F0502020204030204" pitchFamily="34" charset="0"/>
                <a:cs typeface="Calibri" panose="020F0502020204030204" pitchFamily="34" charset="0"/>
              </a:rPr>
              <a:t>result </a:t>
            </a:r>
            <a:r>
              <a:rPr spc="-5" dirty="0">
                <a:latin typeface="Calibri" panose="020F0502020204030204" pitchFamily="34" charset="0"/>
                <a:cs typeface="Calibri" panose="020F0502020204030204" pitchFamily="34" charset="0"/>
              </a:rPr>
              <a:t>of taking </a:t>
            </a:r>
            <a:r>
              <a:rPr dirty="0">
                <a:latin typeface="Calibri" panose="020F0502020204030204" pitchFamily="34" charset="0"/>
                <a:cs typeface="Calibri" panose="020F0502020204030204" pitchFamily="34" charset="0"/>
              </a:rPr>
              <a:t>a </a:t>
            </a:r>
            <a:r>
              <a:rPr spc="-5" dirty="0">
                <a:latin typeface="Calibri" panose="020F0502020204030204" pitchFamily="34" charset="0"/>
                <a:cs typeface="Calibri" panose="020F0502020204030204" pitchFamily="34" charset="0"/>
              </a:rPr>
              <a:t>dot product between  the filter and this part of the</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image</a:t>
            </a:r>
            <a:endParaRPr dirty="0">
              <a:latin typeface="Calibri" panose="020F0502020204030204" pitchFamily="34" charset="0"/>
              <a:cs typeface="Calibri" panose="020F0502020204030204" pitchFamily="34" charset="0"/>
            </a:endParaRPr>
          </a:p>
          <a:p>
            <a:pPr marL="12700">
              <a:spcBef>
                <a:spcPts val="15"/>
              </a:spcBef>
            </a:pPr>
            <a:r>
              <a:rPr dirty="0">
                <a:latin typeface="Calibri" panose="020F0502020204030204" pitchFamily="34" charset="0"/>
                <a:cs typeface="Calibri" panose="020F0502020204030204" pitchFamily="34" charset="0"/>
              </a:rPr>
              <a:t>(i.e. </a:t>
            </a:r>
            <a:r>
              <a:rPr spc="-5" dirty="0">
                <a:latin typeface="Calibri" panose="020F0502020204030204" pitchFamily="34" charset="0"/>
                <a:cs typeface="Calibri" panose="020F0502020204030204" pitchFamily="34" charset="0"/>
              </a:rPr>
              <a:t>5*5*3 </a:t>
            </a:r>
            <a:r>
              <a:rPr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75-dimensional dot</a:t>
            </a:r>
            <a:r>
              <a:rPr spc="-8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product)</a:t>
            </a:r>
            <a:endParaRPr dirty="0">
              <a:latin typeface="Calibri" panose="020F0502020204030204" pitchFamily="34" charset="0"/>
              <a:cs typeface="Calibri" panose="020F0502020204030204" pitchFamily="34" charset="0"/>
            </a:endParaRPr>
          </a:p>
        </p:txBody>
      </p:sp>
      <p:sp>
        <p:nvSpPr>
          <p:cNvPr id="36" name="object 36"/>
          <p:cNvSpPr txBox="1"/>
          <p:nvPr/>
        </p:nvSpPr>
        <p:spPr>
          <a:xfrm>
            <a:off x="932074" y="4560506"/>
            <a:ext cx="280035" cy="269304"/>
          </a:xfrm>
          <a:prstGeom prst="rect">
            <a:avLst/>
          </a:prstGeom>
        </p:spPr>
        <p:txBody>
          <a:bodyPr vert="horz" wrap="square" lIns="0" tIns="0" rIns="0" bIns="0" rtlCol="0">
            <a:spAutoFit/>
          </a:bodyPr>
          <a:lstStyle/>
          <a:p>
            <a:pPr marL="12700">
              <a:lnSpc>
                <a:spcPts val="2090"/>
              </a:lnSpc>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37" name="object 37"/>
          <p:cNvSpPr txBox="1"/>
          <p:nvPr/>
        </p:nvSpPr>
        <p:spPr>
          <a:xfrm>
            <a:off x="261463" y="4952135"/>
            <a:ext cx="153035" cy="269304"/>
          </a:xfrm>
          <a:prstGeom prst="rect">
            <a:avLst/>
          </a:prstGeom>
        </p:spPr>
        <p:txBody>
          <a:bodyPr vert="horz" wrap="square" lIns="0" tIns="0" rIns="0" bIns="0" rtlCol="0">
            <a:spAutoFit/>
          </a:bodyPr>
          <a:lstStyle/>
          <a:p>
            <a:pPr marL="12700">
              <a:lnSpc>
                <a:spcPts val="2090"/>
              </a:lnSpc>
            </a:pPr>
            <a:r>
              <a:rPr dirty="0">
                <a:latin typeface="Calibri" panose="020F0502020204030204" pitchFamily="34" charset="0"/>
                <a:cs typeface="Calibri" panose="020F0502020204030204" pitchFamily="34" charset="0"/>
              </a:rPr>
              <a:t>3</a:t>
            </a:r>
          </a:p>
        </p:txBody>
      </p:sp>
    </p:spTree>
    <p:extLst>
      <p:ext uri="{BB962C8B-B14F-4D97-AF65-F5344CB8AC3E}">
        <p14:creationId xmlns:p14="http://schemas.microsoft.com/office/powerpoint/2010/main" val="279273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p:txBody>
          <a:bodyPr/>
          <a:lstStyle/>
          <a:p>
            <a:r>
              <a:rPr lang="en-US" altLang="en-US"/>
              <a:t>Back Propagation</a:t>
            </a:r>
          </a:p>
        </p:txBody>
      </p:sp>
      <p:sp>
        <p:nvSpPr>
          <p:cNvPr id="13316" name="Rectangle 4"/>
          <p:cNvSpPr>
            <a:spLocks noChangeArrowheads="1"/>
          </p:cNvSpPr>
          <p:nvPr/>
        </p:nvSpPr>
        <p:spPr bwMode="auto">
          <a:xfrm>
            <a:off x="835025" y="411163"/>
            <a:ext cx="7851775" cy="118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90000"/>
              </a:lnSpc>
              <a:defRPr sz="3600" b="1">
                <a:solidFill>
                  <a:schemeClr val="tx2"/>
                </a:solidFill>
                <a:latin typeface="Arial" panose="020B0604020202020204" pitchFamily="34" charset="0"/>
              </a:defRPr>
            </a:lvl1pPr>
            <a:lvl2pPr>
              <a:lnSpc>
                <a:spcPct val="90000"/>
              </a:lnSpc>
              <a:defRPr sz="3600" b="1">
                <a:solidFill>
                  <a:schemeClr val="tx2"/>
                </a:solidFill>
                <a:latin typeface="Arial" panose="020B0604020202020204" pitchFamily="34" charset="0"/>
              </a:defRPr>
            </a:lvl2pPr>
            <a:lvl3pPr>
              <a:lnSpc>
                <a:spcPct val="90000"/>
              </a:lnSpc>
              <a:defRPr sz="3600" b="1">
                <a:solidFill>
                  <a:schemeClr val="tx2"/>
                </a:solidFill>
                <a:latin typeface="Arial" panose="020B0604020202020204" pitchFamily="34" charset="0"/>
              </a:defRPr>
            </a:lvl3pPr>
            <a:lvl4pPr>
              <a:lnSpc>
                <a:spcPct val="90000"/>
              </a:lnSpc>
              <a:defRPr sz="3600" b="1">
                <a:solidFill>
                  <a:schemeClr val="tx2"/>
                </a:solidFill>
                <a:latin typeface="Arial" panose="020B0604020202020204" pitchFamily="34" charset="0"/>
              </a:defRPr>
            </a:lvl4pPr>
            <a:lvl5pPr>
              <a:lnSpc>
                <a:spcPct val="90000"/>
              </a:lnSpc>
              <a:defRPr sz="3600" b="1">
                <a:solidFill>
                  <a:schemeClr val="tx2"/>
                </a:solidFill>
                <a:latin typeface="Arial" panose="020B0604020202020204" pitchFamily="34" charset="0"/>
              </a:defRPr>
            </a:lvl5pPr>
            <a:lvl6pPr marL="457200" fontAlgn="base">
              <a:lnSpc>
                <a:spcPct val="90000"/>
              </a:lnSpc>
              <a:spcBef>
                <a:spcPct val="0"/>
              </a:spcBef>
              <a:spcAft>
                <a:spcPct val="0"/>
              </a:spcAft>
              <a:defRPr sz="3600" b="1">
                <a:solidFill>
                  <a:schemeClr val="tx2"/>
                </a:solidFill>
                <a:latin typeface="Arial" panose="020B0604020202020204" pitchFamily="34" charset="0"/>
              </a:defRPr>
            </a:lvl6pPr>
            <a:lvl7pPr marL="914400" fontAlgn="base">
              <a:lnSpc>
                <a:spcPct val="90000"/>
              </a:lnSpc>
              <a:spcBef>
                <a:spcPct val="0"/>
              </a:spcBef>
              <a:spcAft>
                <a:spcPct val="0"/>
              </a:spcAft>
              <a:defRPr sz="3600" b="1">
                <a:solidFill>
                  <a:schemeClr val="tx2"/>
                </a:solidFill>
                <a:latin typeface="Arial" panose="020B0604020202020204" pitchFamily="34" charset="0"/>
              </a:defRPr>
            </a:lvl7pPr>
            <a:lvl8pPr marL="1371600" fontAlgn="base">
              <a:lnSpc>
                <a:spcPct val="90000"/>
              </a:lnSpc>
              <a:spcBef>
                <a:spcPct val="0"/>
              </a:spcBef>
              <a:spcAft>
                <a:spcPct val="0"/>
              </a:spcAft>
              <a:defRPr sz="3600" b="1">
                <a:solidFill>
                  <a:schemeClr val="tx2"/>
                </a:solidFill>
                <a:latin typeface="Arial" panose="020B0604020202020204" pitchFamily="34" charset="0"/>
              </a:defRPr>
            </a:lvl8pPr>
            <a:lvl9pPr marL="1828800" fontAlgn="base">
              <a:lnSpc>
                <a:spcPct val="90000"/>
              </a:lnSpc>
              <a:spcBef>
                <a:spcPct val="0"/>
              </a:spcBef>
              <a:spcAft>
                <a:spcPct val="0"/>
              </a:spcAft>
              <a:defRPr sz="3600" b="1">
                <a:solidFill>
                  <a:schemeClr val="tx2"/>
                </a:solidFill>
                <a:latin typeface="Arial" panose="020B0604020202020204" pitchFamily="34" charset="0"/>
              </a:defRPr>
            </a:lvl9pPr>
          </a:lstStyle>
          <a:p>
            <a:pPr eaLnBrk="1" hangingPunct="1"/>
            <a:endParaRPr lang="en-US" altLang="en-US" sz="3200" b="0" dirty="0">
              <a:latin typeface="Calibri" panose="020F0502020204030204" pitchFamily="34" charset="0"/>
            </a:endParaRPr>
          </a:p>
        </p:txBody>
      </p:sp>
      <p:sp>
        <p:nvSpPr>
          <p:cNvPr id="13317" name="Rectangle 5"/>
          <p:cNvSpPr>
            <a:spLocks noChangeArrowheads="1"/>
          </p:cNvSpPr>
          <p:nvPr/>
        </p:nvSpPr>
        <p:spPr bwMode="auto">
          <a:xfrm>
            <a:off x="914400" y="1597025"/>
            <a:ext cx="79248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a:solidFill>
                  <a:schemeClr val="tx1"/>
                </a:solidFill>
                <a:latin typeface="Arial" panose="020B0604020202020204" pitchFamily="34" charset="0"/>
              </a:defRPr>
            </a:lvl5pPr>
            <a:lvl6pPr marL="25146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6pPr>
            <a:lvl7pPr marL="29718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7pPr>
            <a:lvl8pPr marL="34290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8pPr>
            <a:lvl9pPr marL="3886200" indent="-228600" fontAlgn="base">
              <a:spcBef>
                <a:spcPct val="20000"/>
              </a:spcBef>
              <a:spcAft>
                <a:spcPct val="0"/>
              </a:spcAft>
              <a:buClr>
                <a:schemeClr val="tx1"/>
              </a:buClr>
              <a:buSzPct val="65000"/>
              <a:buFont typeface="Wingdings" panose="05000000000000000000" pitchFamily="2" charset="2"/>
              <a:buChar char="l"/>
              <a:defRPr>
                <a:solidFill>
                  <a:schemeClr val="tx1"/>
                </a:solidFill>
                <a:latin typeface="Arial" panose="020B0604020202020204" pitchFamily="34" charset="0"/>
              </a:defRPr>
            </a:lvl9pPr>
          </a:lstStyle>
          <a:p>
            <a:pPr eaLnBrk="1" hangingPunct="1"/>
            <a:r>
              <a:rPr lang="en-US" altLang="en-US" sz="2400" dirty="0">
                <a:latin typeface="Calibri" panose="020F0502020204030204" pitchFamily="34" charset="0"/>
              </a:rPr>
              <a:t>Back-propagation training algorithm</a:t>
            </a:r>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endParaRPr lang="en-US" altLang="en-US" dirty="0">
              <a:latin typeface="Calibri" panose="020F0502020204030204" pitchFamily="34" charset="0"/>
            </a:endParaRPr>
          </a:p>
          <a:p>
            <a:pPr eaLnBrk="1" hangingPunct="1"/>
            <a:r>
              <a:rPr lang="en-US" altLang="en-US" sz="2400" dirty="0">
                <a:latin typeface="Calibri" panose="020F0502020204030204" pitchFamily="34" charset="0"/>
              </a:rPr>
              <a:t>Backprop adjusts the weights of the NN in order to minimize the network total mean squared error.</a:t>
            </a:r>
          </a:p>
        </p:txBody>
      </p:sp>
      <p:cxnSp>
        <p:nvCxnSpPr>
          <p:cNvPr id="13319" name="AutoShape 7"/>
          <p:cNvCxnSpPr>
            <a:cxnSpLocks noChangeShapeType="1"/>
            <a:stCxn id="13317" idx="0"/>
            <a:endCxn id="13317" idx="0"/>
          </p:cNvCxnSpPr>
          <p:nvPr/>
        </p:nvCxnSpPr>
        <p:spPr bwMode="auto">
          <a:xfrm>
            <a:off x="4876800" y="1597025"/>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20" name="Oval 8"/>
          <p:cNvSpPr>
            <a:spLocks noChangeArrowheads="1"/>
          </p:cNvSpPr>
          <p:nvPr/>
        </p:nvSpPr>
        <p:spPr bwMode="auto">
          <a:xfrm>
            <a:off x="2209800" y="2511425"/>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1" name="Oval 9"/>
          <p:cNvSpPr>
            <a:spLocks noChangeArrowheads="1"/>
          </p:cNvSpPr>
          <p:nvPr/>
        </p:nvSpPr>
        <p:spPr bwMode="auto">
          <a:xfrm>
            <a:off x="2209800" y="3349625"/>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2" name="Oval 10"/>
          <p:cNvSpPr>
            <a:spLocks noChangeArrowheads="1"/>
          </p:cNvSpPr>
          <p:nvPr/>
        </p:nvSpPr>
        <p:spPr bwMode="auto">
          <a:xfrm>
            <a:off x="2209800" y="4035425"/>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3" name="Oval 11"/>
          <p:cNvSpPr>
            <a:spLocks noChangeArrowheads="1"/>
          </p:cNvSpPr>
          <p:nvPr/>
        </p:nvSpPr>
        <p:spPr bwMode="auto">
          <a:xfrm>
            <a:off x="3962400" y="3197225"/>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4" name="Line 12"/>
          <p:cNvSpPr>
            <a:spLocks noChangeShapeType="1"/>
          </p:cNvSpPr>
          <p:nvPr/>
        </p:nvSpPr>
        <p:spPr bwMode="auto">
          <a:xfrm>
            <a:off x="1752600" y="2587625"/>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5" name="Line 13"/>
          <p:cNvSpPr>
            <a:spLocks noChangeShapeType="1"/>
          </p:cNvSpPr>
          <p:nvPr/>
        </p:nvSpPr>
        <p:spPr bwMode="auto">
          <a:xfrm>
            <a:off x="1752600" y="3425825"/>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6" name="Line 14"/>
          <p:cNvSpPr>
            <a:spLocks noChangeShapeType="1"/>
          </p:cNvSpPr>
          <p:nvPr/>
        </p:nvSpPr>
        <p:spPr bwMode="auto">
          <a:xfrm>
            <a:off x="1752600" y="4111625"/>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7" name="Line 15"/>
          <p:cNvSpPr>
            <a:spLocks noChangeShapeType="1"/>
          </p:cNvSpPr>
          <p:nvPr/>
        </p:nvSpPr>
        <p:spPr bwMode="auto">
          <a:xfrm>
            <a:off x="2590800" y="2587625"/>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8" name="Line 16"/>
          <p:cNvSpPr>
            <a:spLocks noChangeShapeType="1"/>
          </p:cNvSpPr>
          <p:nvPr/>
        </p:nvSpPr>
        <p:spPr bwMode="auto">
          <a:xfrm>
            <a:off x="2514600" y="4111625"/>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3329" name="AutoShape 17"/>
          <p:cNvCxnSpPr>
            <a:cxnSpLocks noChangeShapeType="1"/>
            <a:stCxn id="13328" idx="1"/>
            <a:endCxn id="13323" idx="3"/>
          </p:cNvCxnSpPr>
          <p:nvPr/>
        </p:nvCxnSpPr>
        <p:spPr bwMode="auto">
          <a:xfrm flipV="1">
            <a:off x="3314700" y="3602038"/>
            <a:ext cx="701675" cy="525462"/>
          </a:xfrm>
          <a:prstGeom prst="straightConnector1">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330" name="Line 18"/>
          <p:cNvSpPr>
            <a:spLocks noChangeShapeType="1"/>
          </p:cNvSpPr>
          <p:nvPr/>
        </p:nvSpPr>
        <p:spPr bwMode="auto">
          <a:xfrm flipH="1">
            <a:off x="4343400" y="3425825"/>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1" name="Line 19"/>
          <p:cNvSpPr>
            <a:spLocks noChangeShapeType="1"/>
          </p:cNvSpPr>
          <p:nvPr/>
        </p:nvSpPr>
        <p:spPr bwMode="auto">
          <a:xfrm flipH="1">
            <a:off x="1676400" y="2663825"/>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2" name="Line 20"/>
          <p:cNvSpPr>
            <a:spLocks noChangeShapeType="1"/>
          </p:cNvSpPr>
          <p:nvPr/>
        </p:nvSpPr>
        <p:spPr bwMode="auto">
          <a:xfrm flipH="1">
            <a:off x="1676400" y="3578225"/>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3" name="Line 21"/>
          <p:cNvSpPr>
            <a:spLocks noChangeShapeType="1"/>
          </p:cNvSpPr>
          <p:nvPr/>
        </p:nvSpPr>
        <p:spPr bwMode="auto">
          <a:xfrm flipH="1">
            <a:off x="1676400" y="4264025"/>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4" name="Line 22"/>
          <p:cNvSpPr>
            <a:spLocks noChangeShapeType="1"/>
          </p:cNvSpPr>
          <p:nvPr/>
        </p:nvSpPr>
        <p:spPr bwMode="auto">
          <a:xfrm flipH="1">
            <a:off x="3276600" y="3654425"/>
            <a:ext cx="654050" cy="631825"/>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5" name="Line 23"/>
          <p:cNvSpPr>
            <a:spLocks noChangeShapeType="1"/>
          </p:cNvSpPr>
          <p:nvPr/>
        </p:nvSpPr>
        <p:spPr bwMode="auto">
          <a:xfrm flipH="1">
            <a:off x="2514600" y="3502025"/>
            <a:ext cx="1381125"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6" name="Line 24"/>
          <p:cNvSpPr>
            <a:spLocks noChangeShapeType="1"/>
          </p:cNvSpPr>
          <p:nvPr/>
        </p:nvSpPr>
        <p:spPr bwMode="auto">
          <a:xfrm>
            <a:off x="2590800" y="3349625"/>
            <a:ext cx="1381125"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7" name="Line 25"/>
          <p:cNvSpPr>
            <a:spLocks noChangeShapeType="1"/>
          </p:cNvSpPr>
          <p:nvPr/>
        </p:nvSpPr>
        <p:spPr bwMode="auto">
          <a:xfrm flipH="1">
            <a:off x="2514600" y="4264025"/>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8" name="Line 26"/>
          <p:cNvSpPr>
            <a:spLocks noChangeShapeType="1"/>
          </p:cNvSpPr>
          <p:nvPr/>
        </p:nvSpPr>
        <p:spPr bwMode="auto">
          <a:xfrm>
            <a:off x="3429000" y="2587625"/>
            <a:ext cx="727075" cy="631825"/>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9" name="Line 27"/>
          <p:cNvSpPr>
            <a:spLocks noChangeShapeType="1"/>
          </p:cNvSpPr>
          <p:nvPr/>
        </p:nvSpPr>
        <p:spPr bwMode="auto">
          <a:xfrm flipH="1" flipV="1">
            <a:off x="3352800" y="2663825"/>
            <a:ext cx="654050" cy="554038"/>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0" name="Line 28"/>
          <p:cNvSpPr>
            <a:spLocks noChangeShapeType="1"/>
          </p:cNvSpPr>
          <p:nvPr/>
        </p:nvSpPr>
        <p:spPr bwMode="auto">
          <a:xfrm flipH="1">
            <a:off x="2590800" y="2663825"/>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1" name="Line 29"/>
          <p:cNvSpPr>
            <a:spLocks noChangeShapeType="1"/>
          </p:cNvSpPr>
          <p:nvPr/>
        </p:nvSpPr>
        <p:spPr bwMode="auto">
          <a:xfrm>
            <a:off x="4343400" y="3273425"/>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2" name="Line 30"/>
          <p:cNvSpPr>
            <a:spLocks noChangeShapeType="1"/>
          </p:cNvSpPr>
          <p:nvPr/>
        </p:nvSpPr>
        <p:spPr bwMode="auto">
          <a:xfrm>
            <a:off x="5738813" y="2054225"/>
            <a:ext cx="509587"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3" name="Text Box 31"/>
          <p:cNvSpPr txBox="1">
            <a:spLocks noChangeArrowheads="1"/>
          </p:cNvSpPr>
          <p:nvPr/>
        </p:nvSpPr>
        <p:spPr bwMode="auto">
          <a:xfrm>
            <a:off x="6453188" y="1784350"/>
            <a:ext cx="269081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i="1">
                <a:solidFill>
                  <a:srgbClr val="009900"/>
                </a:solidFill>
              </a:rPr>
              <a:t>Network activation</a:t>
            </a:r>
          </a:p>
          <a:p>
            <a:r>
              <a:rPr lang="en-US" altLang="en-US" sz="2400" i="1">
                <a:solidFill>
                  <a:srgbClr val="009900"/>
                </a:solidFill>
              </a:rPr>
              <a:t>Forward Step</a:t>
            </a:r>
            <a:endParaRPr lang="en-US" altLang="en-US" sz="2400"/>
          </a:p>
        </p:txBody>
      </p:sp>
      <p:sp>
        <p:nvSpPr>
          <p:cNvPr id="13344" name="Text Box 32"/>
          <p:cNvSpPr txBox="1">
            <a:spLocks noChangeArrowheads="1"/>
          </p:cNvSpPr>
          <p:nvPr/>
        </p:nvSpPr>
        <p:spPr bwMode="auto">
          <a:xfrm>
            <a:off x="6367463" y="3017838"/>
            <a:ext cx="247173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2400"/>
          </a:p>
          <a:p>
            <a:r>
              <a:rPr lang="en-US" altLang="en-US" sz="2400" i="1">
                <a:solidFill>
                  <a:schemeClr val="tx2"/>
                </a:solidFill>
              </a:rPr>
              <a:t>Error propagation</a:t>
            </a:r>
          </a:p>
          <a:p>
            <a:r>
              <a:rPr lang="en-US" altLang="en-US" sz="2400" i="1">
                <a:solidFill>
                  <a:schemeClr val="tx2"/>
                </a:solidFill>
              </a:rPr>
              <a:t>Backward Step</a:t>
            </a:r>
            <a:endParaRPr lang="en-US" altLang="en-US" sz="2400"/>
          </a:p>
        </p:txBody>
      </p:sp>
      <p:sp>
        <p:nvSpPr>
          <p:cNvPr id="13345" name="Line 33"/>
          <p:cNvSpPr>
            <a:spLocks noChangeShapeType="1"/>
          </p:cNvSpPr>
          <p:nvPr/>
        </p:nvSpPr>
        <p:spPr bwMode="auto">
          <a:xfrm flipH="1">
            <a:off x="5662613" y="3349625"/>
            <a:ext cx="509587"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583608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p:nvPr/>
        </p:nvSpPr>
        <p:spPr>
          <a:xfrm>
            <a:off x="2259196" y="3412770"/>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6" y="23719"/>
                </a:lnTo>
                <a:lnTo>
                  <a:pt x="258579" y="62849"/>
                </a:lnTo>
                <a:lnTo>
                  <a:pt x="279561" y="113490"/>
                </a:lnTo>
                <a:lnTo>
                  <a:pt x="282299" y="141149"/>
                </a:lnTo>
                <a:lnTo>
                  <a:pt x="275103" y="185762"/>
                </a:lnTo>
                <a:lnTo>
                  <a:pt x="255065" y="224508"/>
                </a:lnTo>
                <a:lnTo>
                  <a:pt x="224510" y="255064"/>
                </a:lnTo>
                <a:lnTo>
                  <a:pt x="185763" y="275103"/>
                </a:lnTo>
                <a:lnTo>
                  <a:pt x="141149" y="282299"/>
                </a:lnTo>
                <a:close/>
              </a:path>
            </a:pathLst>
          </a:custGeom>
          <a:solidFill>
            <a:srgbClr val="C8DAF7"/>
          </a:solidFill>
        </p:spPr>
        <p:txBody>
          <a:bodyPr wrap="square" lIns="0" tIns="0" rIns="0" bIns="0" rtlCol="0"/>
          <a:lstStyle/>
          <a:p>
            <a:endParaRPr/>
          </a:p>
        </p:txBody>
      </p:sp>
      <p:sp>
        <p:nvSpPr>
          <p:cNvPr id="10" name="object 10"/>
          <p:cNvSpPr/>
          <p:nvPr/>
        </p:nvSpPr>
        <p:spPr>
          <a:xfrm>
            <a:off x="2259196" y="3412770"/>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4" y="10746"/>
                </a:lnTo>
                <a:lnTo>
                  <a:pt x="240949" y="41349"/>
                </a:lnTo>
                <a:lnTo>
                  <a:pt x="271552" y="87143"/>
                </a:lnTo>
                <a:lnTo>
                  <a:pt x="282299" y="141149"/>
                </a:lnTo>
                <a:lnTo>
                  <a:pt x="275103" y="185762"/>
                </a:lnTo>
                <a:lnTo>
                  <a:pt x="255065" y="224508"/>
                </a:lnTo>
                <a:lnTo>
                  <a:pt x="224510" y="255064"/>
                </a:lnTo>
                <a:lnTo>
                  <a:pt x="185763"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11" name="object 11"/>
          <p:cNvSpPr/>
          <p:nvPr/>
        </p:nvSpPr>
        <p:spPr>
          <a:xfrm>
            <a:off x="769698" y="3553920"/>
            <a:ext cx="1489710" cy="399415"/>
          </a:xfrm>
          <a:custGeom>
            <a:avLst/>
            <a:gdLst/>
            <a:ahLst/>
            <a:cxnLst/>
            <a:rect l="l" t="t" r="r" b="b"/>
            <a:pathLst>
              <a:path w="1489710" h="399414">
                <a:moveTo>
                  <a:pt x="0" y="398999"/>
                </a:moveTo>
                <a:lnTo>
                  <a:pt x="1489496" y="0"/>
                </a:lnTo>
              </a:path>
            </a:pathLst>
          </a:custGeom>
          <a:ln w="19049">
            <a:solidFill>
              <a:srgbClr val="000000"/>
            </a:solidFill>
          </a:ln>
        </p:spPr>
        <p:txBody>
          <a:bodyPr wrap="square" lIns="0" tIns="0" rIns="0" bIns="0" rtlCol="0"/>
          <a:lstStyle/>
          <a:p>
            <a:endParaRPr/>
          </a:p>
        </p:txBody>
      </p:sp>
      <p:sp>
        <p:nvSpPr>
          <p:cNvPr id="12" name="object 12"/>
          <p:cNvSpPr/>
          <p:nvPr/>
        </p:nvSpPr>
        <p:spPr>
          <a:xfrm>
            <a:off x="789199" y="3316620"/>
            <a:ext cx="1470025" cy="237490"/>
          </a:xfrm>
          <a:custGeom>
            <a:avLst/>
            <a:gdLst/>
            <a:ahLst/>
            <a:cxnLst/>
            <a:rect l="l" t="t" r="r" b="b"/>
            <a:pathLst>
              <a:path w="1470025" h="237489">
                <a:moveTo>
                  <a:pt x="0" y="0"/>
                </a:moveTo>
                <a:lnTo>
                  <a:pt x="1469997" y="237299"/>
                </a:lnTo>
              </a:path>
            </a:pathLst>
          </a:custGeom>
          <a:ln w="19049">
            <a:solidFill>
              <a:srgbClr val="000000"/>
            </a:solidFill>
          </a:ln>
        </p:spPr>
        <p:txBody>
          <a:bodyPr wrap="square" lIns="0" tIns="0" rIns="0" bIns="0" rtlCol="0"/>
          <a:lstStyle/>
          <a:p>
            <a:endParaRPr/>
          </a:p>
        </p:txBody>
      </p:sp>
      <p:sp>
        <p:nvSpPr>
          <p:cNvPr id="13" name="object 13"/>
          <p:cNvSpPr/>
          <p:nvPr/>
        </p:nvSpPr>
        <p:spPr>
          <a:xfrm>
            <a:off x="925399" y="3167221"/>
            <a:ext cx="1334135" cy="386715"/>
          </a:xfrm>
          <a:custGeom>
            <a:avLst/>
            <a:gdLst/>
            <a:ahLst/>
            <a:cxnLst/>
            <a:rect l="l" t="t" r="r" b="b"/>
            <a:pathLst>
              <a:path w="1334135" h="386714">
                <a:moveTo>
                  <a:pt x="0" y="0"/>
                </a:moveTo>
                <a:lnTo>
                  <a:pt x="1333797" y="386699"/>
                </a:lnTo>
              </a:path>
            </a:pathLst>
          </a:custGeom>
          <a:ln w="19049">
            <a:solidFill>
              <a:srgbClr val="000000"/>
            </a:solidFill>
          </a:ln>
        </p:spPr>
        <p:txBody>
          <a:bodyPr wrap="square" lIns="0" tIns="0" rIns="0" bIns="0" rtlCol="0"/>
          <a:lstStyle/>
          <a:p>
            <a:endParaRPr/>
          </a:p>
        </p:txBody>
      </p:sp>
      <p:sp>
        <p:nvSpPr>
          <p:cNvPr id="14" name="object 14"/>
          <p:cNvSpPr/>
          <p:nvPr/>
        </p:nvSpPr>
        <p:spPr>
          <a:xfrm>
            <a:off x="951498" y="3553919"/>
            <a:ext cx="1308100" cy="250190"/>
          </a:xfrm>
          <a:custGeom>
            <a:avLst/>
            <a:gdLst/>
            <a:ahLst/>
            <a:cxnLst/>
            <a:rect l="l" t="t" r="r" b="b"/>
            <a:pathLst>
              <a:path w="1308100" h="250189">
                <a:moveTo>
                  <a:pt x="0" y="249599"/>
                </a:moveTo>
                <a:lnTo>
                  <a:pt x="1307697" y="0"/>
                </a:lnTo>
              </a:path>
            </a:pathLst>
          </a:custGeom>
          <a:ln w="19049">
            <a:solidFill>
              <a:srgbClr val="000000"/>
            </a:solidFill>
          </a:ln>
        </p:spPr>
        <p:txBody>
          <a:bodyPr wrap="square" lIns="0" tIns="0" rIns="0" bIns="0" rtlCol="0"/>
          <a:lstStyle/>
          <a:p>
            <a:endParaRPr/>
          </a:p>
        </p:txBody>
      </p:sp>
      <p:sp>
        <p:nvSpPr>
          <p:cNvPr id="15" name="object 15"/>
          <p:cNvSpPr txBox="1"/>
          <p:nvPr/>
        </p:nvSpPr>
        <p:spPr>
          <a:xfrm>
            <a:off x="932074" y="4538852"/>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6" name="object 16"/>
          <p:cNvSpPr txBox="1"/>
          <p:nvPr/>
        </p:nvSpPr>
        <p:spPr>
          <a:xfrm>
            <a:off x="1296376" y="2465673"/>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8" name="object 18"/>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9" name="object 19"/>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20" name="object 20"/>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21" name="object 21"/>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22" name="object 22"/>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23" name="object 23"/>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24" name="object 24"/>
          <p:cNvSpPr/>
          <p:nvPr/>
        </p:nvSpPr>
        <p:spPr>
          <a:xfrm>
            <a:off x="6551736" y="1101150"/>
            <a:ext cx="2279620" cy="1300647"/>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6546962" y="1096387"/>
            <a:ext cx="2289175" cy="1310640"/>
          </a:xfrm>
          <a:custGeom>
            <a:avLst/>
            <a:gdLst/>
            <a:ahLst/>
            <a:cxnLst/>
            <a:rect l="l" t="t" r="r" b="b"/>
            <a:pathLst>
              <a:path w="2289175" h="1310640">
                <a:moveTo>
                  <a:pt x="0" y="0"/>
                </a:moveTo>
                <a:lnTo>
                  <a:pt x="2289145" y="0"/>
                </a:lnTo>
                <a:lnTo>
                  <a:pt x="2289145" y="1310172"/>
                </a:lnTo>
                <a:lnTo>
                  <a:pt x="0" y="1310172"/>
                </a:lnTo>
                <a:lnTo>
                  <a:pt x="0" y="0"/>
                </a:lnTo>
                <a:close/>
              </a:path>
            </a:pathLst>
          </a:custGeom>
          <a:ln w="9524">
            <a:solidFill>
              <a:srgbClr val="000000"/>
            </a:solidFill>
          </a:ln>
        </p:spPr>
        <p:txBody>
          <a:bodyPr wrap="square" lIns="0" tIns="0" rIns="0" bIns="0" rtlCol="0"/>
          <a:lstStyle/>
          <a:p>
            <a:endParaRPr/>
          </a:p>
        </p:txBody>
      </p:sp>
      <p:sp>
        <p:nvSpPr>
          <p:cNvPr id="26" name="object 26"/>
          <p:cNvSpPr txBox="1"/>
          <p:nvPr/>
        </p:nvSpPr>
        <p:spPr>
          <a:xfrm>
            <a:off x="3729017" y="3231101"/>
            <a:ext cx="4596130" cy="559640"/>
          </a:xfrm>
          <a:prstGeom prst="rect">
            <a:avLst/>
          </a:prstGeom>
        </p:spPr>
        <p:txBody>
          <a:bodyPr vert="horz" wrap="square" lIns="0" tIns="10795" rIns="0" bIns="0" rtlCol="0">
            <a:spAutoFit/>
          </a:bodyPr>
          <a:lstStyle/>
          <a:p>
            <a:pPr marL="12700" marR="5080">
              <a:lnSpc>
                <a:spcPct val="100699"/>
              </a:lnSpc>
              <a:spcBef>
                <a:spcPts val="85"/>
              </a:spcBef>
            </a:pPr>
            <a:r>
              <a:rPr spc="-5" dirty="0">
                <a:solidFill>
                  <a:srgbClr val="38751C"/>
                </a:solidFill>
                <a:latin typeface="Calibri" panose="020F0502020204030204" pitchFamily="34" charset="0"/>
                <a:cs typeface="Calibri" panose="020F0502020204030204" pitchFamily="34" charset="0"/>
              </a:rPr>
              <a:t>An activation </a:t>
            </a:r>
            <a:r>
              <a:rPr dirty="0">
                <a:solidFill>
                  <a:srgbClr val="38751C"/>
                </a:solidFill>
                <a:latin typeface="Calibri" panose="020F0502020204030204" pitchFamily="34" charset="0"/>
                <a:cs typeface="Calibri" panose="020F0502020204030204" pitchFamily="34" charset="0"/>
              </a:rPr>
              <a:t>map </a:t>
            </a:r>
            <a:r>
              <a:rPr spc="-5" dirty="0">
                <a:solidFill>
                  <a:srgbClr val="38751C"/>
                </a:solidFill>
                <a:latin typeface="Calibri" panose="020F0502020204030204" pitchFamily="34" charset="0"/>
                <a:cs typeface="Calibri" panose="020F0502020204030204" pitchFamily="34" charset="0"/>
              </a:rPr>
              <a:t>is </a:t>
            </a:r>
            <a:r>
              <a:rPr dirty="0">
                <a:solidFill>
                  <a:srgbClr val="38751C"/>
                </a:solidFill>
                <a:latin typeface="Calibri" panose="020F0502020204030204" pitchFamily="34" charset="0"/>
                <a:cs typeface="Calibri" panose="020F0502020204030204" pitchFamily="34" charset="0"/>
              </a:rPr>
              <a:t>a </a:t>
            </a:r>
            <a:r>
              <a:rPr spc="-5" dirty="0">
                <a:solidFill>
                  <a:srgbClr val="38751C"/>
                </a:solidFill>
                <a:latin typeface="Calibri" panose="020F0502020204030204" pitchFamily="34" charset="0"/>
                <a:cs typeface="Calibri" panose="020F0502020204030204" pitchFamily="34" charset="0"/>
              </a:rPr>
              <a:t>28x28 </a:t>
            </a:r>
            <a:r>
              <a:rPr dirty="0">
                <a:solidFill>
                  <a:srgbClr val="38751C"/>
                </a:solidFill>
                <a:latin typeface="Calibri" panose="020F0502020204030204" pitchFamily="34" charset="0"/>
                <a:cs typeface="Calibri" panose="020F0502020204030204" pitchFamily="34" charset="0"/>
              </a:rPr>
              <a:t>sheet </a:t>
            </a:r>
            <a:r>
              <a:rPr spc="-5" dirty="0">
                <a:solidFill>
                  <a:srgbClr val="38751C"/>
                </a:solidFill>
                <a:latin typeface="Calibri" panose="020F0502020204030204" pitchFamily="34" charset="0"/>
                <a:cs typeface="Calibri" panose="020F0502020204030204" pitchFamily="34" charset="0"/>
              </a:rPr>
              <a:t>of neuron  outputs:</a:t>
            </a:r>
            <a:endParaRPr dirty="0">
              <a:latin typeface="Calibri" panose="020F0502020204030204" pitchFamily="34" charset="0"/>
              <a:cs typeface="Calibri" panose="020F0502020204030204" pitchFamily="34" charset="0"/>
            </a:endParaRPr>
          </a:p>
        </p:txBody>
      </p:sp>
      <p:sp>
        <p:nvSpPr>
          <p:cNvPr id="27" name="object 27"/>
          <p:cNvSpPr txBox="1"/>
          <p:nvPr/>
        </p:nvSpPr>
        <p:spPr>
          <a:xfrm>
            <a:off x="3766968" y="3783550"/>
            <a:ext cx="5229860" cy="575945"/>
          </a:xfrm>
          <a:prstGeom prst="rect">
            <a:avLst/>
          </a:prstGeom>
        </p:spPr>
        <p:txBody>
          <a:bodyPr vert="horz" wrap="square" lIns="0" tIns="12700" rIns="0" bIns="0" rtlCol="0">
            <a:spAutoFit/>
          </a:bodyPr>
          <a:lstStyle/>
          <a:p>
            <a:pPr marL="431800" indent="-419100">
              <a:spcBef>
                <a:spcPts val="100"/>
              </a:spcBef>
              <a:buAutoNum type="arabicPeriod"/>
              <a:tabLst>
                <a:tab pos="431800" algn="l"/>
                <a:tab pos="432434" algn="l"/>
              </a:tabLst>
            </a:pPr>
            <a:r>
              <a:rPr spc="-5" dirty="0">
                <a:solidFill>
                  <a:srgbClr val="38751C"/>
                </a:solidFill>
                <a:latin typeface="Calibri" panose="020F0502020204030204" pitchFamily="34" charset="0"/>
                <a:cs typeface="Calibri" panose="020F0502020204030204" pitchFamily="34" charset="0"/>
              </a:rPr>
              <a:t>Each is </a:t>
            </a:r>
            <a:r>
              <a:rPr dirty="0">
                <a:solidFill>
                  <a:srgbClr val="38751C"/>
                </a:solidFill>
                <a:latin typeface="Calibri" panose="020F0502020204030204" pitchFamily="34" charset="0"/>
                <a:cs typeface="Calibri" panose="020F0502020204030204" pitchFamily="34" charset="0"/>
              </a:rPr>
              <a:t>connected </a:t>
            </a:r>
            <a:r>
              <a:rPr spc="-5" dirty="0">
                <a:solidFill>
                  <a:srgbClr val="38751C"/>
                </a:solidFill>
                <a:latin typeface="Calibri" panose="020F0502020204030204" pitchFamily="34" charset="0"/>
                <a:cs typeface="Calibri" panose="020F0502020204030204" pitchFamily="34" charset="0"/>
              </a:rPr>
              <a:t>to </a:t>
            </a:r>
            <a:r>
              <a:rPr dirty="0">
                <a:solidFill>
                  <a:srgbClr val="38751C"/>
                </a:solidFill>
                <a:latin typeface="Calibri" panose="020F0502020204030204" pitchFamily="34" charset="0"/>
                <a:cs typeface="Calibri" panose="020F0502020204030204" pitchFamily="34" charset="0"/>
              </a:rPr>
              <a:t>a small region </a:t>
            </a:r>
            <a:r>
              <a:rPr spc="-5" dirty="0">
                <a:solidFill>
                  <a:srgbClr val="38751C"/>
                </a:solidFill>
                <a:latin typeface="Calibri" panose="020F0502020204030204" pitchFamily="34" charset="0"/>
                <a:cs typeface="Calibri" panose="020F0502020204030204" pitchFamily="34" charset="0"/>
              </a:rPr>
              <a:t>in the</a:t>
            </a:r>
            <a:r>
              <a:rPr spc="-105" dirty="0">
                <a:solidFill>
                  <a:srgbClr val="38751C"/>
                </a:solidFill>
                <a:latin typeface="Calibri" panose="020F0502020204030204" pitchFamily="34" charset="0"/>
                <a:cs typeface="Calibri" panose="020F0502020204030204" pitchFamily="34" charset="0"/>
              </a:rPr>
              <a:t> </a:t>
            </a:r>
            <a:r>
              <a:rPr spc="-5" dirty="0">
                <a:solidFill>
                  <a:srgbClr val="38751C"/>
                </a:solidFill>
                <a:latin typeface="Calibri" panose="020F0502020204030204" pitchFamily="34" charset="0"/>
                <a:cs typeface="Calibri" panose="020F0502020204030204" pitchFamily="34" charset="0"/>
              </a:rPr>
              <a:t>input</a:t>
            </a:r>
            <a:endParaRPr dirty="0">
              <a:latin typeface="Calibri" panose="020F0502020204030204" pitchFamily="34" charset="0"/>
              <a:cs typeface="Calibri" panose="020F0502020204030204" pitchFamily="34" charset="0"/>
            </a:endParaRPr>
          </a:p>
          <a:p>
            <a:pPr marL="431800" indent="-419100">
              <a:spcBef>
                <a:spcPts val="15"/>
              </a:spcBef>
              <a:buAutoNum type="arabicPeriod"/>
              <a:tabLst>
                <a:tab pos="431800" algn="l"/>
                <a:tab pos="432434" algn="l"/>
              </a:tabLst>
            </a:pPr>
            <a:r>
              <a:rPr spc="-5" dirty="0">
                <a:solidFill>
                  <a:srgbClr val="38751C"/>
                </a:solidFill>
                <a:latin typeface="Calibri" panose="020F0502020204030204" pitchFamily="34" charset="0"/>
                <a:cs typeface="Calibri" panose="020F0502020204030204" pitchFamily="34" charset="0"/>
              </a:rPr>
              <a:t>All of them </a:t>
            </a:r>
            <a:r>
              <a:rPr dirty="0">
                <a:solidFill>
                  <a:srgbClr val="38751C"/>
                </a:solidFill>
                <a:latin typeface="Calibri" panose="020F0502020204030204" pitchFamily="34" charset="0"/>
                <a:cs typeface="Calibri" panose="020F0502020204030204" pitchFamily="34" charset="0"/>
              </a:rPr>
              <a:t>share</a:t>
            </a:r>
            <a:r>
              <a:rPr spc="-20" dirty="0">
                <a:solidFill>
                  <a:srgbClr val="38751C"/>
                </a:solidFill>
                <a:latin typeface="Calibri" panose="020F0502020204030204" pitchFamily="34" charset="0"/>
                <a:cs typeface="Calibri" panose="020F0502020204030204" pitchFamily="34" charset="0"/>
              </a:rPr>
              <a:t> </a:t>
            </a:r>
            <a:r>
              <a:rPr spc="-5" dirty="0">
                <a:solidFill>
                  <a:srgbClr val="38751C"/>
                </a:solidFill>
                <a:latin typeface="Calibri" panose="020F0502020204030204" pitchFamily="34" charset="0"/>
                <a:cs typeface="Calibri" panose="020F0502020204030204" pitchFamily="34" charset="0"/>
              </a:rPr>
              <a:t>parameters</a:t>
            </a:r>
            <a:endParaRPr dirty="0">
              <a:latin typeface="Calibri" panose="020F0502020204030204" pitchFamily="34" charset="0"/>
              <a:cs typeface="Calibri" panose="020F0502020204030204" pitchFamily="34" charset="0"/>
            </a:endParaRPr>
          </a:p>
        </p:txBody>
      </p:sp>
      <p:sp>
        <p:nvSpPr>
          <p:cNvPr id="28" name="object 28"/>
          <p:cNvSpPr txBox="1"/>
          <p:nvPr/>
        </p:nvSpPr>
        <p:spPr>
          <a:xfrm>
            <a:off x="3729017" y="4612222"/>
            <a:ext cx="5030470" cy="299720"/>
          </a:xfrm>
          <a:prstGeom prst="rect">
            <a:avLst/>
          </a:prstGeom>
        </p:spPr>
        <p:txBody>
          <a:bodyPr vert="horz" wrap="square" lIns="0" tIns="12700" rIns="0" bIns="0" rtlCol="0">
            <a:spAutoFit/>
          </a:bodyPr>
          <a:lstStyle/>
          <a:p>
            <a:pPr marL="12700">
              <a:spcBef>
                <a:spcPts val="100"/>
              </a:spcBef>
            </a:pPr>
            <a:r>
              <a:rPr dirty="0">
                <a:solidFill>
                  <a:srgbClr val="0000FF"/>
                </a:solidFill>
                <a:latin typeface="Calibri" panose="020F0502020204030204" pitchFamily="34" charset="0"/>
                <a:cs typeface="Calibri" panose="020F0502020204030204" pitchFamily="34" charset="0"/>
              </a:rPr>
              <a:t>“5x5 </a:t>
            </a:r>
            <a:r>
              <a:rPr spc="-5" dirty="0">
                <a:solidFill>
                  <a:srgbClr val="0000FF"/>
                </a:solidFill>
                <a:latin typeface="Calibri" panose="020F0502020204030204" pitchFamily="34" charset="0"/>
                <a:cs typeface="Calibri" panose="020F0502020204030204" pitchFamily="34" charset="0"/>
              </a:rPr>
              <a:t>filter” </a:t>
            </a:r>
            <a:r>
              <a:rPr dirty="0">
                <a:solidFill>
                  <a:srgbClr val="0000FF"/>
                </a:solidFill>
                <a:latin typeface="Calibri" panose="020F0502020204030204" pitchFamily="34" charset="0"/>
                <a:cs typeface="Calibri" panose="020F0502020204030204" pitchFamily="34" charset="0"/>
              </a:rPr>
              <a:t>-&gt; “5x5 receptive </a:t>
            </a:r>
            <a:r>
              <a:rPr spc="-5" dirty="0">
                <a:solidFill>
                  <a:srgbClr val="0000FF"/>
                </a:solidFill>
                <a:latin typeface="Calibri" panose="020F0502020204030204" pitchFamily="34" charset="0"/>
                <a:cs typeface="Calibri" panose="020F0502020204030204" pitchFamily="34" charset="0"/>
              </a:rPr>
              <a:t>field for each</a:t>
            </a:r>
            <a:r>
              <a:rPr spc="-105" dirty="0">
                <a:solidFill>
                  <a:srgbClr val="0000FF"/>
                </a:solidFill>
                <a:latin typeface="Calibri" panose="020F0502020204030204" pitchFamily="34" charset="0"/>
                <a:cs typeface="Calibri" panose="020F0502020204030204" pitchFamily="34" charset="0"/>
              </a:rPr>
              <a:t> </a:t>
            </a:r>
            <a:r>
              <a:rPr spc="-5" dirty="0">
                <a:solidFill>
                  <a:srgbClr val="0000FF"/>
                </a:solidFill>
                <a:latin typeface="Calibri" panose="020F0502020204030204" pitchFamily="34" charset="0"/>
                <a:cs typeface="Calibri" panose="020F0502020204030204" pitchFamily="34" charset="0"/>
              </a:rPr>
              <a:t>neuron”</a:t>
            </a:r>
            <a:endParaRPr dirty="0">
              <a:latin typeface="Calibri" panose="020F0502020204030204" pitchFamily="34" charset="0"/>
              <a:cs typeface="Calibri" panose="020F0502020204030204" pitchFamily="34" charset="0"/>
            </a:endParaRPr>
          </a:p>
        </p:txBody>
      </p:sp>
      <p:sp>
        <p:nvSpPr>
          <p:cNvPr id="29" name="object 29"/>
          <p:cNvSpPr/>
          <p:nvPr/>
        </p:nvSpPr>
        <p:spPr>
          <a:xfrm>
            <a:off x="2043646" y="2729362"/>
            <a:ext cx="159385" cy="2204085"/>
          </a:xfrm>
          <a:custGeom>
            <a:avLst/>
            <a:gdLst/>
            <a:ahLst/>
            <a:cxnLst/>
            <a:rect l="l" t="t" r="r" b="b"/>
            <a:pathLst>
              <a:path w="159385" h="2204085">
                <a:moveTo>
                  <a:pt x="0" y="0"/>
                </a:moveTo>
                <a:lnTo>
                  <a:pt x="159009" y="0"/>
                </a:lnTo>
                <a:lnTo>
                  <a:pt x="159009" y="2203505"/>
                </a:lnTo>
                <a:lnTo>
                  <a:pt x="0" y="2203505"/>
                </a:lnTo>
                <a:lnTo>
                  <a:pt x="0" y="0"/>
                </a:lnTo>
                <a:close/>
              </a:path>
            </a:pathLst>
          </a:custGeom>
          <a:solidFill>
            <a:srgbClr val="C8DAF7">
              <a:alpha val="42689"/>
            </a:srgbClr>
          </a:solidFill>
        </p:spPr>
        <p:txBody>
          <a:bodyPr wrap="square" lIns="0" tIns="0" rIns="0" bIns="0" rtlCol="0"/>
          <a:lstStyle/>
          <a:p>
            <a:endParaRPr/>
          </a:p>
        </p:txBody>
      </p:sp>
      <p:sp>
        <p:nvSpPr>
          <p:cNvPr id="30" name="object 30"/>
          <p:cNvSpPr/>
          <p:nvPr/>
        </p:nvSpPr>
        <p:spPr>
          <a:xfrm>
            <a:off x="2202655" y="2174972"/>
            <a:ext cx="554990" cy="2758440"/>
          </a:xfrm>
          <a:custGeom>
            <a:avLst/>
            <a:gdLst/>
            <a:ahLst/>
            <a:cxnLst/>
            <a:rect l="l" t="t" r="r" b="b"/>
            <a:pathLst>
              <a:path w="554989" h="2758440">
                <a:moveTo>
                  <a:pt x="0" y="2757894"/>
                </a:moveTo>
                <a:lnTo>
                  <a:pt x="0" y="554388"/>
                </a:lnTo>
                <a:lnTo>
                  <a:pt x="554388" y="0"/>
                </a:lnTo>
                <a:lnTo>
                  <a:pt x="554388" y="2203495"/>
                </a:lnTo>
                <a:lnTo>
                  <a:pt x="0" y="2757894"/>
                </a:lnTo>
                <a:close/>
              </a:path>
            </a:pathLst>
          </a:custGeom>
          <a:solidFill>
            <a:srgbClr val="A0AEC6">
              <a:alpha val="42689"/>
            </a:srgbClr>
          </a:solidFill>
        </p:spPr>
        <p:txBody>
          <a:bodyPr wrap="square" lIns="0" tIns="0" rIns="0" bIns="0" rtlCol="0"/>
          <a:lstStyle/>
          <a:p>
            <a:endParaRPr/>
          </a:p>
        </p:txBody>
      </p:sp>
      <p:sp>
        <p:nvSpPr>
          <p:cNvPr id="31" name="object 31"/>
          <p:cNvSpPr/>
          <p:nvPr/>
        </p:nvSpPr>
        <p:spPr>
          <a:xfrm>
            <a:off x="2043645" y="2174972"/>
            <a:ext cx="713740" cy="554990"/>
          </a:xfrm>
          <a:custGeom>
            <a:avLst/>
            <a:gdLst/>
            <a:ahLst/>
            <a:cxnLst/>
            <a:rect l="l" t="t" r="r" b="b"/>
            <a:pathLst>
              <a:path w="713739" h="554989">
                <a:moveTo>
                  <a:pt x="159009" y="554388"/>
                </a:moveTo>
                <a:lnTo>
                  <a:pt x="0" y="554388"/>
                </a:lnTo>
                <a:lnTo>
                  <a:pt x="554398" y="0"/>
                </a:lnTo>
                <a:lnTo>
                  <a:pt x="713398" y="0"/>
                </a:lnTo>
                <a:lnTo>
                  <a:pt x="159009" y="554388"/>
                </a:lnTo>
                <a:close/>
              </a:path>
            </a:pathLst>
          </a:custGeom>
          <a:solidFill>
            <a:srgbClr val="D3E1F9">
              <a:alpha val="42689"/>
            </a:srgbClr>
          </a:solidFill>
        </p:spPr>
        <p:txBody>
          <a:bodyPr wrap="square" lIns="0" tIns="0" rIns="0" bIns="0" rtlCol="0"/>
          <a:lstStyle/>
          <a:p>
            <a:endParaRPr/>
          </a:p>
        </p:txBody>
      </p:sp>
      <p:sp>
        <p:nvSpPr>
          <p:cNvPr id="32" name="object 32"/>
          <p:cNvSpPr/>
          <p:nvPr/>
        </p:nvSpPr>
        <p:spPr>
          <a:xfrm>
            <a:off x="2043645" y="2174972"/>
            <a:ext cx="713740" cy="2758440"/>
          </a:xfrm>
          <a:custGeom>
            <a:avLst/>
            <a:gdLst/>
            <a:ahLst/>
            <a:cxnLst/>
            <a:rect l="l" t="t" r="r" b="b"/>
            <a:pathLst>
              <a:path w="713739" h="2758440">
                <a:moveTo>
                  <a:pt x="0" y="554388"/>
                </a:moveTo>
                <a:lnTo>
                  <a:pt x="554398" y="0"/>
                </a:lnTo>
                <a:lnTo>
                  <a:pt x="713398" y="0"/>
                </a:lnTo>
                <a:lnTo>
                  <a:pt x="713398" y="2203495"/>
                </a:lnTo>
                <a:lnTo>
                  <a:pt x="159009" y="2757894"/>
                </a:lnTo>
                <a:lnTo>
                  <a:pt x="0" y="2757894"/>
                </a:lnTo>
                <a:lnTo>
                  <a:pt x="0" y="554388"/>
                </a:lnTo>
                <a:close/>
              </a:path>
            </a:pathLst>
          </a:custGeom>
          <a:ln w="19049">
            <a:solidFill>
              <a:srgbClr val="000000"/>
            </a:solidFill>
          </a:ln>
        </p:spPr>
        <p:txBody>
          <a:bodyPr wrap="square" lIns="0" tIns="0" rIns="0" bIns="0" rtlCol="0"/>
          <a:lstStyle/>
          <a:p>
            <a:endParaRPr/>
          </a:p>
        </p:txBody>
      </p:sp>
      <p:sp>
        <p:nvSpPr>
          <p:cNvPr id="33" name="object 33"/>
          <p:cNvSpPr/>
          <p:nvPr/>
        </p:nvSpPr>
        <p:spPr>
          <a:xfrm>
            <a:off x="2043645" y="2174972"/>
            <a:ext cx="713740" cy="554990"/>
          </a:xfrm>
          <a:custGeom>
            <a:avLst/>
            <a:gdLst/>
            <a:ahLst/>
            <a:cxnLst/>
            <a:rect l="l" t="t" r="r" b="b"/>
            <a:pathLst>
              <a:path w="713739" h="554989">
                <a:moveTo>
                  <a:pt x="0" y="554388"/>
                </a:moveTo>
                <a:lnTo>
                  <a:pt x="159009" y="554388"/>
                </a:lnTo>
                <a:lnTo>
                  <a:pt x="713398" y="0"/>
                </a:lnTo>
              </a:path>
            </a:pathLst>
          </a:custGeom>
          <a:ln w="19049">
            <a:solidFill>
              <a:srgbClr val="000000"/>
            </a:solidFill>
          </a:ln>
        </p:spPr>
        <p:txBody>
          <a:bodyPr wrap="square" lIns="0" tIns="0" rIns="0" bIns="0" rtlCol="0"/>
          <a:lstStyle/>
          <a:p>
            <a:endParaRPr/>
          </a:p>
        </p:txBody>
      </p:sp>
      <p:sp>
        <p:nvSpPr>
          <p:cNvPr id="34" name="object 34"/>
          <p:cNvSpPr/>
          <p:nvPr/>
        </p:nvSpPr>
        <p:spPr>
          <a:xfrm>
            <a:off x="2202655" y="2729362"/>
            <a:ext cx="0" cy="2204085"/>
          </a:xfrm>
          <a:custGeom>
            <a:avLst/>
            <a:gdLst/>
            <a:ahLst/>
            <a:cxnLst/>
            <a:rect l="l" t="t" r="r" b="b"/>
            <a:pathLst>
              <a:path h="2204085">
                <a:moveTo>
                  <a:pt x="0" y="0"/>
                </a:moveTo>
                <a:lnTo>
                  <a:pt x="0" y="2203505"/>
                </a:lnTo>
              </a:path>
            </a:pathLst>
          </a:custGeom>
          <a:ln w="19049">
            <a:solidFill>
              <a:srgbClr val="000000"/>
            </a:solidFill>
          </a:ln>
        </p:spPr>
        <p:txBody>
          <a:bodyPr wrap="square" lIns="0" tIns="0" rIns="0" bIns="0" rtlCol="0"/>
          <a:lstStyle/>
          <a:p>
            <a:endParaRPr/>
          </a:p>
        </p:txBody>
      </p:sp>
      <p:sp>
        <p:nvSpPr>
          <p:cNvPr id="35" name="object 35"/>
          <p:cNvSpPr txBox="1"/>
          <p:nvPr/>
        </p:nvSpPr>
        <p:spPr>
          <a:xfrm>
            <a:off x="2534622" y="4591353"/>
            <a:ext cx="364490"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28</a:t>
            </a:r>
            <a:endParaRPr sz="2400" dirty="0">
              <a:latin typeface="Calibri" panose="020F0502020204030204" pitchFamily="34" charset="0"/>
              <a:cs typeface="Calibri" panose="020F0502020204030204" pitchFamily="34" charset="0"/>
            </a:endParaRPr>
          </a:p>
        </p:txBody>
      </p:sp>
      <p:sp>
        <p:nvSpPr>
          <p:cNvPr id="37" name="object 3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
        <p:nvSpPr>
          <p:cNvPr id="36" name="object 36"/>
          <p:cNvSpPr txBox="1"/>
          <p:nvPr/>
        </p:nvSpPr>
        <p:spPr>
          <a:xfrm>
            <a:off x="2839422" y="3219756"/>
            <a:ext cx="364490"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28</a:t>
            </a:r>
            <a:endParaRP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3603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048" y="1068757"/>
            <a:ext cx="5187950" cy="391160"/>
          </a:xfrm>
          <a:prstGeom prst="rect">
            <a:avLst/>
          </a:prstGeom>
        </p:spPr>
        <p:txBody>
          <a:bodyPr vert="horz" wrap="square" lIns="0" tIns="12700" rIns="0" bIns="0" rtlCol="0" anchor="ctr">
            <a:spAutoFit/>
          </a:bodyPr>
          <a:lstStyle/>
          <a:p>
            <a:pPr marL="12700">
              <a:lnSpc>
                <a:spcPct val="100000"/>
              </a:lnSpc>
              <a:spcBef>
                <a:spcPts val="100"/>
              </a:spcBef>
            </a:pPr>
            <a:r>
              <a:rPr sz="2400" spc="-5" dirty="0"/>
              <a:t>The brain/neuron </a:t>
            </a:r>
            <a:r>
              <a:rPr sz="2400" dirty="0"/>
              <a:t>view </a:t>
            </a:r>
            <a:r>
              <a:rPr sz="2400" spc="-5" dirty="0"/>
              <a:t>of CONV</a:t>
            </a:r>
            <a:r>
              <a:rPr sz="2400" spc="-95" dirty="0"/>
              <a:t> </a:t>
            </a:r>
            <a:r>
              <a:rPr sz="2400" spc="-5" dirty="0"/>
              <a:t>Layer</a:t>
            </a:r>
            <a:endParaRPr sz="2400"/>
          </a:p>
        </p:txBody>
      </p:sp>
      <p:sp>
        <p:nvSpPr>
          <p:cNvPr id="3" name="object 3"/>
          <p:cNvSpPr/>
          <p:nvPr/>
        </p:nvSpPr>
        <p:spPr>
          <a:xfrm>
            <a:off x="662948" y="3297668"/>
            <a:ext cx="132080" cy="663575"/>
          </a:xfrm>
          <a:custGeom>
            <a:avLst/>
            <a:gdLst/>
            <a:ahLst/>
            <a:cxnLst/>
            <a:rect l="l" t="t" r="r" b="b"/>
            <a:pathLst>
              <a:path w="132079" h="663575">
                <a:moveTo>
                  <a:pt x="0" y="0"/>
                </a:moveTo>
                <a:lnTo>
                  <a:pt x="131602" y="0"/>
                </a:lnTo>
                <a:lnTo>
                  <a:pt x="131602" y="663201"/>
                </a:lnTo>
                <a:lnTo>
                  <a:pt x="0" y="663201"/>
                </a:lnTo>
                <a:lnTo>
                  <a:pt x="0" y="0"/>
                </a:lnTo>
                <a:close/>
              </a:path>
            </a:pathLst>
          </a:custGeom>
          <a:solidFill>
            <a:srgbClr val="C8DAF7"/>
          </a:solidFill>
        </p:spPr>
        <p:txBody>
          <a:bodyPr wrap="square" lIns="0" tIns="0" rIns="0" bIns="0" rtlCol="0"/>
          <a:lstStyle/>
          <a:p>
            <a:endParaRPr/>
          </a:p>
        </p:txBody>
      </p:sp>
      <p:sp>
        <p:nvSpPr>
          <p:cNvPr id="4" name="object 4"/>
          <p:cNvSpPr/>
          <p:nvPr/>
        </p:nvSpPr>
        <p:spPr>
          <a:xfrm>
            <a:off x="794550" y="3146971"/>
            <a:ext cx="151130" cy="814069"/>
          </a:xfrm>
          <a:custGeom>
            <a:avLst/>
            <a:gdLst/>
            <a:ahLst/>
            <a:cxnLst/>
            <a:rect l="l" t="t" r="r" b="b"/>
            <a:pathLst>
              <a:path w="151130" h="814069">
                <a:moveTo>
                  <a:pt x="0" y="813898"/>
                </a:moveTo>
                <a:lnTo>
                  <a:pt x="0" y="150697"/>
                </a:lnTo>
                <a:lnTo>
                  <a:pt x="150697" y="0"/>
                </a:lnTo>
                <a:lnTo>
                  <a:pt x="150697" y="663198"/>
                </a:lnTo>
                <a:lnTo>
                  <a:pt x="0" y="813898"/>
                </a:lnTo>
                <a:close/>
              </a:path>
            </a:pathLst>
          </a:custGeom>
          <a:solidFill>
            <a:srgbClr val="A0AEC6"/>
          </a:solidFill>
        </p:spPr>
        <p:txBody>
          <a:bodyPr wrap="square" lIns="0" tIns="0" rIns="0" bIns="0" rtlCol="0"/>
          <a:lstStyle/>
          <a:p>
            <a:endParaRPr/>
          </a:p>
        </p:txBody>
      </p:sp>
      <p:sp>
        <p:nvSpPr>
          <p:cNvPr id="5" name="object 5"/>
          <p:cNvSpPr/>
          <p:nvPr/>
        </p:nvSpPr>
        <p:spPr>
          <a:xfrm>
            <a:off x="662949" y="3146970"/>
            <a:ext cx="282575" cy="151130"/>
          </a:xfrm>
          <a:custGeom>
            <a:avLst/>
            <a:gdLst/>
            <a:ahLst/>
            <a:cxnLst/>
            <a:rect l="l" t="t" r="r" b="b"/>
            <a:pathLst>
              <a:path w="282575" h="151130">
                <a:moveTo>
                  <a:pt x="131602" y="150697"/>
                </a:moveTo>
                <a:lnTo>
                  <a:pt x="0" y="150697"/>
                </a:lnTo>
                <a:lnTo>
                  <a:pt x="150697" y="0"/>
                </a:lnTo>
                <a:lnTo>
                  <a:pt x="282299" y="0"/>
                </a:lnTo>
                <a:lnTo>
                  <a:pt x="131602" y="150697"/>
                </a:lnTo>
                <a:close/>
              </a:path>
            </a:pathLst>
          </a:custGeom>
          <a:solidFill>
            <a:srgbClr val="D3E1F9"/>
          </a:solidFill>
        </p:spPr>
        <p:txBody>
          <a:bodyPr wrap="square" lIns="0" tIns="0" rIns="0" bIns="0" rtlCol="0"/>
          <a:lstStyle/>
          <a:p>
            <a:endParaRPr/>
          </a:p>
        </p:txBody>
      </p:sp>
      <p:sp>
        <p:nvSpPr>
          <p:cNvPr id="6" name="object 6"/>
          <p:cNvSpPr/>
          <p:nvPr/>
        </p:nvSpPr>
        <p:spPr>
          <a:xfrm>
            <a:off x="662949" y="3146971"/>
            <a:ext cx="282575" cy="814069"/>
          </a:xfrm>
          <a:custGeom>
            <a:avLst/>
            <a:gdLst/>
            <a:ahLst/>
            <a:cxnLst/>
            <a:rect l="l" t="t" r="r" b="b"/>
            <a:pathLst>
              <a:path w="282575" h="814069">
                <a:moveTo>
                  <a:pt x="0" y="150697"/>
                </a:moveTo>
                <a:lnTo>
                  <a:pt x="150697" y="0"/>
                </a:lnTo>
                <a:lnTo>
                  <a:pt x="282299" y="0"/>
                </a:lnTo>
                <a:lnTo>
                  <a:pt x="282299" y="663198"/>
                </a:lnTo>
                <a:lnTo>
                  <a:pt x="131602" y="813898"/>
                </a:lnTo>
                <a:lnTo>
                  <a:pt x="0" y="813898"/>
                </a:lnTo>
                <a:lnTo>
                  <a:pt x="0" y="150697"/>
                </a:lnTo>
                <a:close/>
              </a:path>
            </a:pathLst>
          </a:custGeom>
          <a:ln w="19049">
            <a:solidFill>
              <a:srgbClr val="000000"/>
            </a:solidFill>
          </a:ln>
        </p:spPr>
        <p:txBody>
          <a:bodyPr wrap="square" lIns="0" tIns="0" rIns="0" bIns="0" rtlCol="0"/>
          <a:lstStyle/>
          <a:p>
            <a:endParaRPr/>
          </a:p>
        </p:txBody>
      </p:sp>
      <p:sp>
        <p:nvSpPr>
          <p:cNvPr id="7" name="object 7"/>
          <p:cNvSpPr/>
          <p:nvPr/>
        </p:nvSpPr>
        <p:spPr>
          <a:xfrm>
            <a:off x="662949" y="3146970"/>
            <a:ext cx="282575" cy="151130"/>
          </a:xfrm>
          <a:custGeom>
            <a:avLst/>
            <a:gdLst/>
            <a:ahLst/>
            <a:cxnLst/>
            <a:rect l="l" t="t" r="r" b="b"/>
            <a:pathLst>
              <a:path w="282575" h="151130">
                <a:moveTo>
                  <a:pt x="0" y="150697"/>
                </a:moveTo>
                <a:lnTo>
                  <a:pt x="131602" y="150697"/>
                </a:lnTo>
                <a:lnTo>
                  <a:pt x="282299" y="0"/>
                </a:lnTo>
              </a:path>
            </a:pathLst>
          </a:custGeom>
          <a:ln w="19049">
            <a:solidFill>
              <a:srgbClr val="000000"/>
            </a:solidFill>
          </a:ln>
        </p:spPr>
        <p:txBody>
          <a:bodyPr wrap="square" lIns="0" tIns="0" rIns="0" bIns="0" rtlCol="0"/>
          <a:lstStyle/>
          <a:p>
            <a:endParaRPr/>
          </a:p>
        </p:txBody>
      </p:sp>
      <p:sp>
        <p:nvSpPr>
          <p:cNvPr id="8" name="object 8"/>
          <p:cNvSpPr/>
          <p:nvPr/>
        </p:nvSpPr>
        <p:spPr>
          <a:xfrm>
            <a:off x="794550" y="3297668"/>
            <a:ext cx="0" cy="663575"/>
          </a:xfrm>
          <a:custGeom>
            <a:avLst/>
            <a:gdLst/>
            <a:ahLst/>
            <a:cxnLst/>
            <a:rect l="l" t="t" r="r" b="b"/>
            <a:pathLst>
              <a:path h="663575">
                <a:moveTo>
                  <a:pt x="0" y="0"/>
                </a:moveTo>
                <a:lnTo>
                  <a:pt x="0" y="663201"/>
                </a:lnTo>
              </a:path>
            </a:pathLst>
          </a:custGeom>
          <a:ln w="19049">
            <a:solidFill>
              <a:srgbClr val="000000"/>
            </a:solidFill>
          </a:ln>
        </p:spPr>
        <p:txBody>
          <a:bodyPr wrap="square" lIns="0" tIns="0" rIns="0" bIns="0" rtlCol="0"/>
          <a:lstStyle/>
          <a:p>
            <a:endParaRPr/>
          </a:p>
        </p:txBody>
      </p:sp>
      <p:sp>
        <p:nvSpPr>
          <p:cNvPr id="9" name="object 9"/>
          <p:cNvSpPr txBox="1"/>
          <p:nvPr/>
        </p:nvSpPr>
        <p:spPr>
          <a:xfrm>
            <a:off x="932074" y="4538852"/>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0" name="object 10"/>
          <p:cNvSpPr txBox="1"/>
          <p:nvPr/>
        </p:nvSpPr>
        <p:spPr>
          <a:xfrm>
            <a:off x="1296376" y="2465673"/>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32</a:t>
            </a:r>
            <a:endParaRPr dirty="0">
              <a:latin typeface="Calibri" panose="020F0502020204030204" pitchFamily="34" charset="0"/>
              <a:cs typeface="Calibri" panose="020F0502020204030204" pitchFamily="34" charset="0"/>
            </a:endParaRPr>
          </a:p>
        </p:txBody>
      </p:sp>
      <p:sp>
        <p:nvSpPr>
          <p:cNvPr id="11" name="object 11"/>
          <p:cNvSpPr txBox="1"/>
          <p:nvPr/>
        </p:nvSpPr>
        <p:spPr>
          <a:xfrm>
            <a:off x="261463" y="4930481"/>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3</a:t>
            </a:r>
          </a:p>
        </p:txBody>
      </p:sp>
      <p:sp>
        <p:nvSpPr>
          <p:cNvPr id="12" name="object 12"/>
          <p:cNvSpPr/>
          <p:nvPr/>
        </p:nvSpPr>
        <p:spPr>
          <a:xfrm>
            <a:off x="246424" y="2918199"/>
            <a:ext cx="213360" cy="2014855"/>
          </a:xfrm>
          <a:custGeom>
            <a:avLst/>
            <a:gdLst/>
            <a:ahLst/>
            <a:cxnLst/>
            <a:rect l="l" t="t" r="r" b="b"/>
            <a:pathLst>
              <a:path w="213359" h="2014854">
                <a:moveTo>
                  <a:pt x="0" y="0"/>
                </a:moveTo>
                <a:lnTo>
                  <a:pt x="213172" y="0"/>
                </a:lnTo>
                <a:lnTo>
                  <a:pt x="213172" y="2014668"/>
                </a:lnTo>
                <a:lnTo>
                  <a:pt x="0" y="2014668"/>
                </a:lnTo>
                <a:lnTo>
                  <a:pt x="0" y="0"/>
                </a:lnTo>
                <a:close/>
              </a:path>
            </a:pathLst>
          </a:custGeom>
          <a:solidFill>
            <a:srgbClr val="F4CCCC">
              <a:alpha val="51919"/>
            </a:srgbClr>
          </a:solidFill>
        </p:spPr>
        <p:txBody>
          <a:bodyPr wrap="square" lIns="0" tIns="0" rIns="0" bIns="0" rtlCol="0"/>
          <a:lstStyle/>
          <a:p>
            <a:endParaRPr/>
          </a:p>
        </p:txBody>
      </p:sp>
      <p:sp>
        <p:nvSpPr>
          <p:cNvPr id="13" name="object 13"/>
          <p:cNvSpPr/>
          <p:nvPr/>
        </p:nvSpPr>
        <p:spPr>
          <a:xfrm>
            <a:off x="459597" y="2174972"/>
            <a:ext cx="743585" cy="2758440"/>
          </a:xfrm>
          <a:custGeom>
            <a:avLst/>
            <a:gdLst/>
            <a:ahLst/>
            <a:cxnLst/>
            <a:rect l="l" t="t" r="r" b="b"/>
            <a:pathLst>
              <a:path w="743585" h="2758440">
                <a:moveTo>
                  <a:pt x="0" y="2757894"/>
                </a:moveTo>
                <a:lnTo>
                  <a:pt x="0" y="743226"/>
                </a:lnTo>
                <a:lnTo>
                  <a:pt x="743226" y="0"/>
                </a:lnTo>
                <a:lnTo>
                  <a:pt x="743226" y="2014670"/>
                </a:lnTo>
                <a:lnTo>
                  <a:pt x="0" y="2757894"/>
                </a:lnTo>
                <a:close/>
              </a:path>
            </a:pathLst>
          </a:custGeom>
          <a:solidFill>
            <a:srgbClr val="C3A3A3">
              <a:alpha val="51919"/>
            </a:srgbClr>
          </a:solidFill>
        </p:spPr>
        <p:txBody>
          <a:bodyPr wrap="square" lIns="0" tIns="0" rIns="0" bIns="0" rtlCol="0"/>
          <a:lstStyle/>
          <a:p>
            <a:endParaRPr/>
          </a:p>
        </p:txBody>
      </p:sp>
      <p:sp>
        <p:nvSpPr>
          <p:cNvPr id="14" name="object 14"/>
          <p:cNvSpPr/>
          <p:nvPr/>
        </p:nvSpPr>
        <p:spPr>
          <a:xfrm>
            <a:off x="246424" y="2174973"/>
            <a:ext cx="956944" cy="743585"/>
          </a:xfrm>
          <a:custGeom>
            <a:avLst/>
            <a:gdLst/>
            <a:ahLst/>
            <a:cxnLst/>
            <a:rect l="l" t="t" r="r" b="b"/>
            <a:pathLst>
              <a:path w="956944" h="743585">
                <a:moveTo>
                  <a:pt x="213172" y="743226"/>
                </a:moveTo>
                <a:lnTo>
                  <a:pt x="0" y="743226"/>
                </a:lnTo>
                <a:lnTo>
                  <a:pt x="743226" y="0"/>
                </a:lnTo>
                <a:lnTo>
                  <a:pt x="956398" y="0"/>
                </a:lnTo>
                <a:lnTo>
                  <a:pt x="213172" y="743226"/>
                </a:lnTo>
                <a:close/>
              </a:path>
            </a:pathLst>
          </a:custGeom>
          <a:solidFill>
            <a:srgbClr val="F6D6D6">
              <a:alpha val="51919"/>
            </a:srgbClr>
          </a:solidFill>
        </p:spPr>
        <p:txBody>
          <a:bodyPr wrap="square" lIns="0" tIns="0" rIns="0" bIns="0" rtlCol="0"/>
          <a:lstStyle/>
          <a:p>
            <a:endParaRPr/>
          </a:p>
        </p:txBody>
      </p:sp>
      <p:sp>
        <p:nvSpPr>
          <p:cNvPr id="15" name="object 15"/>
          <p:cNvSpPr/>
          <p:nvPr/>
        </p:nvSpPr>
        <p:spPr>
          <a:xfrm>
            <a:off x="246424" y="2174972"/>
            <a:ext cx="956944" cy="2758440"/>
          </a:xfrm>
          <a:custGeom>
            <a:avLst/>
            <a:gdLst/>
            <a:ahLst/>
            <a:cxnLst/>
            <a:rect l="l" t="t" r="r" b="b"/>
            <a:pathLst>
              <a:path w="956944" h="2758440">
                <a:moveTo>
                  <a:pt x="0" y="743226"/>
                </a:moveTo>
                <a:lnTo>
                  <a:pt x="743226" y="0"/>
                </a:lnTo>
                <a:lnTo>
                  <a:pt x="956398" y="0"/>
                </a:lnTo>
                <a:lnTo>
                  <a:pt x="956398" y="2014670"/>
                </a:lnTo>
                <a:lnTo>
                  <a:pt x="213172" y="2757894"/>
                </a:lnTo>
                <a:lnTo>
                  <a:pt x="0" y="2757894"/>
                </a:lnTo>
                <a:lnTo>
                  <a:pt x="0" y="743226"/>
                </a:lnTo>
                <a:close/>
              </a:path>
            </a:pathLst>
          </a:custGeom>
          <a:ln w="19049">
            <a:solidFill>
              <a:srgbClr val="000000"/>
            </a:solidFill>
          </a:ln>
        </p:spPr>
        <p:txBody>
          <a:bodyPr wrap="square" lIns="0" tIns="0" rIns="0" bIns="0" rtlCol="0"/>
          <a:lstStyle/>
          <a:p>
            <a:endParaRPr/>
          </a:p>
        </p:txBody>
      </p:sp>
      <p:sp>
        <p:nvSpPr>
          <p:cNvPr id="16" name="object 16"/>
          <p:cNvSpPr/>
          <p:nvPr/>
        </p:nvSpPr>
        <p:spPr>
          <a:xfrm>
            <a:off x="246424" y="2174973"/>
            <a:ext cx="956944" cy="743585"/>
          </a:xfrm>
          <a:custGeom>
            <a:avLst/>
            <a:gdLst/>
            <a:ahLst/>
            <a:cxnLst/>
            <a:rect l="l" t="t" r="r" b="b"/>
            <a:pathLst>
              <a:path w="956944" h="743585">
                <a:moveTo>
                  <a:pt x="0" y="743226"/>
                </a:moveTo>
                <a:lnTo>
                  <a:pt x="213172" y="743226"/>
                </a:lnTo>
                <a:lnTo>
                  <a:pt x="956398" y="0"/>
                </a:lnTo>
              </a:path>
            </a:pathLst>
          </a:custGeom>
          <a:ln w="19049">
            <a:solidFill>
              <a:srgbClr val="000000"/>
            </a:solidFill>
          </a:ln>
        </p:spPr>
        <p:txBody>
          <a:bodyPr wrap="square" lIns="0" tIns="0" rIns="0" bIns="0" rtlCol="0"/>
          <a:lstStyle/>
          <a:p>
            <a:endParaRPr/>
          </a:p>
        </p:txBody>
      </p:sp>
      <p:sp>
        <p:nvSpPr>
          <p:cNvPr id="17" name="object 17"/>
          <p:cNvSpPr/>
          <p:nvPr/>
        </p:nvSpPr>
        <p:spPr>
          <a:xfrm>
            <a:off x="459596" y="2918199"/>
            <a:ext cx="0" cy="2014855"/>
          </a:xfrm>
          <a:custGeom>
            <a:avLst/>
            <a:gdLst/>
            <a:ahLst/>
            <a:cxnLst/>
            <a:rect l="l" t="t" r="r" b="b"/>
            <a:pathLst>
              <a:path h="2014854">
                <a:moveTo>
                  <a:pt x="0" y="0"/>
                </a:moveTo>
                <a:lnTo>
                  <a:pt x="0" y="2014668"/>
                </a:lnTo>
              </a:path>
            </a:pathLst>
          </a:custGeom>
          <a:ln w="19049">
            <a:solidFill>
              <a:srgbClr val="000000"/>
            </a:solidFill>
          </a:ln>
        </p:spPr>
        <p:txBody>
          <a:bodyPr wrap="square" lIns="0" tIns="0" rIns="0" bIns="0" rtlCol="0"/>
          <a:lstStyle/>
          <a:p>
            <a:endParaRPr/>
          </a:p>
        </p:txBody>
      </p:sp>
      <p:sp>
        <p:nvSpPr>
          <p:cNvPr id="18" name="object 18"/>
          <p:cNvSpPr/>
          <p:nvPr/>
        </p:nvSpPr>
        <p:spPr>
          <a:xfrm>
            <a:off x="6551736" y="1101150"/>
            <a:ext cx="2279620" cy="1300647"/>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6546962" y="1096387"/>
            <a:ext cx="2289175" cy="1310640"/>
          </a:xfrm>
          <a:custGeom>
            <a:avLst/>
            <a:gdLst/>
            <a:ahLst/>
            <a:cxnLst/>
            <a:rect l="l" t="t" r="r" b="b"/>
            <a:pathLst>
              <a:path w="2289175" h="1310640">
                <a:moveTo>
                  <a:pt x="0" y="0"/>
                </a:moveTo>
                <a:lnTo>
                  <a:pt x="2289145" y="0"/>
                </a:lnTo>
                <a:lnTo>
                  <a:pt x="2289145" y="1310172"/>
                </a:lnTo>
                <a:lnTo>
                  <a:pt x="0" y="1310172"/>
                </a:lnTo>
                <a:lnTo>
                  <a:pt x="0" y="0"/>
                </a:lnTo>
                <a:close/>
              </a:path>
            </a:pathLst>
          </a:custGeom>
          <a:ln w="9524">
            <a:solidFill>
              <a:srgbClr val="000000"/>
            </a:solidFill>
          </a:ln>
        </p:spPr>
        <p:txBody>
          <a:bodyPr wrap="square" lIns="0" tIns="0" rIns="0" bIns="0" rtlCol="0"/>
          <a:lstStyle/>
          <a:p>
            <a:endParaRPr/>
          </a:p>
        </p:txBody>
      </p:sp>
      <p:sp>
        <p:nvSpPr>
          <p:cNvPr id="20" name="object 20"/>
          <p:cNvSpPr/>
          <p:nvPr/>
        </p:nvSpPr>
        <p:spPr>
          <a:xfrm>
            <a:off x="3888818" y="3325526"/>
            <a:ext cx="238125" cy="465455"/>
          </a:xfrm>
          <a:custGeom>
            <a:avLst/>
            <a:gdLst/>
            <a:ahLst/>
            <a:cxnLst/>
            <a:rect l="l" t="t" r="r" b="b"/>
            <a:pathLst>
              <a:path w="238125" h="465455">
                <a:moveTo>
                  <a:pt x="0" y="465069"/>
                </a:moveTo>
                <a:lnTo>
                  <a:pt x="238099" y="465069"/>
                </a:lnTo>
                <a:lnTo>
                  <a:pt x="238099" y="0"/>
                </a:lnTo>
                <a:lnTo>
                  <a:pt x="0" y="0"/>
                </a:lnTo>
                <a:lnTo>
                  <a:pt x="0" y="465069"/>
                </a:lnTo>
                <a:close/>
              </a:path>
            </a:pathLst>
          </a:custGeom>
          <a:solidFill>
            <a:srgbClr val="C8DAF7">
              <a:alpha val="42689"/>
            </a:srgbClr>
          </a:solidFill>
        </p:spPr>
        <p:txBody>
          <a:bodyPr wrap="square" lIns="0" tIns="0" rIns="0" bIns="0" rtlCol="0"/>
          <a:lstStyle/>
          <a:p>
            <a:endParaRPr/>
          </a:p>
        </p:txBody>
      </p:sp>
      <p:sp>
        <p:nvSpPr>
          <p:cNvPr id="21" name="object 21"/>
          <p:cNvSpPr/>
          <p:nvPr/>
        </p:nvSpPr>
        <p:spPr>
          <a:xfrm>
            <a:off x="4126917" y="3170501"/>
            <a:ext cx="155575" cy="620395"/>
          </a:xfrm>
          <a:custGeom>
            <a:avLst/>
            <a:gdLst/>
            <a:ahLst/>
            <a:cxnLst/>
            <a:rect l="l" t="t" r="r" b="b"/>
            <a:pathLst>
              <a:path w="155575" h="620394">
                <a:moveTo>
                  <a:pt x="0" y="620093"/>
                </a:moveTo>
                <a:lnTo>
                  <a:pt x="0" y="155024"/>
                </a:lnTo>
                <a:lnTo>
                  <a:pt x="155024" y="0"/>
                </a:lnTo>
                <a:lnTo>
                  <a:pt x="155024" y="465069"/>
                </a:lnTo>
                <a:lnTo>
                  <a:pt x="0" y="620093"/>
                </a:lnTo>
                <a:close/>
              </a:path>
            </a:pathLst>
          </a:custGeom>
          <a:solidFill>
            <a:srgbClr val="A0AEC6">
              <a:alpha val="42689"/>
            </a:srgbClr>
          </a:solidFill>
        </p:spPr>
        <p:txBody>
          <a:bodyPr wrap="square" lIns="0" tIns="0" rIns="0" bIns="0" rtlCol="0"/>
          <a:lstStyle/>
          <a:p>
            <a:endParaRPr/>
          </a:p>
        </p:txBody>
      </p:sp>
      <p:sp>
        <p:nvSpPr>
          <p:cNvPr id="22" name="object 22"/>
          <p:cNvSpPr/>
          <p:nvPr/>
        </p:nvSpPr>
        <p:spPr>
          <a:xfrm>
            <a:off x="2254238" y="3170501"/>
            <a:ext cx="2028189" cy="155575"/>
          </a:xfrm>
          <a:custGeom>
            <a:avLst/>
            <a:gdLst/>
            <a:ahLst/>
            <a:cxnLst/>
            <a:rect l="l" t="t" r="r" b="b"/>
            <a:pathLst>
              <a:path w="2028189" h="155575">
                <a:moveTo>
                  <a:pt x="1872678" y="155024"/>
                </a:moveTo>
                <a:lnTo>
                  <a:pt x="0" y="155024"/>
                </a:lnTo>
                <a:lnTo>
                  <a:pt x="155024" y="0"/>
                </a:lnTo>
                <a:lnTo>
                  <a:pt x="2027703" y="0"/>
                </a:lnTo>
                <a:lnTo>
                  <a:pt x="1872678" y="155024"/>
                </a:lnTo>
                <a:close/>
              </a:path>
            </a:pathLst>
          </a:custGeom>
          <a:solidFill>
            <a:srgbClr val="D3E1F9">
              <a:alpha val="42689"/>
            </a:srgbClr>
          </a:solidFill>
        </p:spPr>
        <p:txBody>
          <a:bodyPr wrap="square" lIns="0" tIns="0" rIns="0" bIns="0" rtlCol="0"/>
          <a:lstStyle/>
          <a:p>
            <a:endParaRPr/>
          </a:p>
        </p:txBody>
      </p:sp>
      <p:sp>
        <p:nvSpPr>
          <p:cNvPr id="23" name="object 23"/>
          <p:cNvSpPr/>
          <p:nvPr/>
        </p:nvSpPr>
        <p:spPr>
          <a:xfrm>
            <a:off x="2254238" y="3170501"/>
            <a:ext cx="2028189" cy="620395"/>
          </a:xfrm>
          <a:custGeom>
            <a:avLst/>
            <a:gdLst/>
            <a:ahLst/>
            <a:cxnLst/>
            <a:rect l="l" t="t" r="r" b="b"/>
            <a:pathLst>
              <a:path w="2028189" h="620394">
                <a:moveTo>
                  <a:pt x="0" y="155024"/>
                </a:moveTo>
                <a:lnTo>
                  <a:pt x="155024" y="0"/>
                </a:lnTo>
                <a:lnTo>
                  <a:pt x="2027703" y="0"/>
                </a:lnTo>
                <a:lnTo>
                  <a:pt x="2027703" y="465069"/>
                </a:lnTo>
                <a:lnTo>
                  <a:pt x="1872678" y="620093"/>
                </a:lnTo>
                <a:lnTo>
                  <a:pt x="0" y="620093"/>
                </a:lnTo>
                <a:lnTo>
                  <a:pt x="0" y="155024"/>
                </a:lnTo>
                <a:close/>
              </a:path>
            </a:pathLst>
          </a:custGeom>
          <a:ln w="19049">
            <a:solidFill>
              <a:srgbClr val="000000"/>
            </a:solidFill>
          </a:ln>
        </p:spPr>
        <p:txBody>
          <a:bodyPr wrap="square" lIns="0" tIns="0" rIns="0" bIns="0" rtlCol="0"/>
          <a:lstStyle/>
          <a:p>
            <a:endParaRPr/>
          </a:p>
        </p:txBody>
      </p:sp>
      <p:sp>
        <p:nvSpPr>
          <p:cNvPr id="24" name="object 24"/>
          <p:cNvSpPr/>
          <p:nvPr/>
        </p:nvSpPr>
        <p:spPr>
          <a:xfrm>
            <a:off x="2254238" y="3170501"/>
            <a:ext cx="2028189" cy="155575"/>
          </a:xfrm>
          <a:custGeom>
            <a:avLst/>
            <a:gdLst/>
            <a:ahLst/>
            <a:cxnLst/>
            <a:rect l="l" t="t" r="r" b="b"/>
            <a:pathLst>
              <a:path w="2028189" h="155575">
                <a:moveTo>
                  <a:pt x="0" y="155024"/>
                </a:moveTo>
                <a:lnTo>
                  <a:pt x="1872678" y="155024"/>
                </a:lnTo>
                <a:lnTo>
                  <a:pt x="2027703" y="0"/>
                </a:lnTo>
              </a:path>
            </a:pathLst>
          </a:custGeom>
          <a:ln w="19049">
            <a:solidFill>
              <a:srgbClr val="000000"/>
            </a:solidFill>
          </a:ln>
        </p:spPr>
        <p:txBody>
          <a:bodyPr wrap="square" lIns="0" tIns="0" rIns="0" bIns="0" rtlCol="0"/>
          <a:lstStyle/>
          <a:p>
            <a:endParaRPr/>
          </a:p>
        </p:txBody>
      </p:sp>
      <p:sp>
        <p:nvSpPr>
          <p:cNvPr id="25" name="object 25"/>
          <p:cNvSpPr/>
          <p:nvPr/>
        </p:nvSpPr>
        <p:spPr>
          <a:xfrm>
            <a:off x="4126916" y="3325526"/>
            <a:ext cx="0" cy="465455"/>
          </a:xfrm>
          <a:custGeom>
            <a:avLst/>
            <a:gdLst/>
            <a:ahLst/>
            <a:cxnLst/>
            <a:rect l="l" t="t" r="r" b="b"/>
            <a:pathLst>
              <a:path h="465455">
                <a:moveTo>
                  <a:pt x="0" y="0"/>
                </a:moveTo>
                <a:lnTo>
                  <a:pt x="0" y="465069"/>
                </a:lnTo>
              </a:path>
            </a:pathLst>
          </a:custGeom>
          <a:ln w="19049">
            <a:solidFill>
              <a:srgbClr val="000000"/>
            </a:solidFill>
          </a:ln>
        </p:spPr>
        <p:txBody>
          <a:bodyPr wrap="square" lIns="0" tIns="0" rIns="0" bIns="0" rtlCol="0"/>
          <a:lstStyle/>
          <a:p>
            <a:endParaRPr/>
          </a:p>
        </p:txBody>
      </p:sp>
      <p:sp>
        <p:nvSpPr>
          <p:cNvPr id="26" name="object 26"/>
          <p:cNvSpPr/>
          <p:nvPr/>
        </p:nvSpPr>
        <p:spPr>
          <a:xfrm>
            <a:off x="2254238" y="3394045"/>
            <a:ext cx="282575" cy="282575"/>
          </a:xfrm>
          <a:custGeom>
            <a:avLst/>
            <a:gdLst/>
            <a:ahLst/>
            <a:cxnLst/>
            <a:rect l="l" t="t" r="r" b="b"/>
            <a:pathLst>
              <a:path w="282575" h="282575">
                <a:moveTo>
                  <a:pt x="141149" y="282299"/>
                </a:moveTo>
                <a:lnTo>
                  <a:pt x="96535" y="275103"/>
                </a:lnTo>
                <a:lnTo>
                  <a:pt x="57788" y="255064"/>
                </a:lnTo>
                <a:lnTo>
                  <a:pt x="27233" y="224508"/>
                </a:lnTo>
                <a:lnTo>
                  <a:pt x="7195" y="185762"/>
                </a:lnTo>
                <a:lnTo>
                  <a:pt x="0" y="141149"/>
                </a:lnTo>
                <a:lnTo>
                  <a:pt x="7195" y="96537"/>
                </a:lnTo>
                <a:lnTo>
                  <a:pt x="27233" y="57790"/>
                </a:lnTo>
                <a:lnTo>
                  <a:pt x="57788" y="27235"/>
                </a:lnTo>
                <a:lnTo>
                  <a:pt x="96535" y="7196"/>
                </a:lnTo>
                <a:lnTo>
                  <a:pt x="141149" y="0"/>
                </a:lnTo>
                <a:lnTo>
                  <a:pt x="168815" y="2737"/>
                </a:lnTo>
                <a:lnTo>
                  <a:pt x="219459" y="23719"/>
                </a:lnTo>
                <a:lnTo>
                  <a:pt x="258587" y="62849"/>
                </a:lnTo>
                <a:lnTo>
                  <a:pt x="279569" y="113490"/>
                </a:lnTo>
                <a:lnTo>
                  <a:pt x="282306" y="141149"/>
                </a:lnTo>
                <a:lnTo>
                  <a:pt x="275110" y="185762"/>
                </a:lnTo>
                <a:lnTo>
                  <a:pt x="255070" y="224508"/>
                </a:lnTo>
                <a:lnTo>
                  <a:pt x="224513" y="255064"/>
                </a:lnTo>
                <a:lnTo>
                  <a:pt x="185764" y="275103"/>
                </a:lnTo>
                <a:lnTo>
                  <a:pt x="141149" y="282299"/>
                </a:lnTo>
                <a:close/>
              </a:path>
            </a:pathLst>
          </a:custGeom>
          <a:solidFill>
            <a:srgbClr val="C8DAF7"/>
          </a:solidFill>
        </p:spPr>
        <p:txBody>
          <a:bodyPr wrap="square" lIns="0" tIns="0" rIns="0" bIns="0" rtlCol="0"/>
          <a:lstStyle/>
          <a:p>
            <a:endParaRPr/>
          </a:p>
        </p:txBody>
      </p:sp>
      <p:sp>
        <p:nvSpPr>
          <p:cNvPr id="27" name="object 27"/>
          <p:cNvSpPr/>
          <p:nvPr/>
        </p:nvSpPr>
        <p:spPr>
          <a:xfrm>
            <a:off x="2254238" y="3394045"/>
            <a:ext cx="282575" cy="282575"/>
          </a:xfrm>
          <a:custGeom>
            <a:avLst/>
            <a:gdLst/>
            <a:ahLst/>
            <a:cxnLst/>
            <a:rect l="l" t="t" r="r" b="b"/>
            <a:pathLst>
              <a:path w="282575" h="282575">
                <a:moveTo>
                  <a:pt x="0" y="141149"/>
                </a:moveTo>
                <a:lnTo>
                  <a:pt x="7195" y="96537"/>
                </a:lnTo>
                <a:lnTo>
                  <a:pt x="27233" y="57790"/>
                </a:lnTo>
                <a:lnTo>
                  <a:pt x="57788" y="27235"/>
                </a:lnTo>
                <a:lnTo>
                  <a:pt x="96535" y="7196"/>
                </a:lnTo>
                <a:lnTo>
                  <a:pt x="141149" y="0"/>
                </a:lnTo>
                <a:lnTo>
                  <a:pt x="195165" y="10746"/>
                </a:lnTo>
                <a:lnTo>
                  <a:pt x="240957" y="41349"/>
                </a:lnTo>
                <a:lnTo>
                  <a:pt x="271560" y="87143"/>
                </a:lnTo>
                <a:lnTo>
                  <a:pt x="282306" y="141149"/>
                </a:lnTo>
                <a:lnTo>
                  <a:pt x="275110" y="185762"/>
                </a:lnTo>
                <a:lnTo>
                  <a:pt x="255070" y="224508"/>
                </a:lnTo>
                <a:lnTo>
                  <a:pt x="224513" y="255064"/>
                </a:lnTo>
                <a:lnTo>
                  <a:pt x="185764" y="275103"/>
                </a:lnTo>
                <a:lnTo>
                  <a:pt x="141149" y="282299"/>
                </a:lnTo>
                <a:lnTo>
                  <a:pt x="96535" y="275103"/>
                </a:lnTo>
                <a:lnTo>
                  <a:pt x="57788" y="255064"/>
                </a:lnTo>
                <a:lnTo>
                  <a:pt x="27233" y="224508"/>
                </a:lnTo>
                <a:lnTo>
                  <a:pt x="7195" y="185762"/>
                </a:lnTo>
                <a:lnTo>
                  <a:pt x="0" y="141149"/>
                </a:lnTo>
                <a:close/>
              </a:path>
            </a:pathLst>
          </a:custGeom>
          <a:ln w="19049">
            <a:solidFill>
              <a:srgbClr val="000000"/>
            </a:solidFill>
          </a:ln>
        </p:spPr>
        <p:txBody>
          <a:bodyPr wrap="square" lIns="0" tIns="0" rIns="0" bIns="0" rtlCol="0"/>
          <a:lstStyle/>
          <a:p>
            <a:endParaRPr/>
          </a:p>
        </p:txBody>
      </p:sp>
      <p:sp>
        <p:nvSpPr>
          <p:cNvPr id="28" name="object 28"/>
          <p:cNvSpPr/>
          <p:nvPr/>
        </p:nvSpPr>
        <p:spPr>
          <a:xfrm>
            <a:off x="2635245"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29" name="object 29"/>
          <p:cNvSpPr/>
          <p:nvPr/>
        </p:nvSpPr>
        <p:spPr>
          <a:xfrm>
            <a:off x="2635245"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0" name="object 30"/>
          <p:cNvSpPr/>
          <p:nvPr/>
        </p:nvSpPr>
        <p:spPr>
          <a:xfrm>
            <a:off x="3016244"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31" name="object 31"/>
          <p:cNvSpPr/>
          <p:nvPr/>
        </p:nvSpPr>
        <p:spPr>
          <a:xfrm>
            <a:off x="3016244"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2" name="object 32"/>
          <p:cNvSpPr/>
          <p:nvPr/>
        </p:nvSpPr>
        <p:spPr>
          <a:xfrm>
            <a:off x="3397244"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33" name="object 33"/>
          <p:cNvSpPr/>
          <p:nvPr/>
        </p:nvSpPr>
        <p:spPr>
          <a:xfrm>
            <a:off x="3397244"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4" name="object 34"/>
          <p:cNvSpPr/>
          <p:nvPr/>
        </p:nvSpPr>
        <p:spPr>
          <a:xfrm>
            <a:off x="3778243" y="3394045"/>
            <a:ext cx="282575" cy="282575"/>
          </a:xfrm>
          <a:custGeom>
            <a:avLst/>
            <a:gdLst/>
            <a:ahLst/>
            <a:cxnLst/>
            <a:rect l="l" t="t" r="r" b="b"/>
            <a:pathLst>
              <a:path w="282575" h="282575">
                <a:moveTo>
                  <a:pt x="141149" y="282299"/>
                </a:moveTo>
                <a:lnTo>
                  <a:pt x="96527" y="275103"/>
                </a:lnTo>
                <a:lnTo>
                  <a:pt x="57779" y="255064"/>
                </a:lnTo>
                <a:lnTo>
                  <a:pt x="27227" y="224508"/>
                </a:lnTo>
                <a:lnTo>
                  <a:pt x="7193" y="185762"/>
                </a:lnTo>
                <a:lnTo>
                  <a:pt x="0" y="141149"/>
                </a:lnTo>
                <a:lnTo>
                  <a:pt x="7193" y="96537"/>
                </a:lnTo>
                <a:lnTo>
                  <a:pt x="27227" y="57790"/>
                </a:lnTo>
                <a:lnTo>
                  <a:pt x="57779" y="27235"/>
                </a:lnTo>
                <a:lnTo>
                  <a:pt x="96527" y="7196"/>
                </a:lnTo>
                <a:lnTo>
                  <a:pt x="141149" y="0"/>
                </a:lnTo>
                <a:lnTo>
                  <a:pt x="168809" y="2737"/>
                </a:lnTo>
                <a:lnTo>
                  <a:pt x="219449" y="23719"/>
                </a:lnTo>
                <a:lnTo>
                  <a:pt x="258579" y="62849"/>
                </a:lnTo>
                <a:lnTo>
                  <a:pt x="279561" y="113490"/>
                </a:lnTo>
                <a:lnTo>
                  <a:pt x="282299" y="141149"/>
                </a:lnTo>
                <a:lnTo>
                  <a:pt x="275103" y="185762"/>
                </a:lnTo>
                <a:lnTo>
                  <a:pt x="255064" y="224508"/>
                </a:lnTo>
                <a:lnTo>
                  <a:pt x="224508" y="255064"/>
                </a:lnTo>
                <a:lnTo>
                  <a:pt x="185762" y="275103"/>
                </a:lnTo>
                <a:lnTo>
                  <a:pt x="141149" y="282299"/>
                </a:lnTo>
                <a:close/>
              </a:path>
            </a:pathLst>
          </a:custGeom>
          <a:solidFill>
            <a:srgbClr val="C8DAF7"/>
          </a:solidFill>
        </p:spPr>
        <p:txBody>
          <a:bodyPr wrap="square" lIns="0" tIns="0" rIns="0" bIns="0" rtlCol="0"/>
          <a:lstStyle/>
          <a:p>
            <a:endParaRPr/>
          </a:p>
        </p:txBody>
      </p:sp>
      <p:sp>
        <p:nvSpPr>
          <p:cNvPr id="35" name="object 35"/>
          <p:cNvSpPr/>
          <p:nvPr/>
        </p:nvSpPr>
        <p:spPr>
          <a:xfrm>
            <a:off x="3778243" y="3394045"/>
            <a:ext cx="282575" cy="282575"/>
          </a:xfrm>
          <a:custGeom>
            <a:avLst/>
            <a:gdLst/>
            <a:ahLst/>
            <a:cxnLst/>
            <a:rect l="l" t="t" r="r" b="b"/>
            <a:pathLst>
              <a:path w="282575" h="282575">
                <a:moveTo>
                  <a:pt x="0" y="141149"/>
                </a:moveTo>
                <a:lnTo>
                  <a:pt x="7193" y="96537"/>
                </a:lnTo>
                <a:lnTo>
                  <a:pt x="27227" y="57790"/>
                </a:lnTo>
                <a:lnTo>
                  <a:pt x="57779" y="27235"/>
                </a:lnTo>
                <a:lnTo>
                  <a:pt x="96527" y="7196"/>
                </a:lnTo>
                <a:lnTo>
                  <a:pt x="141149" y="0"/>
                </a:lnTo>
                <a:lnTo>
                  <a:pt x="195155" y="10746"/>
                </a:lnTo>
                <a:lnTo>
                  <a:pt x="240949" y="41349"/>
                </a:lnTo>
                <a:lnTo>
                  <a:pt x="271552" y="87143"/>
                </a:lnTo>
                <a:lnTo>
                  <a:pt x="282299" y="141149"/>
                </a:lnTo>
                <a:lnTo>
                  <a:pt x="275103" y="185762"/>
                </a:lnTo>
                <a:lnTo>
                  <a:pt x="255064" y="224508"/>
                </a:lnTo>
                <a:lnTo>
                  <a:pt x="224508" y="255064"/>
                </a:lnTo>
                <a:lnTo>
                  <a:pt x="185762" y="275103"/>
                </a:lnTo>
                <a:lnTo>
                  <a:pt x="141149" y="282299"/>
                </a:lnTo>
                <a:lnTo>
                  <a:pt x="96527" y="275103"/>
                </a:lnTo>
                <a:lnTo>
                  <a:pt x="57779" y="255064"/>
                </a:lnTo>
                <a:lnTo>
                  <a:pt x="27227" y="224508"/>
                </a:lnTo>
                <a:lnTo>
                  <a:pt x="7193" y="185762"/>
                </a:lnTo>
                <a:lnTo>
                  <a:pt x="0" y="141149"/>
                </a:lnTo>
                <a:close/>
              </a:path>
            </a:pathLst>
          </a:custGeom>
          <a:ln w="19049">
            <a:solidFill>
              <a:srgbClr val="000000"/>
            </a:solidFill>
          </a:ln>
        </p:spPr>
        <p:txBody>
          <a:bodyPr wrap="square" lIns="0" tIns="0" rIns="0" bIns="0" rtlCol="0"/>
          <a:lstStyle/>
          <a:p>
            <a:endParaRPr/>
          </a:p>
        </p:txBody>
      </p:sp>
      <p:sp>
        <p:nvSpPr>
          <p:cNvPr id="36" name="object 36"/>
          <p:cNvSpPr txBox="1"/>
          <p:nvPr/>
        </p:nvSpPr>
        <p:spPr>
          <a:xfrm>
            <a:off x="4795986" y="3067851"/>
            <a:ext cx="364490"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28</a:t>
            </a:r>
            <a:endParaRPr sz="2400" dirty="0">
              <a:latin typeface="Calibri" panose="020F0502020204030204" pitchFamily="34" charset="0"/>
              <a:cs typeface="Calibri" panose="020F0502020204030204" pitchFamily="34" charset="0"/>
            </a:endParaRPr>
          </a:p>
        </p:txBody>
      </p:sp>
      <p:sp>
        <p:nvSpPr>
          <p:cNvPr id="37" name="object 37"/>
          <p:cNvSpPr txBox="1"/>
          <p:nvPr/>
        </p:nvSpPr>
        <p:spPr>
          <a:xfrm>
            <a:off x="4370667" y="4535804"/>
            <a:ext cx="364490"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28</a:t>
            </a:r>
            <a:endParaRPr sz="2400" dirty="0">
              <a:latin typeface="Calibri" panose="020F0502020204030204" pitchFamily="34" charset="0"/>
              <a:cs typeface="Calibri" panose="020F0502020204030204" pitchFamily="34" charset="0"/>
            </a:endParaRPr>
          </a:p>
        </p:txBody>
      </p:sp>
      <p:sp>
        <p:nvSpPr>
          <p:cNvPr id="38" name="object 38"/>
          <p:cNvSpPr txBox="1"/>
          <p:nvPr/>
        </p:nvSpPr>
        <p:spPr>
          <a:xfrm>
            <a:off x="5847792" y="2956181"/>
            <a:ext cx="3060700" cy="838563"/>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E.g. with </a:t>
            </a:r>
            <a:r>
              <a:rPr dirty="0">
                <a:latin typeface="Calibri" panose="020F0502020204030204" pitchFamily="34" charset="0"/>
                <a:cs typeface="Calibri" panose="020F0502020204030204" pitchFamily="34" charset="0"/>
              </a:rPr>
              <a:t>5</a:t>
            </a:r>
            <a:r>
              <a:rPr spc="-25"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filters,</a:t>
            </a:r>
            <a:endParaRPr dirty="0">
              <a:latin typeface="Calibri" panose="020F0502020204030204" pitchFamily="34" charset="0"/>
              <a:cs typeface="Calibri" panose="020F0502020204030204" pitchFamily="34" charset="0"/>
            </a:endParaRPr>
          </a:p>
          <a:p>
            <a:pPr marL="12700" marR="5080">
              <a:lnSpc>
                <a:spcPct val="100699"/>
              </a:lnSpc>
            </a:pPr>
            <a:r>
              <a:rPr spc="-5" dirty="0">
                <a:latin typeface="Calibri" panose="020F0502020204030204" pitchFamily="34" charset="0"/>
                <a:cs typeface="Calibri" panose="020F0502020204030204" pitchFamily="34" charset="0"/>
              </a:rPr>
              <a:t>CONV layer </a:t>
            </a:r>
            <a:r>
              <a:rPr dirty="0">
                <a:latin typeface="Calibri" panose="020F0502020204030204" pitchFamily="34" charset="0"/>
                <a:cs typeface="Calibri" panose="020F0502020204030204" pitchFamily="34" charset="0"/>
              </a:rPr>
              <a:t>consists </a:t>
            </a:r>
            <a:r>
              <a:rPr spc="-5" dirty="0">
                <a:latin typeface="Calibri" panose="020F0502020204030204" pitchFamily="34" charset="0"/>
                <a:cs typeface="Calibri" panose="020F0502020204030204" pitchFamily="34" charset="0"/>
              </a:rPr>
              <a:t>of  neurons arranged in </a:t>
            </a:r>
            <a:r>
              <a:rPr dirty="0">
                <a:latin typeface="Calibri" panose="020F0502020204030204" pitchFamily="34" charset="0"/>
                <a:cs typeface="Calibri" panose="020F0502020204030204" pitchFamily="34" charset="0"/>
              </a:rPr>
              <a:t>a </a:t>
            </a:r>
            <a:r>
              <a:rPr spc="-5" dirty="0">
                <a:latin typeface="Calibri" panose="020F0502020204030204" pitchFamily="34" charset="0"/>
                <a:cs typeface="Calibri" panose="020F0502020204030204" pitchFamily="34" charset="0"/>
              </a:rPr>
              <a:t>3D grid  </a:t>
            </a:r>
            <a:r>
              <a:rPr dirty="0">
                <a:latin typeface="Calibri" panose="020F0502020204030204" pitchFamily="34" charset="0"/>
                <a:cs typeface="Calibri" panose="020F0502020204030204" pitchFamily="34" charset="0"/>
              </a:rPr>
              <a:t>(28x28x5)</a:t>
            </a:r>
          </a:p>
        </p:txBody>
      </p:sp>
      <p:sp>
        <p:nvSpPr>
          <p:cNvPr id="39" name="object 39"/>
          <p:cNvSpPr txBox="1"/>
          <p:nvPr/>
        </p:nvSpPr>
        <p:spPr>
          <a:xfrm>
            <a:off x="5847792" y="4337304"/>
            <a:ext cx="3186430" cy="852169"/>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There will be </a:t>
            </a:r>
            <a:r>
              <a:rPr dirty="0">
                <a:latin typeface="Calibri" panose="020F0502020204030204" pitchFamily="34" charset="0"/>
                <a:cs typeface="Calibri" panose="020F0502020204030204" pitchFamily="34" charset="0"/>
              </a:rPr>
              <a:t>5 </a:t>
            </a:r>
            <a:r>
              <a:rPr spc="-5" dirty="0">
                <a:latin typeface="Calibri" panose="020F0502020204030204" pitchFamily="34" charset="0"/>
                <a:cs typeface="Calibri" panose="020F0502020204030204" pitchFamily="34" charset="0"/>
              </a:rPr>
              <a:t>different  neurons all looking at the </a:t>
            </a:r>
            <a:r>
              <a:rPr dirty="0">
                <a:latin typeface="Calibri" panose="020F0502020204030204" pitchFamily="34" charset="0"/>
                <a:cs typeface="Calibri" panose="020F0502020204030204" pitchFamily="34" charset="0"/>
              </a:rPr>
              <a:t>same  region </a:t>
            </a:r>
            <a:r>
              <a:rPr spc="-5" dirty="0">
                <a:latin typeface="Calibri" panose="020F0502020204030204" pitchFamily="34" charset="0"/>
                <a:cs typeface="Calibri" panose="020F0502020204030204" pitchFamily="34" charset="0"/>
              </a:rPr>
              <a:t>in the input</a:t>
            </a:r>
            <a:r>
              <a:rPr spc="-40" dirty="0">
                <a:latin typeface="Calibri" panose="020F0502020204030204" pitchFamily="34" charset="0"/>
                <a:cs typeface="Calibri" panose="020F0502020204030204" pitchFamily="34" charset="0"/>
              </a:rPr>
              <a:t> </a:t>
            </a:r>
            <a:r>
              <a:rPr dirty="0">
                <a:latin typeface="Calibri" panose="020F0502020204030204" pitchFamily="34" charset="0"/>
                <a:cs typeface="Calibri" panose="020F0502020204030204" pitchFamily="34" charset="0"/>
              </a:rPr>
              <a:t>volume</a:t>
            </a:r>
          </a:p>
        </p:txBody>
      </p:sp>
      <p:sp>
        <p:nvSpPr>
          <p:cNvPr id="40" name="object 40"/>
          <p:cNvSpPr txBox="1"/>
          <p:nvPr/>
        </p:nvSpPr>
        <p:spPr>
          <a:xfrm>
            <a:off x="2679756" y="5017634"/>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5</a:t>
            </a:r>
          </a:p>
        </p:txBody>
      </p:sp>
      <p:sp>
        <p:nvSpPr>
          <p:cNvPr id="41" name="object 41"/>
          <p:cNvSpPr/>
          <p:nvPr/>
        </p:nvSpPr>
        <p:spPr>
          <a:xfrm>
            <a:off x="1750865" y="2891996"/>
            <a:ext cx="2138045" cy="2138045"/>
          </a:xfrm>
          <a:custGeom>
            <a:avLst/>
            <a:gdLst/>
            <a:ahLst/>
            <a:cxnLst/>
            <a:rect l="l" t="t" r="r" b="b"/>
            <a:pathLst>
              <a:path w="2138045" h="2138045">
                <a:moveTo>
                  <a:pt x="0" y="0"/>
                </a:moveTo>
                <a:lnTo>
                  <a:pt x="2137953" y="0"/>
                </a:lnTo>
                <a:lnTo>
                  <a:pt x="2137953" y="2137945"/>
                </a:lnTo>
                <a:lnTo>
                  <a:pt x="0" y="2137945"/>
                </a:lnTo>
                <a:lnTo>
                  <a:pt x="0" y="0"/>
                </a:lnTo>
                <a:close/>
              </a:path>
            </a:pathLst>
          </a:custGeom>
          <a:solidFill>
            <a:srgbClr val="C8DAF7">
              <a:alpha val="42689"/>
            </a:srgbClr>
          </a:solidFill>
        </p:spPr>
        <p:txBody>
          <a:bodyPr wrap="square" lIns="0" tIns="0" rIns="0" bIns="0" rtlCol="0"/>
          <a:lstStyle/>
          <a:p>
            <a:endParaRPr/>
          </a:p>
        </p:txBody>
      </p:sp>
      <p:sp>
        <p:nvSpPr>
          <p:cNvPr id="42" name="object 42"/>
          <p:cNvSpPr/>
          <p:nvPr/>
        </p:nvSpPr>
        <p:spPr>
          <a:xfrm>
            <a:off x="3888818" y="2179347"/>
            <a:ext cx="713105" cy="2851150"/>
          </a:xfrm>
          <a:custGeom>
            <a:avLst/>
            <a:gdLst/>
            <a:ahLst/>
            <a:cxnLst/>
            <a:rect l="l" t="t" r="r" b="b"/>
            <a:pathLst>
              <a:path w="713104" h="2851150">
                <a:moveTo>
                  <a:pt x="0" y="2850594"/>
                </a:moveTo>
                <a:lnTo>
                  <a:pt x="0" y="712648"/>
                </a:lnTo>
                <a:lnTo>
                  <a:pt x="712648" y="0"/>
                </a:lnTo>
                <a:lnTo>
                  <a:pt x="712648" y="2137945"/>
                </a:lnTo>
                <a:lnTo>
                  <a:pt x="0" y="2850594"/>
                </a:lnTo>
                <a:close/>
              </a:path>
            </a:pathLst>
          </a:custGeom>
          <a:solidFill>
            <a:srgbClr val="A0AEC6">
              <a:alpha val="42689"/>
            </a:srgbClr>
          </a:solidFill>
        </p:spPr>
        <p:txBody>
          <a:bodyPr wrap="square" lIns="0" tIns="0" rIns="0" bIns="0" rtlCol="0"/>
          <a:lstStyle/>
          <a:p>
            <a:endParaRPr/>
          </a:p>
        </p:txBody>
      </p:sp>
      <p:sp>
        <p:nvSpPr>
          <p:cNvPr id="43" name="object 43"/>
          <p:cNvSpPr/>
          <p:nvPr/>
        </p:nvSpPr>
        <p:spPr>
          <a:xfrm>
            <a:off x="1750864" y="2179348"/>
            <a:ext cx="2851150" cy="713105"/>
          </a:xfrm>
          <a:custGeom>
            <a:avLst/>
            <a:gdLst/>
            <a:ahLst/>
            <a:cxnLst/>
            <a:rect l="l" t="t" r="r" b="b"/>
            <a:pathLst>
              <a:path w="2851150" h="713105">
                <a:moveTo>
                  <a:pt x="2137953" y="712648"/>
                </a:moveTo>
                <a:lnTo>
                  <a:pt x="0" y="712648"/>
                </a:lnTo>
                <a:lnTo>
                  <a:pt x="712648" y="0"/>
                </a:lnTo>
                <a:lnTo>
                  <a:pt x="2850601" y="0"/>
                </a:lnTo>
                <a:lnTo>
                  <a:pt x="2137953" y="712648"/>
                </a:lnTo>
                <a:close/>
              </a:path>
            </a:pathLst>
          </a:custGeom>
          <a:solidFill>
            <a:srgbClr val="D3E1F9">
              <a:alpha val="42689"/>
            </a:srgbClr>
          </a:solidFill>
        </p:spPr>
        <p:txBody>
          <a:bodyPr wrap="square" lIns="0" tIns="0" rIns="0" bIns="0" rtlCol="0"/>
          <a:lstStyle/>
          <a:p>
            <a:endParaRPr/>
          </a:p>
        </p:txBody>
      </p:sp>
      <p:sp>
        <p:nvSpPr>
          <p:cNvPr id="44" name="object 44"/>
          <p:cNvSpPr/>
          <p:nvPr/>
        </p:nvSpPr>
        <p:spPr>
          <a:xfrm>
            <a:off x="1750864" y="2179347"/>
            <a:ext cx="2851150" cy="2851150"/>
          </a:xfrm>
          <a:custGeom>
            <a:avLst/>
            <a:gdLst/>
            <a:ahLst/>
            <a:cxnLst/>
            <a:rect l="l" t="t" r="r" b="b"/>
            <a:pathLst>
              <a:path w="2851150" h="2851150">
                <a:moveTo>
                  <a:pt x="0" y="712648"/>
                </a:moveTo>
                <a:lnTo>
                  <a:pt x="712648" y="0"/>
                </a:lnTo>
                <a:lnTo>
                  <a:pt x="2850601" y="0"/>
                </a:lnTo>
                <a:lnTo>
                  <a:pt x="2850601" y="2137945"/>
                </a:lnTo>
                <a:lnTo>
                  <a:pt x="2137953" y="2850594"/>
                </a:lnTo>
                <a:lnTo>
                  <a:pt x="0" y="2850594"/>
                </a:lnTo>
                <a:lnTo>
                  <a:pt x="0" y="712648"/>
                </a:lnTo>
                <a:close/>
              </a:path>
            </a:pathLst>
          </a:custGeom>
          <a:ln w="19049">
            <a:solidFill>
              <a:srgbClr val="000000"/>
            </a:solidFill>
          </a:ln>
        </p:spPr>
        <p:txBody>
          <a:bodyPr wrap="square" lIns="0" tIns="0" rIns="0" bIns="0" rtlCol="0"/>
          <a:lstStyle/>
          <a:p>
            <a:endParaRPr/>
          </a:p>
        </p:txBody>
      </p:sp>
      <p:sp>
        <p:nvSpPr>
          <p:cNvPr id="45" name="object 45"/>
          <p:cNvSpPr/>
          <p:nvPr/>
        </p:nvSpPr>
        <p:spPr>
          <a:xfrm>
            <a:off x="1750864" y="2179348"/>
            <a:ext cx="2851150" cy="713105"/>
          </a:xfrm>
          <a:custGeom>
            <a:avLst/>
            <a:gdLst/>
            <a:ahLst/>
            <a:cxnLst/>
            <a:rect l="l" t="t" r="r" b="b"/>
            <a:pathLst>
              <a:path w="2851150" h="713105">
                <a:moveTo>
                  <a:pt x="0" y="712648"/>
                </a:moveTo>
                <a:lnTo>
                  <a:pt x="2137953" y="712648"/>
                </a:lnTo>
                <a:lnTo>
                  <a:pt x="2850601" y="0"/>
                </a:lnTo>
              </a:path>
            </a:pathLst>
          </a:custGeom>
          <a:ln w="19049">
            <a:solidFill>
              <a:srgbClr val="000000"/>
            </a:solidFill>
          </a:ln>
        </p:spPr>
        <p:txBody>
          <a:bodyPr wrap="square" lIns="0" tIns="0" rIns="0" bIns="0" rtlCol="0"/>
          <a:lstStyle/>
          <a:p>
            <a:endParaRPr/>
          </a:p>
        </p:txBody>
      </p:sp>
      <p:sp>
        <p:nvSpPr>
          <p:cNvPr id="46" name="object 46"/>
          <p:cNvSpPr/>
          <p:nvPr/>
        </p:nvSpPr>
        <p:spPr>
          <a:xfrm>
            <a:off x="3888817" y="2891996"/>
            <a:ext cx="0" cy="2138045"/>
          </a:xfrm>
          <a:custGeom>
            <a:avLst/>
            <a:gdLst/>
            <a:ahLst/>
            <a:cxnLst/>
            <a:rect l="l" t="t" r="r" b="b"/>
            <a:pathLst>
              <a:path h="2138045">
                <a:moveTo>
                  <a:pt x="0" y="0"/>
                </a:moveTo>
                <a:lnTo>
                  <a:pt x="0" y="2137945"/>
                </a:lnTo>
              </a:path>
            </a:pathLst>
          </a:custGeom>
          <a:ln w="19049">
            <a:solidFill>
              <a:srgbClr val="000000"/>
            </a:solidFill>
          </a:ln>
        </p:spPr>
        <p:txBody>
          <a:bodyPr wrap="square" lIns="0" tIns="0" rIns="0" bIns="0" rtlCol="0"/>
          <a:lstStyle/>
          <a:p>
            <a:endParaRPr/>
          </a:p>
        </p:txBody>
      </p:sp>
      <p:sp>
        <p:nvSpPr>
          <p:cNvPr id="47" name="object 47"/>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9708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3026" y="3449803"/>
            <a:ext cx="534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3072</a:t>
            </a:r>
            <a:endParaRPr dirty="0">
              <a:latin typeface="Calibri" panose="020F0502020204030204" pitchFamily="34" charset="0"/>
              <a:cs typeface="Calibri" panose="020F0502020204030204" pitchFamily="34" charset="0"/>
            </a:endParaRPr>
          </a:p>
        </p:txBody>
      </p:sp>
      <p:sp>
        <p:nvSpPr>
          <p:cNvPr id="3" name="object 3"/>
          <p:cNvSpPr txBox="1"/>
          <p:nvPr/>
        </p:nvSpPr>
        <p:spPr>
          <a:xfrm>
            <a:off x="173438" y="3177941"/>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1</a:t>
            </a:r>
          </a:p>
        </p:txBody>
      </p:sp>
      <p:sp>
        <p:nvSpPr>
          <p:cNvPr id="5" name="object 5"/>
          <p:cNvSpPr txBox="1"/>
          <p:nvPr/>
        </p:nvSpPr>
        <p:spPr>
          <a:xfrm>
            <a:off x="824249" y="1762105"/>
            <a:ext cx="5045075" cy="391160"/>
          </a:xfrm>
          <a:prstGeom prst="rect">
            <a:avLst/>
          </a:prstGeom>
        </p:spPr>
        <p:txBody>
          <a:bodyPr vert="horz" wrap="square" lIns="0" tIns="12700" rIns="0" bIns="0" rtlCol="0">
            <a:spAutoFit/>
          </a:bodyPr>
          <a:lstStyle/>
          <a:p>
            <a:pPr marL="12700">
              <a:spcBef>
                <a:spcPts val="100"/>
              </a:spcBef>
            </a:pPr>
            <a:r>
              <a:rPr sz="2400" spc="-5" dirty="0">
                <a:latin typeface="Calibri" panose="020F0502020204030204" pitchFamily="34" charset="0"/>
                <a:cs typeface="Calibri" panose="020F0502020204030204" pitchFamily="34" charset="0"/>
              </a:rPr>
              <a:t>32x32x3 image </a:t>
            </a:r>
            <a:r>
              <a:rPr sz="2400" dirty="0">
                <a:latin typeface="Calibri" panose="020F0502020204030204" pitchFamily="34" charset="0"/>
                <a:cs typeface="Calibri" panose="020F0502020204030204" pitchFamily="34" charset="0"/>
              </a:rPr>
              <a:t>-&gt; stretch </a:t>
            </a:r>
            <a:r>
              <a:rPr sz="2400" spc="-5" dirty="0">
                <a:latin typeface="Calibri" panose="020F0502020204030204" pitchFamily="34" charset="0"/>
                <a:cs typeface="Calibri" panose="020F0502020204030204" pitchFamily="34" charset="0"/>
              </a:rPr>
              <a:t>to 3072 </a:t>
            </a:r>
            <a:r>
              <a:rPr sz="2400" dirty="0">
                <a:latin typeface="Calibri" panose="020F0502020204030204" pitchFamily="34" charset="0"/>
                <a:cs typeface="Calibri" panose="020F0502020204030204" pitchFamily="34" charset="0"/>
              </a:rPr>
              <a:t>x</a:t>
            </a:r>
            <a:r>
              <a:rPr sz="2400" spc="-100" dirty="0">
                <a:latin typeface="Calibri" panose="020F0502020204030204" pitchFamily="34" charset="0"/>
                <a:cs typeface="Calibri" panose="020F0502020204030204" pitchFamily="34" charset="0"/>
              </a:rPr>
              <a:t> </a:t>
            </a:r>
            <a:r>
              <a:rPr sz="2400" dirty="0">
                <a:latin typeface="Calibri" panose="020F0502020204030204" pitchFamily="34" charset="0"/>
                <a:cs typeface="Calibri" panose="020F0502020204030204" pitchFamily="34" charset="0"/>
              </a:rPr>
              <a:t>1</a:t>
            </a:r>
          </a:p>
        </p:txBody>
      </p:sp>
      <p:sp>
        <p:nvSpPr>
          <p:cNvPr id="6" name="object 6"/>
          <p:cNvSpPr txBox="1"/>
          <p:nvPr/>
        </p:nvSpPr>
        <p:spPr>
          <a:xfrm>
            <a:off x="4189504" y="3321503"/>
            <a:ext cx="1029335" cy="575945"/>
          </a:xfrm>
          <a:prstGeom prst="rect">
            <a:avLst/>
          </a:prstGeom>
        </p:spPr>
        <p:txBody>
          <a:bodyPr vert="horz" wrap="square" lIns="0" tIns="12700" rIns="0" bIns="0" rtlCol="0">
            <a:spAutoFit/>
          </a:bodyPr>
          <a:lstStyle/>
          <a:p>
            <a:pPr algn="ctr">
              <a:spcBef>
                <a:spcPts val="100"/>
              </a:spcBef>
            </a:pPr>
            <a:r>
              <a:rPr spc="-5" dirty="0">
                <a:latin typeface="Calibri" panose="020F0502020204030204" pitchFamily="34" charset="0"/>
                <a:cs typeface="Calibri" panose="020F0502020204030204" pitchFamily="34" charset="0"/>
              </a:rPr>
              <a:t>10 </a:t>
            </a:r>
            <a:r>
              <a:rPr dirty="0">
                <a:latin typeface="Calibri" panose="020F0502020204030204" pitchFamily="34" charset="0"/>
                <a:cs typeface="Calibri" panose="020F0502020204030204" pitchFamily="34" charset="0"/>
              </a:rPr>
              <a:t>x</a:t>
            </a:r>
            <a:r>
              <a:rPr spc="-9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3072</a:t>
            </a:r>
            <a:endParaRPr dirty="0">
              <a:latin typeface="Calibri" panose="020F0502020204030204" pitchFamily="34" charset="0"/>
              <a:cs typeface="Calibri" panose="020F0502020204030204" pitchFamily="34" charset="0"/>
            </a:endParaRPr>
          </a:p>
          <a:p>
            <a:pPr algn="ctr">
              <a:spcBef>
                <a:spcPts val="15"/>
              </a:spcBef>
            </a:pPr>
            <a:r>
              <a:rPr spc="-5" dirty="0">
                <a:latin typeface="Calibri" panose="020F0502020204030204" pitchFamily="34" charset="0"/>
                <a:cs typeface="Calibri" panose="020F0502020204030204" pitchFamily="34" charset="0"/>
              </a:rPr>
              <a:t>weights</a:t>
            </a:r>
            <a:endParaRPr dirty="0">
              <a:latin typeface="Calibri" panose="020F0502020204030204" pitchFamily="34" charset="0"/>
              <a:cs typeface="Calibri" panose="020F0502020204030204" pitchFamily="34" charset="0"/>
            </a:endParaRPr>
          </a:p>
        </p:txBody>
      </p:sp>
      <p:sp>
        <p:nvSpPr>
          <p:cNvPr id="7" name="object 7"/>
          <p:cNvSpPr txBox="1"/>
          <p:nvPr/>
        </p:nvSpPr>
        <p:spPr>
          <a:xfrm>
            <a:off x="6728814" y="2693636"/>
            <a:ext cx="1092200"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activation</a:t>
            </a:r>
            <a:endParaRPr dirty="0">
              <a:latin typeface="Calibri" panose="020F0502020204030204" pitchFamily="34" charset="0"/>
              <a:cs typeface="Calibri" panose="020F0502020204030204" pitchFamily="34" charset="0"/>
            </a:endParaRPr>
          </a:p>
        </p:txBody>
      </p:sp>
      <p:sp>
        <p:nvSpPr>
          <p:cNvPr id="8" name="object 8"/>
          <p:cNvSpPr/>
          <p:nvPr/>
        </p:nvSpPr>
        <p:spPr>
          <a:xfrm>
            <a:off x="6450437" y="3210745"/>
            <a:ext cx="1682114" cy="212090"/>
          </a:xfrm>
          <a:custGeom>
            <a:avLst/>
            <a:gdLst/>
            <a:ahLst/>
            <a:cxnLst/>
            <a:rect l="l" t="t" r="r" b="b"/>
            <a:pathLst>
              <a:path w="1682115" h="212089">
                <a:moveTo>
                  <a:pt x="0" y="0"/>
                </a:moveTo>
                <a:lnTo>
                  <a:pt x="1681721" y="0"/>
                </a:lnTo>
                <a:lnTo>
                  <a:pt x="1681721" y="211724"/>
                </a:lnTo>
                <a:lnTo>
                  <a:pt x="0" y="211724"/>
                </a:lnTo>
                <a:lnTo>
                  <a:pt x="0" y="0"/>
                </a:lnTo>
                <a:close/>
              </a:path>
            </a:pathLst>
          </a:custGeom>
          <a:solidFill>
            <a:srgbClr val="C8DAF7">
              <a:alpha val="42689"/>
            </a:srgbClr>
          </a:solidFill>
        </p:spPr>
        <p:txBody>
          <a:bodyPr wrap="square" lIns="0" tIns="0" rIns="0" bIns="0" rtlCol="0"/>
          <a:lstStyle/>
          <a:p>
            <a:endParaRPr/>
          </a:p>
        </p:txBody>
      </p:sp>
      <p:sp>
        <p:nvSpPr>
          <p:cNvPr id="9" name="object 9"/>
          <p:cNvSpPr/>
          <p:nvPr/>
        </p:nvSpPr>
        <p:spPr>
          <a:xfrm>
            <a:off x="8132158" y="3140171"/>
            <a:ext cx="71120" cy="282575"/>
          </a:xfrm>
          <a:custGeom>
            <a:avLst/>
            <a:gdLst/>
            <a:ahLst/>
            <a:cxnLst/>
            <a:rect l="l" t="t" r="r" b="b"/>
            <a:pathLst>
              <a:path w="71120" h="282575">
                <a:moveTo>
                  <a:pt x="0" y="282299"/>
                </a:moveTo>
                <a:lnTo>
                  <a:pt x="0" y="70574"/>
                </a:lnTo>
                <a:lnTo>
                  <a:pt x="70574" y="0"/>
                </a:lnTo>
                <a:lnTo>
                  <a:pt x="70574" y="211724"/>
                </a:lnTo>
                <a:lnTo>
                  <a:pt x="0" y="282299"/>
                </a:lnTo>
                <a:close/>
              </a:path>
            </a:pathLst>
          </a:custGeom>
          <a:solidFill>
            <a:srgbClr val="A0AEC6">
              <a:alpha val="42689"/>
            </a:srgbClr>
          </a:solidFill>
        </p:spPr>
        <p:txBody>
          <a:bodyPr wrap="square" lIns="0" tIns="0" rIns="0" bIns="0" rtlCol="0"/>
          <a:lstStyle/>
          <a:p>
            <a:endParaRPr/>
          </a:p>
        </p:txBody>
      </p:sp>
      <p:sp>
        <p:nvSpPr>
          <p:cNvPr id="10" name="object 10"/>
          <p:cNvSpPr/>
          <p:nvPr/>
        </p:nvSpPr>
        <p:spPr>
          <a:xfrm>
            <a:off x="6450437" y="3140170"/>
            <a:ext cx="1752600" cy="71120"/>
          </a:xfrm>
          <a:custGeom>
            <a:avLst/>
            <a:gdLst/>
            <a:ahLst/>
            <a:cxnLst/>
            <a:rect l="l" t="t" r="r" b="b"/>
            <a:pathLst>
              <a:path w="1752600" h="71119">
                <a:moveTo>
                  <a:pt x="1681721" y="70574"/>
                </a:moveTo>
                <a:lnTo>
                  <a:pt x="0" y="70574"/>
                </a:lnTo>
                <a:lnTo>
                  <a:pt x="70574" y="0"/>
                </a:lnTo>
                <a:lnTo>
                  <a:pt x="1752296" y="0"/>
                </a:lnTo>
                <a:lnTo>
                  <a:pt x="1681721" y="70574"/>
                </a:lnTo>
                <a:close/>
              </a:path>
            </a:pathLst>
          </a:custGeom>
          <a:solidFill>
            <a:srgbClr val="D3E1F9">
              <a:alpha val="42689"/>
            </a:srgbClr>
          </a:solidFill>
        </p:spPr>
        <p:txBody>
          <a:bodyPr wrap="square" lIns="0" tIns="0" rIns="0" bIns="0" rtlCol="0"/>
          <a:lstStyle/>
          <a:p>
            <a:endParaRPr/>
          </a:p>
        </p:txBody>
      </p:sp>
      <p:sp>
        <p:nvSpPr>
          <p:cNvPr id="11" name="object 11"/>
          <p:cNvSpPr/>
          <p:nvPr/>
        </p:nvSpPr>
        <p:spPr>
          <a:xfrm>
            <a:off x="6450436" y="3140171"/>
            <a:ext cx="1752600" cy="282575"/>
          </a:xfrm>
          <a:custGeom>
            <a:avLst/>
            <a:gdLst/>
            <a:ahLst/>
            <a:cxnLst/>
            <a:rect l="l" t="t" r="r" b="b"/>
            <a:pathLst>
              <a:path w="1752600" h="282575">
                <a:moveTo>
                  <a:pt x="0" y="70574"/>
                </a:moveTo>
                <a:lnTo>
                  <a:pt x="70574" y="0"/>
                </a:lnTo>
                <a:lnTo>
                  <a:pt x="1752296" y="0"/>
                </a:lnTo>
                <a:lnTo>
                  <a:pt x="1752296" y="211724"/>
                </a:lnTo>
                <a:lnTo>
                  <a:pt x="1681721"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2" name="object 12"/>
          <p:cNvSpPr/>
          <p:nvPr/>
        </p:nvSpPr>
        <p:spPr>
          <a:xfrm>
            <a:off x="6450436" y="3140170"/>
            <a:ext cx="1752600" cy="71120"/>
          </a:xfrm>
          <a:custGeom>
            <a:avLst/>
            <a:gdLst/>
            <a:ahLst/>
            <a:cxnLst/>
            <a:rect l="l" t="t" r="r" b="b"/>
            <a:pathLst>
              <a:path w="1752600" h="71119">
                <a:moveTo>
                  <a:pt x="0" y="70574"/>
                </a:moveTo>
                <a:lnTo>
                  <a:pt x="1681721" y="70574"/>
                </a:lnTo>
                <a:lnTo>
                  <a:pt x="1752296" y="0"/>
                </a:lnTo>
              </a:path>
            </a:pathLst>
          </a:custGeom>
          <a:ln w="19049">
            <a:solidFill>
              <a:srgbClr val="000000"/>
            </a:solidFill>
          </a:ln>
        </p:spPr>
        <p:txBody>
          <a:bodyPr wrap="square" lIns="0" tIns="0" rIns="0" bIns="0" rtlCol="0"/>
          <a:lstStyle/>
          <a:p>
            <a:endParaRPr/>
          </a:p>
        </p:txBody>
      </p:sp>
      <p:sp>
        <p:nvSpPr>
          <p:cNvPr id="13" name="object 13"/>
          <p:cNvSpPr/>
          <p:nvPr/>
        </p:nvSpPr>
        <p:spPr>
          <a:xfrm>
            <a:off x="8132158"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14" name="object 14"/>
          <p:cNvSpPr/>
          <p:nvPr/>
        </p:nvSpPr>
        <p:spPr>
          <a:xfrm>
            <a:off x="6517138" y="3223721"/>
            <a:ext cx="169349" cy="171749"/>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388924" y="3210745"/>
            <a:ext cx="2713990" cy="212090"/>
          </a:xfrm>
          <a:custGeom>
            <a:avLst/>
            <a:gdLst/>
            <a:ahLst/>
            <a:cxnLst/>
            <a:rect l="l" t="t" r="r" b="b"/>
            <a:pathLst>
              <a:path w="2713990" h="212089">
                <a:moveTo>
                  <a:pt x="0" y="0"/>
                </a:moveTo>
                <a:lnTo>
                  <a:pt x="2713719" y="0"/>
                </a:lnTo>
                <a:lnTo>
                  <a:pt x="2713719" y="211724"/>
                </a:lnTo>
                <a:lnTo>
                  <a:pt x="0" y="211724"/>
                </a:lnTo>
                <a:lnTo>
                  <a:pt x="0" y="0"/>
                </a:lnTo>
                <a:close/>
              </a:path>
            </a:pathLst>
          </a:custGeom>
          <a:solidFill>
            <a:srgbClr val="F4CCCC">
              <a:alpha val="51919"/>
            </a:srgbClr>
          </a:solidFill>
        </p:spPr>
        <p:txBody>
          <a:bodyPr wrap="square" lIns="0" tIns="0" rIns="0" bIns="0" rtlCol="0"/>
          <a:lstStyle/>
          <a:p>
            <a:endParaRPr/>
          </a:p>
        </p:txBody>
      </p:sp>
      <p:sp>
        <p:nvSpPr>
          <p:cNvPr id="16" name="object 16"/>
          <p:cNvSpPr/>
          <p:nvPr/>
        </p:nvSpPr>
        <p:spPr>
          <a:xfrm>
            <a:off x="3102643" y="3140171"/>
            <a:ext cx="71120" cy="282575"/>
          </a:xfrm>
          <a:custGeom>
            <a:avLst/>
            <a:gdLst/>
            <a:ahLst/>
            <a:cxnLst/>
            <a:rect l="l" t="t" r="r" b="b"/>
            <a:pathLst>
              <a:path w="71119" h="282575">
                <a:moveTo>
                  <a:pt x="0" y="282299"/>
                </a:moveTo>
                <a:lnTo>
                  <a:pt x="0" y="70574"/>
                </a:lnTo>
                <a:lnTo>
                  <a:pt x="70574" y="0"/>
                </a:lnTo>
                <a:lnTo>
                  <a:pt x="70574" y="211724"/>
                </a:lnTo>
                <a:lnTo>
                  <a:pt x="0" y="282299"/>
                </a:lnTo>
                <a:close/>
              </a:path>
            </a:pathLst>
          </a:custGeom>
          <a:solidFill>
            <a:srgbClr val="C3A3A3">
              <a:alpha val="51919"/>
            </a:srgbClr>
          </a:solidFill>
        </p:spPr>
        <p:txBody>
          <a:bodyPr wrap="square" lIns="0" tIns="0" rIns="0" bIns="0" rtlCol="0"/>
          <a:lstStyle/>
          <a:p>
            <a:endParaRPr/>
          </a:p>
        </p:txBody>
      </p:sp>
      <p:sp>
        <p:nvSpPr>
          <p:cNvPr id="17" name="object 17"/>
          <p:cNvSpPr/>
          <p:nvPr/>
        </p:nvSpPr>
        <p:spPr>
          <a:xfrm>
            <a:off x="388925" y="3140170"/>
            <a:ext cx="2784475" cy="71120"/>
          </a:xfrm>
          <a:custGeom>
            <a:avLst/>
            <a:gdLst/>
            <a:ahLst/>
            <a:cxnLst/>
            <a:rect l="l" t="t" r="r" b="b"/>
            <a:pathLst>
              <a:path w="2784475" h="71119">
                <a:moveTo>
                  <a:pt x="2713719" y="70574"/>
                </a:moveTo>
                <a:lnTo>
                  <a:pt x="0" y="70574"/>
                </a:lnTo>
                <a:lnTo>
                  <a:pt x="70574" y="0"/>
                </a:lnTo>
                <a:lnTo>
                  <a:pt x="2784294" y="0"/>
                </a:lnTo>
                <a:lnTo>
                  <a:pt x="2713719" y="70574"/>
                </a:lnTo>
                <a:close/>
              </a:path>
            </a:pathLst>
          </a:custGeom>
          <a:solidFill>
            <a:srgbClr val="F6D6D6">
              <a:alpha val="51919"/>
            </a:srgbClr>
          </a:solidFill>
        </p:spPr>
        <p:txBody>
          <a:bodyPr wrap="square" lIns="0" tIns="0" rIns="0" bIns="0" rtlCol="0"/>
          <a:lstStyle/>
          <a:p>
            <a:endParaRPr/>
          </a:p>
        </p:txBody>
      </p:sp>
      <p:sp>
        <p:nvSpPr>
          <p:cNvPr id="18" name="object 18"/>
          <p:cNvSpPr/>
          <p:nvPr/>
        </p:nvSpPr>
        <p:spPr>
          <a:xfrm>
            <a:off x="388925" y="3140171"/>
            <a:ext cx="2784475" cy="282575"/>
          </a:xfrm>
          <a:custGeom>
            <a:avLst/>
            <a:gdLst/>
            <a:ahLst/>
            <a:cxnLst/>
            <a:rect l="l" t="t" r="r" b="b"/>
            <a:pathLst>
              <a:path w="2784475" h="282575">
                <a:moveTo>
                  <a:pt x="0" y="70574"/>
                </a:moveTo>
                <a:lnTo>
                  <a:pt x="70574" y="0"/>
                </a:lnTo>
                <a:lnTo>
                  <a:pt x="2784294" y="0"/>
                </a:lnTo>
                <a:lnTo>
                  <a:pt x="2784294" y="211724"/>
                </a:lnTo>
                <a:lnTo>
                  <a:pt x="2713719" y="282299"/>
                </a:lnTo>
                <a:lnTo>
                  <a:pt x="0" y="282299"/>
                </a:lnTo>
                <a:lnTo>
                  <a:pt x="0" y="70574"/>
                </a:lnTo>
                <a:close/>
              </a:path>
            </a:pathLst>
          </a:custGeom>
          <a:ln w="19049">
            <a:solidFill>
              <a:srgbClr val="000000"/>
            </a:solidFill>
          </a:ln>
        </p:spPr>
        <p:txBody>
          <a:bodyPr wrap="square" lIns="0" tIns="0" rIns="0" bIns="0" rtlCol="0"/>
          <a:lstStyle/>
          <a:p>
            <a:endParaRPr/>
          </a:p>
        </p:txBody>
      </p:sp>
      <p:sp>
        <p:nvSpPr>
          <p:cNvPr id="19" name="object 19"/>
          <p:cNvSpPr/>
          <p:nvPr/>
        </p:nvSpPr>
        <p:spPr>
          <a:xfrm>
            <a:off x="388925" y="3140170"/>
            <a:ext cx="2784475" cy="71120"/>
          </a:xfrm>
          <a:custGeom>
            <a:avLst/>
            <a:gdLst/>
            <a:ahLst/>
            <a:cxnLst/>
            <a:rect l="l" t="t" r="r" b="b"/>
            <a:pathLst>
              <a:path w="2784475" h="71119">
                <a:moveTo>
                  <a:pt x="0" y="70574"/>
                </a:moveTo>
                <a:lnTo>
                  <a:pt x="2713719" y="70574"/>
                </a:lnTo>
                <a:lnTo>
                  <a:pt x="2784294" y="0"/>
                </a:lnTo>
              </a:path>
            </a:pathLst>
          </a:custGeom>
          <a:ln w="19049">
            <a:solidFill>
              <a:srgbClr val="000000"/>
            </a:solidFill>
          </a:ln>
        </p:spPr>
        <p:txBody>
          <a:bodyPr wrap="square" lIns="0" tIns="0" rIns="0" bIns="0" rtlCol="0"/>
          <a:lstStyle/>
          <a:p>
            <a:endParaRPr/>
          </a:p>
        </p:txBody>
      </p:sp>
      <p:sp>
        <p:nvSpPr>
          <p:cNvPr id="20" name="object 20"/>
          <p:cNvSpPr/>
          <p:nvPr/>
        </p:nvSpPr>
        <p:spPr>
          <a:xfrm>
            <a:off x="3102643"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a:p>
        </p:txBody>
      </p:sp>
      <p:sp>
        <p:nvSpPr>
          <p:cNvPr id="21" name="object 21"/>
          <p:cNvSpPr/>
          <p:nvPr/>
        </p:nvSpPr>
        <p:spPr>
          <a:xfrm>
            <a:off x="4429492" y="2924245"/>
            <a:ext cx="542923" cy="257174"/>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461682" y="2693636"/>
            <a:ext cx="58356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input</a:t>
            </a:r>
            <a:endParaRPr dirty="0">
              <a:latin typeface="Calibri" panose="020F0502020204030204" pitchFamily="34" charset="0"/>
              <a:cs typeface="Calibri" panose="020F0502020204030204" pitchFamily="34" charset="0"/>
            </a:endParaRPr>
          </a:p>
        </p:txBody>
      </p:sp>
      <p:sp>
        <p:nvSpPr>
          <p:cNvPr id="23" name="object 23"/>
          <p:cNvSpPr txBox="1"/>
          <p:nvPr/>
        </p:nvSpPr>
        <p:spPr>
          <a:xfrm>
            <a:off x="5914591" y="3945458"/>
            <a:ext cx="2671445" cy="897682"/>
          </a:xfrm>
          <a:prstGeom prst="rect">
            <a:avLst/>
          </a:prstGeom>
        </p:spPr>
        <p:txBody>
          <a:bodyPr vert="horz" wrap="square" lIns="0" tIns="12700" rIns="0" bIns="0" rtlCol="0">
            <a:spAutoFit/>
          </a:bodyPr>
          <a:lstStyle/>
          <a:p>
            <a:pPr marL="12700">
              <a:lnSpc>
                <a:spcPts val="1664"/>
              </a:lnSpc>
              <a:spcBef>
                <a:spcPts val="100"/>
              </a:spcBef>
            </a:pPr>
            <a:r>
              <a:rPr sz="1400" dirty="0">
                <a:solidFill>
                  <a:srgbClr val="0000FF"/>
                </a:solidFill>
                <a:latin typeface="Calibri" panose="020F0502020204030204" pitchFamily="34" charset="0"/>
                <a:cs typeface="Calibri" panose="020F0502020204030204" pitchFamily="34" charset="0"/>
              </a:rPr>
              <a:t>1</a:t>
            </a:r>
            <a:r>
              <a:rPr sz="1400" spc="-10" dirty="0">
                <a:solidFill>
                  <a:srgbClr val="0000FF"/>
                </a:solidFill>
                <a:latin typeface="Calibri" panose="020F0502020204030204" pitchFamily="34" charset="0"/>
                <a:cs typeface="Calibri" panose="020F0502020204030204" pitchFamily="34" charset="0"/>
              </a:rPr>
              <a:t> </a:t>
            </a:r>
            <a:r>
              <a:rPr sz="1400" spc="-5" dirty="0">
                <a:solidFill>
                  <a:srgbClr val="0000FF"/>
                </a:solidFill>
                <a:latin typeface="Calibri" panose="020F0502020204030204" pitchFamily="34" charset="0"/>
                <a:cs typeface="Calibri" panose="020F0502020204030204" pitchFamily="34" charset="0"/>
              </a:rPr>
              <a:t>number:</a:t>
            </a:r>
            <a:endParaRPr sz="1400" dirty="0">
              <a:latin typeface="Calibri" panose="020F0502020204030204" pitchFamily="34" charset="0"/>
              <a:cs typeface="Calibri" panose="020F0502020204030204" pitchFamily="34" charset="0"/>
            </a:endParaRPr>
          </a:p>
          <a:p>
            <a:pPr marL="12700" marR="5080">
              <a:lnSpc>
                <a:spcPts val="1650"/>
              </a:lnSpc>
              <a:spcBef>
                <a:spcPts val="65"/>
              </a:spcBef>
            </a:pPr>
            <a:r>
              <a:rPr sz="1400" spc="-5" dirty="0">
                <a:solidFill>
                  <a:srgbClr val="0000FF"/>
                </a:solidFill>
                <a:latin typeface="Calibri" panose="020F0502020204030204" pitchFamily="34" charset="0"/>
                <a:cs typeface="Calibri" panose="020F0502020204030204" pitchFamily="34" charset="0"/>
              </a:rPr>
              <a:t>the </a:t>
            </a:r>
            <a:r>
              <a:rPr sz="1400" dirty="0">
                <a:solidFill>
                  <a:srgbClr val="0000FF"/>
                </a:solidFill>
                <a:latin typeface="Calibri" panose="020F0502020204030204" pitchFamily="34" charset="0"/>
                <a:cs typeface="Calibri" panose="020F0502020204030204" pitchFamily="34" charset="0"/>
              </a:rPr>
              <a:t>result </a:t>
            </a:r>
            <a:r>
              <a:rPr sz="1400" spc="-5" dirty="0">
                <a:solidFill>
                  <a:srgbClr val="0000FF"/>
                </a:solidFill>
                <a:latin typeface="Calibri" panose="020F0502020204030204" pitchFamily="34" charset="0"/>
                <a:cs typeface="Calibri" panose="020F0502020204030204" pitchFamily="34" charset="0"/>
              </a:rPr>
              <a:t>of taking </a:t>
            </a:r>
            <a:r>
              <a:rPr sz="1400" dirty="0">
                <a:solidFill>
                  <a:srgbClr val="0000FF"/>
                </a:solidFill>
                <a:latin typeface="Calibri" panose="020F0502020204030204" pitchFamily="34" charset="0"/>
                <a:cs typeface="Calibri" panose="020F0502020204030204" pitchFamily="34" charset="0"/>
              </a:rPr>
              <a:t>a </a:t>
            </a:r>
            <a:r>
              <a:rPr sz="1400" spc="-5" dirty="0">
                <a:solidFill>
                  <a:srgbClr val="0000FF"/>
                </a:solidFill>
                <a:latin typeface="Calibri" panose="020F0502020204030204" pitchFamily="34" charset="0"/>
                <a:cs typeface="Calibri" panose="020F0502020204030204" pitchFamily="34" charset="0"/>
              </a:rPr>
              <a:t>dot product  between </a:t>
            </a:r>
            <a:r>
              <a:rPr sz="1400" dirty="0">
                <a:solidFill>
                  <a:srgbClr val="0000FF"/>
                </a:solidFill>
                <a:latin typeface="Calibri" panose="020F0502020204030204" pitchFamily="34" charset="0"/>
                <a:cs typeface="Calibri" panose="020F0502020204030204" pitchFamily="34" charset="0"/>
              </a:rPr>
              <a:t>a row </a:t>
            </a:r>
            <a:r>
              <a:rPr sz="1400" spc="-5" dirty="0">
                <a:solidFill>
                  <a:srgbClr val="0000FF"/>
                </a:solidFill>
                <a:latin typeface="Calibri" panose="020F0502020204030204" pitchFamily="34" charset="0"/>
                <a:cs typeface="Calibri" panose="020F0502020204030204" pitchFamily="34" charset="0"/>
              </a:rPr>
              <a:t>of </a:t>
            </a:r>
            <a:r>
              <a:rPr sz="1400" dirty="0">
                <a:solidFill>
                  <a:srgbClr val="0000FF"/>
                </a:solidFill>
                <a:latin typeface="Calibri" panose="020F0502020204030204" pitchFamily="34" charset="0"/>
                <a:cs typeface="Calibri" panose="020F0502020204030204" pitchFamily="34" charset="0"/>
              </a:rPr>
              <a:t>W </a:t>
            </a:r>
            <a:r>
              <a:rPr sz="1400" spc="-5" dirty="0">
                <a:solidFill>
                  <a:srgbClr val="0000FF"/>
                </a:solidFill>
                <a:latin typeface="Calibri" panose="020F0502020204030204" pitchFamily="34" charset="0"/>
                <a:cs typeface="Calibri" panose="020F0502020204030204" pitchFamily="34" charset="0"/>
              </a:rPr>
              <a:t>and the</a:t>
            </a:r>
            <a:r>
              <a:rPr sz="1400" spc="-100" dirty="0">
                <a:solidFill>
                  <a:srgbClr val="0000FF"/>
                </a:solidFill>
                <a:latin typeface="Calibri" panose="020F0502020204030204" pitchFamily="34" charset="0"/>
                <a:cs typeface="Calibri" panose="020F0502020204030204" pitchFamily="34" charset="0"/>
              </a:rPr>
              <a:t> </a:t>
            </a:r>
            <a:r>
              <a:rPr sz="1400" spc="-5" dirty="0">
                <a:solidFill>
                  <a:srgbClr val="0000FF"/>
                </a:solidFill>
                <a:latin typeface="Calibri" panose="020F0502020204030204" pitchFamily="34" charset="0"/>
                <a:cs typeface="Calibri" panose="020F0502020204030204" pitchFamily="34" charset="0"/>
              </a:rPr>
              <a:t>input  </a:t>
            </a:r>
            <a:r>
              <a:rPr sz="1400" dirty="0">
                <a:solidFill>
                  <a:srgbClr val="0000FF"/>
                </a:solidFill>
                <a:latin typeface="Calibri" panose="020F0502020204030204" pitchFamily="34" charset="0"/>
                <a:cs typeface="Calibri" panose="020F0502020204030204" pitchFamily="34" charset="0"/>
              </a:rPr>
              <a:t>(a </a:t>
            </a:r>
            <a:r>
              <a:rPr sz="1400" spc="-5" dirty="0">
                <a:solidFill>
                  <a:srgbClr val="0000FF"/>
                </a:solidFill>
                <a:latin typeface="Calibri" panose="020F0502020204030204" pitchFamily="34" charset="0"/>
                <a:cs typeface="Calibri" panose="020F0502020204030204" pitchFamily="34" charset="0"/>
              </a:rPr>
              <a:t>3072-dimensional dot</a:t>
            </a:r>
            <a:r>
              <a:rPr sz="1400" spc="-80" dirty="0">
                <a:solidFill>
                  <a:srgbClr val="0000FF"/>
                </a:solidFill>
                <a:latin typeface="Calibri" panose="020F0502020204030204" pitchFamily="34" charset="0"/>
                <a:cs typeface="Calibri" panose="020F0502020204030204" pitchFamily="34" charset="0"/>
              </a:rPr>
              <a:t> </a:t>
            </a:r>
            <a:r>
              <a:rPr sz="1400" spc="-5" dirty="0">
                <a:solidFill>
                  <a:srgbClr val="0000FF"/>
                </a:solidFill>
                <a:latin typeface="Calibri" panose="020F0502020204030204" pitchFamily="34" charset="0"/>
                <a:cs typeface="Calibri" panose="020F0502020204030204" pitchFamily="34" charset="0"/>
              </a:rPr>
              <a:t>product)</a:t>
            </a:r>
            <a:endParaRPr sz="1400" dirty="0">
              <a:latin typeface="Calibri" panose="020F0502020204030204" pitchFamily="34" charset="0"/>
              <a:cs typeface="Calibri" panose="020F0502020204030204" pitchFamily="34" charset="0"/>
            </a:endParaRPr>
          </a:p>
        </p:txBody>
      </p:sp>
      <p:sp>
        <p:nvSpPr>
          <p:cNvPr id="24" name="object 24"/>
          <p:cNvSpPr txBox="1"/>
          <p:nvPr/>
        </p:nvSpPr>
        <p:spPr>
          <a:xfrm>
            <a:off x="6171128" y="3177941"/>
            <a:ext cx="153035" cy="299720"/>
          </a:xfrm>
          <a:prstGeom prst="rect">
            <a:avLst/>
          </a:prstGeom>
        </p:spPr>
        <p:txBody>
          <a:bodyPr vert="horz" wrap="square" lIns="0" tIns="12700" rIns="0" bIns="0" rtlCol="0">
            <a:spAutoFit/>
          </a:bodyPr>
          <a:lstStyle/>
          <a:p>
            <a:pPr marL="12700">
              <a:spcBef>
                <a:spcPts val="100"/>
              </a:spcBef>
            </a:pPr>
            <a:r>
              <a:rPr dirty="0">
                <a:latin typeface="Calibri" panose="020F0502020204030204" pitchFamily="34" charset="0"/>
                <a:cs typeface="Calibri" panose="020F0502020204030204" pitchFamily="34" charset="0"/>
              </a:rPr>
              <a:t>1</a:t>
            </a:r>
          </a:p>
        </p:txBody>
      </p:sp>
      <p:sp>
        <p:nvSpPr>
          <p:cNvPr id="25" name="object 25"/>
          <p:cNvSpPr txBox="1"/>
          <p:nvPr/>
        </p:nvSpPr>
        <p:spPr>
          <a:xfrm>
            <a:off x="7188014" y="3449803"/>
            <a:ext cx="280035" cy="299720"/>
          </a:xfrm>
          <a:prstGeom prst="rect">
            <a:avLst/>
          </a:prstGeom>
        </p:spPr>
        <p:txBody>
          <a:bodyPr vert="horz" wrap="square" lIns="0" tIns="12700" rIns="0" bIns="0" rtlCol="0">
            <a:spAutoFit/>
          </a:bodyPr>
          <a:lstStyle/>
          <a:p>
            <a:pPr marL="12700">
              <a:spcBef>
                <a:spcPts val="100"/>
              </a:spcBef>
            </a:pPr>
            <a:r>
              <a:rPr spc="-5" dirty="0">
                <a:latin typeface="Calibri" panose="020F0502020204030204" pitchFamily="34" charset="0"/>
                <a:cs typeface="Calibri" panose="020F0502020204030204" pitchFamily="34" charset="0"/>
              </a:rPr>
              <a:t>10</a:t>
            </a:r>
            <a:endParaRPr dirty="0">
              <a:latin typeface="Calibri" panose="020F0502020204030204" pitchFamily="34" charset="0"/>
              <a:cs typeface="Calibri" panose="020F0502020204030204" pitchFamily="34" charset="0"/>
            </a:endParaRPr>
          </a:p>
        </p:txBody>
      </p:sp>
      <p:sp>
        <p:nvSpPr>
          <p:cNvPr id="26" name="object 26"/>
          <p:cNvSpPr/>
          <p:nvPr/>
        </p:nvSpPr>
        <p:spPr>
          <a:xfrm>
            <a:off x="6174012" y="3603319"/>
            <a:ext cx="245110" cy="317500"/>
          </a:xfrm>
          <a:custGeom>
            <a:avLst/>
            <a:gdLst/>
            <a:ahLst/>
            <a:cxnLst/>
            <a:rect l="l" t="t" r="r" b="b"/>
            <a:pathLst>
              <a:path w="245110" h="317500">
                <a:moveTo>
                  <a:pt x="0" y="317024"/>
                </a:moveTo>
                <a:lnTo>
                  <a:pt x="244974" y="0"/>
                </a:lnTo>
              </a:path>
            </a:pathLst>
          </a:custGeom>
          <a:ln w="28574">
            <a:solidFill>
              <a:srgbClr val="666666"/>
            </a:solidFill>
          </a:ln>
        </p:spPr>
        <p:txBody>
          <a:bodyPr wrap="square" lIns="0" tIns="0" rIns="0" bIns="0" rtlCol="0"/>
          <a:lstStyle/>
          <a:p>
            <a:endParaRPr/>
          </a:p>
        </p:txBody>
      </p:sp>
      <p:sp>
        <p:nvSpPr>
          <p:cNvPr id="27" name="object 27"/>
          <p:cNvSpPr/>
          <p:nvPr/>
        </p:nvSpPr>
        <p:spPr>
          <a:xfrm>
            <a:off x="6367350" y="3486408"/>
            <a:ext cx="145199" cy="160049"/>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3346368" y="3281320"/>
            <a:ext cx="436880" cy="8890"/>
          </a:xfrm>
          <a:custGeom>
            <a:avLst/>
            <a:gdLst/>
            <a:ahLst/>
            <a:cxnLst/>
            <a:rect l="l" t="t" r="r" b="b"/>
            <a:pathLst>
              <a:path w="436879" h="8889">
                <a:moveTo>
                  <a:pt x="0" y="0"/>
                </a:moveTo>
                <a:lnTo>
                  <a:pt x="436399" y="8614"/>
                </a:lnTo>
              </a:path>
            </a:pathLst>
          </a:custGeom>
          <a:ln w="28574">
            <a:solidFill>
              <a:srgbClr val="666666"/>
            </a:solidFill>
          </a:ln>
        </p:spPr>
        <p:txBody>
          <a:bodyPr wrap="square" lIns="0" tIns="0" rIns="0" bIns="0" rtlCol="0"/>
          <a:lstStyle/>
          <a:p>
            <a:endParaRPr/>
          </a:p>
        </p:txBody>
      </p:sp>
      <p:sp>
        <p:nvSpPr>
          <p:cNvPr id="29" name="object 29"/>
          <p:cNvSpPr/>
          <p:nvPr/>
        </p:nvSpPr>
        <p:spPr>
          <a:xfrm>
            <a:off x="3767555" y="3228460"/>
            <a:ext cx="159149" cy="122952"/>
          </a:xfrm>
          <a:prstGeom prst="rect">
            <a:avLst/>
          </a:prstGeom>
          <a:blipFill>
            <a:blip r:embed="rId5" cstate="print"/>
            <a:stretch>
              <a:fillRect/>
            </a:stretch>
          </a:blipFill>
        </p:spPr>
        <p:txBody>
          <a:bodyPr wrap="square" lIns="0" tIns="0" rIns="0" bIns="0" rtlCol="0"/>
          <a:lstStyle/>
          <a:p>
            <a:endParaRPr/>
          </a:p>
        </p:txBody>
      </p:sp>
      <p:sp>
        <p:nvSpPr>
          <p:cNvPr id="30" name="object 30"/>
          <p:cNvSpPr/>
          <p:nvPr/>
        </p:nvSpPr>
        <p:spPr>
          <a:xfrm>
            <a:off x="5394488" y="3272645"/>
            <a:ext cx="443230" cy="6350"/>
          </a:xfrm>
          <a:custGeom>
            <a:avLst/>
            <a:gdLst/>
            <a:ahLst/>
            <a:cxnLst/>
            <a:rect l="l" t="t" r="r" b="b"/>
            <a:pathLst>
              <a:path w="443229" h="6350">
                <a:moveTo>
                  <a:pt x="0" y="0"/>
                </a:moveTo>
                <a:lnTo>
                  <a:pt x="442974" y="6272"/>
                </a:lnTo>
              </a:path>
            </a:pathLst>
          </a:custGeom>
          <a:ln w="28574">
            <a:solidFill>
              <a:srgbClr val="666666"/>
            </a:solidFill>
          </a:ln>
        </p:spPr>
        <p:txBody>
          <a:bodyPr wrap="square" lIns="0" tIns="0" rIns="0" bIns="0" rtlCol="0"/>
          <a:lstStyle/>
          <a:p>
            <a:endParaRPr/>
          </a:p>
        </p:txBody>
      </p:sp>
      <p:sp>
        <p:nvSpPr>
          <p:cNvPr id="31" name="object 31"/>
          <p:cNvSpPr/>
          <p:nvPr/>
        </p:nvSpPr>
        <p:spPr>
          <a:xfrm>
            <a:off x="5822501" y="3217438"/>
            <a:ext cx="158899" cy="122959"/>
          </a:xfrm>
          <a:prstGeom prst="rect">
            <a:avLst/>
          </a:prstGeom>
          <a:blipFill>
            <a:blip r:embed="rId6" cstate="print"/>
            <a:stretch>
              <a:fillRect/>
            </a:stretch>
          </a:blipFill>
        </p:spPr>
        <p:txBody>
          <a:bodyPr wrap="square" lIns="0" tIns="0" rIns="0" bIns="0" rtlCol="0"/>
          <a:lstStyle/>
          <a:p>
            <a:endParaRPr/>
          </a:p>
        </p:txBody>
      </p:sp>
      <p:sp>
        <p:nvSpPr>
          <p:cNvPr id="32" name="object 32"/>
          <p:cNvSpPr txBox="1"/>
          <p:nvPr/>
        </p:nvSpPr>
        <p:spPr>
          <a:xfrm>
            <a:off x="6576311" y="1324406"/>
            <a:ext cx="2053589" cy="1143902"/>
          </a:xfrm>
          <a:prstGeom prst="rect">
            <a:avLst/>
          </a:prstGeom>
        </p:spPr>
        <p:txBody>
          <a:bodyPr vert="horz" wrap="square" lIns="0" tIns="27939" rIns="0" bIns="0" rtlCol="0">
            <a:spAutoFit/>
          </a:bodyPr>
          <a:lstStyle/>
          <a:p>
            <a:pPr marL="12700" marR="5080">
              <a:lnSpc>
                <a:spcPts val="2850"/>
              </a:lnSpc>
              <a:spcBef>
                <a:spcPts val="219"/>
              </a:spcBef>
            </a:pPr>
            <a:r>
              <a:rPr sz="2400" spc="-5" dirty="0">
                <a:solidFill>
                  <a:srgbClr val="0000FF"/>
                </a:solidFill>
                <a:latin typeface="Calibri" panose="020F0502020204030204" pitchFamily="34" charset="0"/>
                <a:cs typeface="Calibri" panose="020F0502020204030204" pitchFamily="34" charset="0"/>
              </a:rPr>
              <a:t>Each neuron  looks at the</a:t>
            </a:r>
            <a:r>
              <a:rPr sz="2400" spc="-95" dirty="0">
                <a:solidFill>
                  <a:srgbClr val="0000FF"/>
                </a:solidFill>
                <a:latin typeface="Calibri" panose="020F0502020204030204" pitchFamily="34" charset="0"/>
                <a:cs typeface="Calibri" panose="020F0502020204030204" pitchFamily="34" charset="0"/>
              </a:rPr>
              <a:t> </a:t>
            </a:r>
            <a:r>
              <a:rPr sz="2400" spc="-5" dirty="0">
                <a:solidFill>
                  <a:srgbClr val="0000FF"/>
                </a:solidFill>
                <a:latin typeface="Calibri" panose="020F0502020204030204" pitchFamily="34" charset="0"/>
                <a:cs typeface="Calibri" panose="020F0502020204030204" pitchFamily="34" charset="0"/>
              </a:rPr>
              <a:t>full  input</a:t>
            </a:r>
            <a:r>
              <a:rPr sz="2400" spc="-30" dirty="0">
                <a:solidFill>
                  <a:srgbClr val="0000FF"/>
                </a:solidFill>
                <a:latin typeface="Calibri" panose="020F0502020204030204" pitchFamily="34" charset="0"/>
                <a:cs typeface="Calibri" panose="020F0502020204030204" pitchFamily="34" charset="0"/>
              </a:rPr>
              <a:t> </a:t>
            </a:r>
            <a:r>
              <a:rPr sz="2400" dirty="0">
                <a:solidFill>
                  <a:srgbClr val="0000FF"/>
                </a:solidFill>
                <a:latin typeface="Calibri" panose="020F0502020204030204" pitchFamily="34" charset="0"/>
                <a:cs typeface="Calibri" panose="020F0502020204030204" pitchFamily="34" charset="0"/>
              </a:rPr>
              <a:t>volume</a:t>
            </a:r>
            <a:endParaRPr sz="2400" dirty="0">
              <a:latin typeface="Calibri" panose="020F0502020204030204" pitchFamily="34" charset="0"/>
              <a:cs typeface="Calibri" panose="020F0502020204030204" pitchFamily="34" charset="0"/>
            </a:endParaRPr>
          </a:p>
        </p:txBody>
      </p:sp>
      <p:sp>
        <p:nvSpPr>
          <p:cNvPr id="33" name="object 33"/>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panose="020F0502020204030204" pitchFamily="34" charset="0"/>
                <a:cs typeface="Calibri" panose="020F0502020204030204" pitchFamily="34" charset="0"/>
              </a:rPr>
              <a:t>Fei-Fei Li </a:t>
            </a:r>
            <a:r>
              <a:rPr dirty="0">
                <a:solidFill>
                  <a:srgbClr val="FFFFFF"/>
                </a:solidFill>
                <a:latin typeface="Calibri" panose="020F0502020204030204" pitchFamily="34" charset="0"/>
                <a:cs typeface="Calibri" panose="020F0502020204030204" pitchFamily="34" charset="0"/>
              </a:rPr>
              <a:t>&amp; Justin Johnson &amp;</a:t>
            </a:r>
            <a:r>
              <a:rPr spc="-20" dirty="0">
                <a:solidFill>
                  <a:srgbClr val="FFFFFF"/>
                </a:solidFill>
                <a:latin typeface="Calibri" panose="020F0502020204030204" pitchFamily="34" charset="0"/>
                <a:cs typeface="Calibri" panose="020F0502020204030204" pitchFamily="34" charset="0"/>
              </a:rPr>
              <a:t> </a:t>
            </a:r>
            <a:r>
              <a:rPr spc="-5" dirty="0">
                <a:solidFill>
                  <a:srgbClr val="FFFFFF"/>
                </a:solidFill>
                <a:latin typeface="Calibri" panose="020F0502020204030204" pitchFamily="34" charset="0"/>
                <a:cs typeface="Calibri" panose="020F0502020204030204" pitchFamily="34" charset="0"/>
              </a:rPr>
              <a:t>Serena Yeung	</a:t>
            </a:r>
            <a:r>
              <a:rPr sz="3000" spc="-7" baseline="-4166" dirty="0">
                <a:solidFill>
                  <a:srgbClr val="FFFFFF"/>
                </a:solidFill>
                <a:latin typeface="Calibri" panose="020F0502020204030204" pitchFamily="34" charset="0"/>
                <a:cs typeface="Calibri" panose="020F0502020204030204" pitchFamily="34" charset="0"/>
              </a:rPr>
              <a:t>Lecture </a:t>
            </a:r>
            <a:r>
              <a:rPr sz="3000" baseline="-4166" dirty="0">
                <a:solidFill>
                  <a:srgbClr val="FFFFFF"/>
                </a:solidFill>
                <a:latin typeface="Calibri" panose="020F0502020204030204" pitchFamily="34" charset="0"/>
                <a:cs typeface="Calibri" panose="020F0502020204030204" pitchFamily="34" charset="0"/>
              </a:rPr>
              <a:t>5</a:t>
            </a:r>
            <a:r>
              <a:rPr sz="3000" spc="-7" baseline="-4166" dirty="0">
                <a:solidFill>
                  <a:srgbClr val="FFFFFF"/>
                </a:solidFill>
                <a:latin typeface="Calibri" panose="020F0502020204030204" pitchFamily="34" charset="0"/>
                <a:cs typeface="Calibri" panose="020F0502020204030204" pitchFamily="34" charset="0"/>
              </a:rPr>
              <a:t> </a:t>
            </a:r>
            <a:r>
              <a:rPr sz="3000"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April 17,</a:t>
            </a:r>
            <a:r>
              <a:rPr sz="3000" spc="-142" baseline="-4166" dirty="0">
                <a:solidFill>
                  <a:srgbClr val="FFFFFF"/>
                </a:solidFill>
                <a:latin typeface="Calibri" panose="020F0502020204030204" pitchFamily="34" charset="0"/>
                <a:cs typeface="Calibri" panose="020F0502020204030204" pitchFamily="34" charset="0"/>
              </a:rPr>
              <a:t> </a:t>
            </a:r>
            <a:r>
              <a:rPr sz="3000" spc="-7" baseline="-4166" dirty="0">
                <a:solidFill>
                  <a:srgbClr val="FFFFFF"/>
                </a:solidFill>
                <a:latin typeface="Calibri" panose="020F0502020204030204" pitchFamily="34" charset="0"/>
                <a:cs typeface="Calibri" panose="020F0502020204030204" pitchFamily="34" charset="0"/>
              </a:rPr>
              <a:t>2018</a:t>
            </a:r>
            <a:endParaRPr sz="3000" baseline="-4166"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9628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標題 1">
            <a:extLst>
              <a:ext uri="{FF2B5EF4-FFF2-40B4-BE49-F238E27FC236}">
                <a16:creationId xmlns:a16="http://schemas.microsoft.com/office/drawing/2014/main" id="{AE787FB2-DCD8-F95C-59F8-3804FD96CDB3}"/>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27650" name="群組 3">
            <a:extLst>
              <a:ext uri="{FF2B5EF4-FFF2-40B4-BE49-F238E27FC236}">
                <a16:creationId xmlns:a16="http://schemas.microsoft.com/office/drawing/2014/main" id="{BC60AF3B-1C8E-2F7D-B508-C278C3DE9F4C}"/>
              </a:ext>
            </a:extLst>
          </p:cNvPr>
          <p:cNvGrpSpPr>
            <a:grpSpLocks/>
          </p:cNvGrpSpPr>
          <p:nvPr/>
        </p:nvGrpSpPr>
        <p:grpSpPr bwMode="auto">
          <a:xfrm>
            <a:off x="749300" y="2274888"/>
            <a:ext cx="2906713" cy="3200400"/>
            <a:chOff x="-1626455" y="3999117"/>
            <a:chExt cx="2906568" cy="3201477"/>
          </a:xfrm>
        </p:grpSpPr>
        <p:pic>
          <p:nvPicPr>
            <p:cNvPr id="27678" name="圖片 4">
              <a:extLst>
                <a:ext uri="{FF2B5EF4-FFF2-40B4-BE49-F238E27FC236}">
                  <a16:creationId xmlns:a16="http://schemas.microsoft.com/office/drawing/2014/main" id="{DF064407-B261-AA5A-662E-DEAA950625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a:extLst>
                <a:ext uri="{FF2B5EF4-FFF2-40B4-BE49-F238E27FC236}">
                  <a16:creationId xmlns:a16="http://schemas.microsoft.com/office/drawing/2014/main" id="{D86C7FBD-7C6F-47CB-39BA-935AE6D6A710}"/>
                </a:ext>
              </a:extLst>
            </p:cNvPr>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latin typeface="Calibri Light" panose="020F0302020204030204" pitchFamily="34" charset="0"/>
                </a:rPr>
                <a:t>Fully Connected </a:t>
              </a:r>
              <a:r>
                <a:rPr lang="en-US" altLang="zh-TW" sz="2000" dirty="0" err="1">
                  <a:solidFill>
                    <a:srgbClr val="000000"/>
                  </a:solidFill>
                  <a:latin typeface="Calibri Light" panose="020F0302020204030204" pitchFamily="34" charset="0"/>
                </a:rPr>
                <a:t>Feedforward</a:t>
              </a:r>
              <a:r>
                <a:rPr lang="en-US" altLang="zh-TW" sz="2000" dirty="0">
                  <a:solidFill>
                    <a:srgbClr val="000000"/>
                  </a:solidFill>
                  <a:latin typeface="Calibri Light" panose="020F0302020204030204" pitchFamily="34" charset="0"/>
                </a:rPr>
                <a:t> network</a:t>
              </a:r>
              <a:endParaRPr lang="zh-TW" altLang="en-US" sz="2000" dirty="0">
                <a:solidFill>
                  <a:srgbClr val="000000"/>
                </a:solidFill>
                <a:latin typeface="Calibri Light" panose="020F0302020204030204" pitchFamily="34" charset="0"/>
              </a:endParaRPr>
            </a:p>
          </p:txBody>
        </p:sp>
      </p:grpSp>
      <p:pic>
        <p:nvPicPr>
          <p:cNvPr id="27651" name="Picture 2" descr="http://s.hswstatic.com/gif/whiskers-sam.jpg">
            <a:extLst>
              <a:ext uri="{FF2B5EF4-FFF2-40B4-BE49-F238E27FC236}">
                <a16:creationId xmlns:a16="http://schemas.microsoft.com/office/drawing/2014/main" id="{7190F5C8-096B-AACE-9A48-0B6ECF47F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文字方塊 8">
            <a:extLst>
              <a:ext uri="{FF2B5EF4-FFF2-40B4-BE49-F238E27FC236}">
                <a16:creationId xmlns:a16="http://schemas.microsoft.com/office/drawing/2014/main" id="{136871DD-9C24-F323-BFAA-EBC285C45160}"/>
              </a:ext>
            </a:extLst>
          </p:cNvPr>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cat dog ……</a:t>
            </a:r>
            <a:endParaRPr lang="zh-TW" altLang="en-US" dirty="0">
              <a:latin typeface="Calibri Light" panose="020F0302020204030204" pitchFamily="34" charset="0"/>
            </a:endParaRPr>
          </a:p>
        </p:txBody>
      </p:sp>
      <p:sp>
        <p:nvSpPr>
          <p:cNvPr id="10" name="矩形 10">
            <a:extLst>
              <a:ext uri="{FF2B5EF4-FFF2-40B4-BE49-F238E27FC236}">
                <a16:creationId xmlns:a16="http://schemas.microsoft.com/office/drawing/2014/main" id="{0852D0CF-0D05-33EB-932A-34EB0C011324}"/>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chemeClr val="tx1"/>
                </a:solidFill>
                <a:latin typeface="Calibri Light" panose="020F0302020204030204" pitchFamily="34" charset="0"/>
              </a:rPr>
              <a:t>Convolution</a:t>
            </a:r>
            <a:endParaRPr lang="zh-TW" altLang="en-US" sz="2000" dirty="0">
              <a:solidFill>
                <a:schemeClr val="tx1"/>
              </a:solidFill>
              <a:latin typeface="Calibri Light" panose="020F0302020204030204" pitchFamily="34" charset="0"/>
            </a:endParaRPr>
          </a:p>
        </p:txBody>
      </p:sp>
      <p:sp>
        <p:nvSpPr>
          <p:cNvPr id="11" name="矩形 12">
            <a:extLst>
              <a:ext uri="{FF2B5EF4-FFF2-40B4-BE49-F238E27FC236}">
                <a16:creationId xmlns:a16="http://schemas.microsoft.com/office/drawing/2014/main" id="{0849E82A-318E-19B3-D9FA-37D519978AD7}"/>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2" name="矩形 13">
            <a:extLst>
              <a:ext uri="{FF2B5EF4-FFF2-40B4-BE49-F238E27FC236}">
                <a16:creationId xmlns:a16="http://schemas.microsoft.com/office/drawing/2014/main" id="{FC98B7BF-BBB5-761A-C54C-563195FA9B19}"/>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13" name="矩形 14">
            <a:extLst>
              <a:ext uri="{FF2B5EF4-FFF2-40B4-BE49-F238E27FC236}">
                <a16:creationId xmlns:a16="http://schemas.microsoft.com/office/drawing/2014/main" id="{AF5227F4-6227-34B7-EE92-E0E1743EEE91}"/>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4" name="文字方塊 15">
            <a:extLst>
              <a:ext uri="{FF2B5EF4-FFF2-40B4-BE49-F238E27FC236}">
                <a16:creationId xmlns:a16="http://schemas.microsoft.com/office/drawing/2014/main" id="{7310E624-1A31-550C-F265-A566B9DA0BAB}"/>
              </a:ext>
            </a:extLst>
          </p:cNvPr>
          <p:cNvSpPr txBox="1"/>
          <p:nvPr/>
        </p:nvSpPr>
        <p:spPr>
          <a:xfrm>
            <a:off x="3324218"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latin typeface="Calibri Light" panose="020F0302020204030204" pitchFamily="34" charset="0"/>
              </a:rPr>
              <a:t>Flattened</a:t>
            </a:r>
            <a:endParaRPr lang="zh-TW" altLang="en-US" sz="2000" dirty="0">
              <a:solidFill>
                <a:srgbClr val="000000"/>
              </a:solidFill>
              <a:latin typeface="Calibri Light" panose="020F0302020204030204" pitchFamily="34" charset="0"/>
            </a:endParaRPr>
          </a:p>
        </p:txBody>
      </p:sp>
      <p:sp>
        <p:nvSpPr>
          <p:cNvPr id="15" name="向下箭號 11">
            <a:extLst>
              <a:ext uri="{FF2B5EF4-FFF2-40B4-BE49-F238E27FC236}">
                <a16:creationId xmlns:a16="http://schemas.microsoft.com/office/drawing/2014/main" id="{8A127ED8-802B-60E9-1A5F-062419B30161}"/>
              </a:ext>
            </a:extLst>
          </p:cNvPr>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6" name="向下箭號 17">
            <a:extLst>
              <a:ext uri="{FF2B5EF4-FFF2-40B4-BE49-F238E27FC236}">
                <a16:creationId xmlns:a16="http://schemas.microsoft.com/office/drawing/2014/main" id="{39FFEFD9-CFD0-1B4A-736E-445267D569FB}"/>
              </a:ext>
            </a:extLst>
          </p:cNvPr>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7" name="向下箭號 18">
            <a:extLst>
              <a:ext uri="{FF2B5EF4-FFF2-40B4-BE49-F238E27FC236}">
                <a16:creationId xmlns:a16="http://schemas.microsoft.com/office/drawing/2014/main" id="{488D5A16-4395-2983-1CA2-B84FD15D91E0}"/>
              </a:ext>
            </a:extLst>
          </p:cNvPr>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8" name="向下箭號 19">
            <a:extLst>
              <a:ext uri="{FF2B5EF4-FFF2-40B4-BE49-F238E27FC236}">
                <a16:creationId xmlns:a16="http://schemas.microsoft.com/office/drawing/2014/main" id="{D4AEBB76-D07F-FFBD-498E-F77EBBF5C751}"/>
              </a:ext>
            </a:extLst>
          </p:cNvPr>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9" name="右彎箭號 16">
            <a:extLst>
              <a:ext uri="{FF2B5EF4-FFF2-40B4-BE49-F238E27FC236}">
                <a16:creationId xmlns:a16="http://schemas.microsoft.com/office/drawing/2014/main" id="{23FC4B72-7118-506A-414B-9D8F7CCEDE28}"/>
              </a:ext>
            </a:extLst>
          </p:cNvPr>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solidFill>
                <a:schemeClr val="tx1"/>
              </a:solidFill>
              <a:latin typeface="Calibri Light" panose="020F0302020204030204" pitchFamily="34" charset="0"/>
            </a:endParaRPr>
          </a:p>
        </p:txBody>
      </p:sp>
      <p:sp>
        <p:nvSpPr>
          <p:cNvPr id="20" name="右彎箭號 21">
            <a:extLst>
              <a:ext uri="{FF2B5EF4-FFF2-40B4-BE49-F238E27FC236}">
                <a16:creationId xmlns:a16="http://schemas.microsoft.com/office/drawing/2014/main" id="{584EB666-3152-F346-DB53-88AC4D0B2E04}"/>
              </a:ext>
            </a:extLst>
          </p:cNvPr>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solidFill>
                <a:schemeClr val="tx1"/>
              </a:solidFill>
              <a:latin typeface="Calibri Light" panose="020F0302020204030204" pitchFamily="34" charset="0"/>
            </a:endParaRPr>
          </a:p>
        </p:txBody>
      </p:sp>
      <p:sp>
        <p:nvSpPr>
          <p:cNvPr id="27674" name="文字方塊 20">
            <a:extLst>
              <a:ext uri="{FF2B5EF4-FFF2-40B4-BE49-F238E27FC236}">
                <a16:creationId xmlns:a16="http://schemas.microsoft.com/office/drawing/2014/main" id="{7AB3CB20-BF72-37BC-873A-C3A799575B38}"/>
              </a:ext>
            </a:extLst>
          </p:cNvPr>
          <p:cNvSpPr txBox="1">
            <a:spLocks noChangeArrowheads="1"/>
          </p:cNvSpPr>
          <p:nvPr/>
        </p:nvSpPr>
        <p:spPr bwMode="auto">
          <a:xfrm>
            <a:off x="7424738" y="3414713"/>
            <a:ext cx="1690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Can repeat many times</a:t>
            </a:r>
            <a:endParaRPr lang="zh-TW" altLang="en-US" dirty="0">
              <a:latin typeface="Calibri Light" panose="020F0302020204030204" pitchFamily="34" charset="0"/>
            </a:endParaRPr>
          </a:p>
        </p:txBody>
      </p:sp>
      <p:sp>
        <p:nvSpPr>
          <p:cNvPr id="22" name="左大括弧 22">
            <a:extLst>
              <a:ext uri="{FF2B5EF4-FFF2-40B4-BE49-F238E27FC236}">
                <a16:creationId xmlns:a16="http://schemas.microsoft.com/office/drawing/2014/main" id="{39CB1785-8607-A8E4-A32A-26ED6D593945}"/>
              </a:ext>
            </a:extLst>
          </p:cNvPr>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dirty="0">
              <a:latin typeface="Calibri Light" panose="020F0302020204030204" pitchFamily="34" charset="0"/>
            </a:endParaRPr>
          </a:p>
        </p:txBody>
      </p:sp>
      <p:sp>
        <p:nvSpPr>
          <p:cNvPr id="23" name="矩形 23">
            <a:extLst>
              <a:ext uri="{FF2B5EF4-FFF2-40B4-BE49-F238E27FC236}">
                <a16:creationId xmlns:a16="http://schemas.microsoft.com/office/drawing/2014/main" id="{4BA7B6E0-E1EC-4DCB-2B1D-1761EE235F5B}"/>
              </a:ext>
            </a:extLst>
          </p:cNvPr>
          <p:cNvSpPr/>
          <p:nvPr/>
        </p:nvSpPr>
        <p:spPr>
          <a:xfrm>
            <a:off x="5168900" y="2976563"/>
            <a:ext cx="1857375" cy="696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4" name="矩形 25">
            <a:extLst>
              <a:ext uri="{FF2B5EF4-FFF2-40B4-BE49-F238E27FC236}">
                <a16:creationId xmlns:a16="http://schemas.microsoft.com/office/drawing/2014/main" id="{A28A64CC-0196-BA27-CDA0-DF142F68C0A2}"/>
              </a:ext>
            </a:extLst>
          </p:cNvPr>
          <p:cNvSpPr/>
          <p:nvPr/>
        </p:nvSpPr>
        <p:spPr>
          <a:xfrm>
            <a:off x="5168900" y="5080000"/>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extLst>
      <p:ext uri="{BB962C8B-B14F-4D97-AF65-F5344CB8AC3E}">
        <p14:creationId xmlns:p14="http://schemas.microsoft.com/office/powerpoint/2010/main" val="1293797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標題 1">
            <a:extLst>
              <a:ext uri="{FF2B5EF4-FFF2-40B4-BE49-F238E27FC236}">
                <a16:creationId xmlns:a16="http://schemas.microsoft.com/office/drawing/2014/main" id="{38017193-DF54-7E9D-7317-1BAFB339A2DD}"/>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Why Pooling</a:t>
            </a:r>
            <a:endParaRPr lang="zh-TW" altLang="en-US">
              <a:ea typeface="ＭＳ Ｐゴシック" panose="020B0600070205080204" pitchFamily="34" charset="-128"/>
            </a:endParaRPr>
          </a:p>
        </p:txBody>
      </p:sp>
      <p:sp>
        <p:nvSpPr>
          <p:cNvPr id="29698" name="內容版面配置區 2">
            <a:extLst>
              <a:ext uri="{FF2B5EF4-FFF2-40B4-BE49-F238E27FC236}">
                <a16:creationId xmlns:a16="http://schemas.microsoft.com/office/drawing/2014/main" id="{66A12519-F1F7-7B27-8C2D-7771058FA204}"/>
              </a:ext>
            </a:extLst>
          </p:cNvPr>
          <p:cNvSpPr>
            <a:spLocks noGrp="1"/>
          </p:cNvSpPr>
          <p:nvPr>
            <p:ph idx="1"/>
          </p:nvPr>
        </p:nvSpPr>
        <p:spPr>
          <a:xfrm>
            <a:off x="628650" y="1825625"/>
            <a:ext cx="7886700" cy="4351338"/>
          </a:xfrm>
        </p:spPr>
        <p:txBody>
          <a:bodyPr/>
          <a:lstStyle/>
          <a:p>
            <a:r>
              <a:rPr lang="en-US" altLang="zh-TW" sz="2800">
                <a:ea typeface="ＭＳ Ｐゴシック" panose="020B0600070205080204" pitchFamily="34" charset="-128"/>
              </a:rPr>
              <a:t>Subsampling pixels will not change the object</a:t>
            </a:r>
            <a:endParaRPr lang="zh-TW" altLang="en-US" sz="2800">
              <a:ea typeface="ＭＳ Ｐゴシック" panose="020B0600070205080204" pitchFamily="34" charset="-128"/>
            </a:endParaRPr>
          </a:p>
        </p:txBody>
      </p:sp>
      <p:pic>
        <p:nvPicPr>
          <p:cNvPr id="6" name="Picture 2" descr="http://insider.si.edu/wordpress/wp-content/uploads/2016/04/Mountain_Bluebird.jpg">
            <a:extLst>
              <a:ext uri="{FF2B5EF4-FFF2-40B4-BE49-F238E27FC236}">
                <a16:creationId xmlns:a16="http://schemas.microsoft.com/office/drawing/2014/main" id="{4A450CF0-8268-C424-4512-423C3EE6E3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2924175"/>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a:extLst>
              <a:ext uri="{FF2B5EF4-FFF2-40B4-BE49-F238E27FC236}">
                <a16:creationId xmlns:a16="http://schemas.microsoft.com/office/drawing/2014/main" id="{7B2964BB-9D1D-7F95-D687-EF7879A93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3433763"/>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a:extLst>
              <a:ext uri="{FF2B5EF4-FFF2-40B4-BE49-F238E27FC236}">
                <a16:creationId xmlns:a16="http://schemas.microsoft.com/office/drawing/2014/main" id="{5F1625DD-86AC-E366-7514-16399DB94563}"/>
              </a:ext>
            </a:extLst>
          </p:cNvPr>
          <p:cNvSpPr/>
          <p:nvPr/>
        </p:nvSpPr>
        <p:spPr>
          <a:xfrm>
            <a:off x="4397375" y="3627438"/>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9" name="文字方塊 5">
            <a:extLst>
              <a:ext uri="{FF2B5EF4-FFF2-40B4-BE49-F238E27FC236}">
                <a16:creationId xmlns:a16="http://schemas.microsoft.com/office/drawing/2014/main" id="{A6485CB0-EA36-0B36-FA66-7D27F5CF902F}"/>
              </a:ext>
            </a:extLst>
          </p:cNvPr>
          <p:cNvSpPr txBox="1">
            <a:spLocks noChangeArrowheads="1"/>
          </p:cNvSpPr>
          <p:nvPr/>
        </p:nvSpPr>
        <p:spPr bwMode="auto">
          <a:xfrm>
            <a:off x="4291013" y="4424363"/>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FF0000"/>
                </a:solidFill>
                <a:latin typeface="Calibri Light" panose="020F0302020204030204" pitchFamily="34" charset="0"/>
              </a:rPr>
              <a:t>Subsampling</a:t>
            </a:r>
            <a:endParaRPr lang="zh-TW" altLang="en-US" dirty="0">
              <a:solidFill>
                <a:srgbClr val="FF0000"/>
              </a:solidFill>
              <a:latin typeface="Calibri Light" panose="020F0302020204030204" pitchFamily="34" charset="0"/>
            </a:endParaRPr>
          </a:p>
        </p:txBody>
      </p:sp>
      <p:sp>
        <p:nvSpPr>
          <p:cNvPr id="10" name="文字方塊 6">
            <a:extLst>
              <a:ext uri="{FF2B5EF4-FFF2-40B4-BE49-F238E27FC236}">
                <a16:creationId xmlns:a16="http://schemas.microsoft.com/office/drawing/2014/main" id="{7DFA4E3B-CD12-6679-9E2D-6815535F4BF2}"/>
              </a:ext>
            </a:extLst>
          </p:cNvPr>
          <p:cNvSpPr txBox="1">
            <a:spLocks noChangeArrowheads="1"/>
          </p:cNvSpPr>
          <p:nvPr/>
        </p:nvSpPr>
        <p:spPr bwMode="auto">
          <a:xfrm>
            <a:off x="1876425" y="2408238"/>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bird</a:t>
            </a:r>
            <a:endParaRPr lang="zh-TW" altLang="en-US" sz="2800" dirty="0">
              <a:latin typeface="Calibri Light" panose="020F0302020204030204" pitchFamily="34" charset="0"/>
            </a:endParaRPr>
          </a:p>
        </p:txBody>
      </p:sp>
      <p:sp>
        <p:nvSpPr>
          <p:cNvPr id="11" name="文字方塊 8">
            <a:extLst>
              <a:ext uri="{FF2B5EF4-FFF2-40B4-BE49-F238E27FC236}">
                <a16:creationId xmlns:a16="http://schemas.microsoft.com/office/drawing/2014/main" id="{00DCEDFF-8B31-34E8-F88D-77139C87E1FE}"/>
              </a:ext>
            </a:extLst>
          </p:cNvPr>
          <p:cNvSpPr txBox="1">
            <a:spLocks noChangeArrowheads="1"/>
          </p:cNvSpPr>
          <p:nvPr/>
        </p:nvSpPr>
        <p:spPr bwMode="auto">
          <a:xfrm>
            <a:off x="6604000" y="2900363"/>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latin typeface="Calibri Light" panose="020F0302020204030204" pitchFamily="34" charset="0"/>
              </a:rPr>
              <a:t>bird</a:t>
            </a:r>
            <a:endParaRPr lang="zh-TW" altLang="en-US" sz="2800" dirty="0">
              <a:latin typeface="Calibri Light" panose="020F0302020204030204" pitchFamily="34" charset="0"/>
            </a:endParaRPr>
          </a:p>
        </p:txBody>
      </p:sp>
      <p:sp>
        <p:nvSpPr>
          <p:cNvPr id="12" name="文字方塊 7">
            <a:extLst>
              <a:ext uri="{FF2B5EF4-FFF2-40B4-BE49-F238E27FC236}">
                <a16:creationId xmlns:a16="http://schemas.microsoft.com/office/drawing/2014/main" id="{79E027D6-0FFD-9BD3-096E-31796BAAB8BB}"/>
              </a:ext>
            </a:extLst>
          </p:cNvPr>
          <p:cNvSpPr txBox="1">
            <a:spLocks noChangeArrowheads="1"/>
          </p:cNvSpPr>
          <p:nvPr/>
        </p:nvSpPr>
        <p:spPr bwMode="auto">
          <a:xfrm>
            <a:off x="779463" y="5511800"/>
            <a:ext cx="7297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We can subsample the pixels to make image smaller</a:t>
            </a:r>
            <a:endParaRPr lang="zh-TW" altLang="en-US" dirty="0">
              <a:latin typeface="Calibri Light" panose="020F0302020204030204" pitchFamily="34" charset="0"/>
            </a:endParaRPr>
          </a:p>
        </p:txBody>
      </p:sp>
      <p:sp>
        <p:nvSpPr>
          <p:cNvPr id="13" name="文字方塊 12">
            <a:extLst>
              <a:ext uri="{FF2B5EF4-FFF2-40B4-BE49-F238E27FC236}">
                <a16:creationId xmlns:a16="http://schemas.microsoft.com/office/drawing/2014/main" id="{8FC02486-366C-91C7-36B1-35196A0A5268}"/>
              </a:ext>
            </a:extLst>
          </p:cNvPr>
          <p:cNvSpPr txBox="1">
            <a:spLocks noChangeArrowheads="1"/>
          </p:cNvSpPr>
          <p:nvPr/>
        </p:nvSpPr>
        <p:spPr bwMode="auto">
          <a:xfrm>
            <a:off x="1876425" y="6021388"/>
            <a:ext cx="726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fewer parameters to characterize the image</a:t>
            </a:r>
            <a:endParaRPr lang="zh-TW" altLang="en-US" dirty="0">
              <a:latin typeface="Calibri Light" panose="020F0302020204030204" pitchFamily="34" charset="0"/>
            </a:endParaRPr>
          </a:p>
        </p:txBody>
      </p:sp>
      <p:sp>
        <p:nvSpPr>
          <p:cNvPr id="14" name="向右箭號 11">
            <a:extLst>
              <a:ext uri="{FF2B5EF4-FFF2-40B4-BE49-F238E27FC236}">
                <a16:creationId xmlns:a16="http://schemas.microsoft.com/office/drawing/2014/main" id="{4A598245-FD2E-F86D-C112-0141A59F21C2}"/>
              </a:ext>
            </a:extLst>
          </p:cNvPr>
          <p:cNvSpPr/>
          <p:nvPr/>
        </p:nvSpPr>
        <p:spPr>
          <a:xfrm>
            <a:off x="955675" y="6021388"/>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extLst>
      <p:ext uri="{BB962C8B-B14F-4D97-AF65-F5344CB8AC3E}">
        <p14:creationId xmlns:p14="http://schemas.microsoft.com/office/powerpoint/2010/main" val="341961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標題 1">
            <a:extLst>
              <a:ext uri="{FF2B5EF4-FFF2-40B4-BE49-F238E27FC236}">
                <a16:creationId xmlns:a16="http://schemas.microsoft.com/office/drawing/2014/main" id="{52B4CE20-0A0F-4D5F-EEAC-F5DC5BB4ACFF}"/>
              </a:ext>
            </a:extLst>
          </p:cNvPr>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Pooling</a:t>
            </a:r>
            <a:endParaRPr lang="zh-TW" altLang="en-US" dirty="0">
              <a:ea typeface="ＭＳ Ｐゴシック" panose="020B0600070205080204" pitchFamily="34" charset="-128"/>
            </a:endParaRPr>
          </a:p>
        </p:txBody>
      </p:sp>
      <p:sp>
        <p:nvSpPr>
          <p:cNvPr id="5" name="橢圓 11">
            <a:extLst>
              <a:ext uri="{FF2B5EF4-FFF2-40B4-BE49-F238E27FC236}">
                <a16:creationId xmlns:a16="http://schemas.microsoft.com/office/drawing/2014/main" id="{D9074F4C-579D-EEEC-9496-9E03E93F12F5}"/>
              </a:ext>
            </a:extLst>
          </p:cNvPr>
          <p:cNvSpPr>
            <a:spLocks noChangeArrowheads="1"/>
          </p:cNvSpPr>
          <p:nvPr/>
        </p:nvSpPr>
        <p:spPr bwMode="auto">
          <a:xfrm>
            <a:off x="895350" y="32845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6" name="橢圓 12">
            <a:extLst>
              <a:ext uri="{FF2B5EF4-FFF2-40B4-BE49-F238E27FC236}">
                <a16:creationId xmlns:a16="http://schemas.microsoft.com/office/drawing/2014/main" id="{A6073207-5E3D-628B-9B14-BAD0446193DD}"/>
              </a:ext>
            </a:extLst>
          </p:cNvPr>
          <p:cNvSpPr>
            <a:spLocks noChangeArrowheads="1"/>
          </p:cNvSpPr>
          <p:nvPr/>
        </p:nvSpPr>
        <p:spPr bwMode="auto">
          <a:xfrm>
            <a:off x="1736725" y="32845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7" name="橢圓 13">
            <a:extLst>
              <a:ext uri="{FF2B5EF4-FFF2-40B4-BE49-F238E27FC236}">
                <a16:creationId xmlns:a16="http://schemas.microsoft.com/office/drawing/2014/main" id="{3DCBB10B-1D93-5706-D8F5-A6197435F071}"/>
              </a:ext>
            </a:extLst>
          </p:cNvPr>
          <p:cNvSpPr>
            <a:spLocks noChangeArrowheads="1"/>
          </p:cNvSpPr>
          <p:nvPr/>
        </p:nvSpPr>
        <p:spPr bwMode="auto">
          <a:xfrm>
            <a:off x="2579688"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8" name="橢圓 14">
            <a:extLst>
              <a:ext uri="{FF2B5EF4-FFF2-40B4-BE49-F238E27FC236}">
                <a16:creationId xmlns:a16="http://schemas.microsoft.com/office/drawing/2014/main" id="{27737A98-1938-5B59-4787-0555F60B6E17}"/>
              </a:ext>
            </a:extLst>
          </p:cNvPr>
          <p:cNvSpPr>
            <a:spLocks noChangeArrowheads="1"/>
          </p:cNvSpPr>
          <p:nvPr/>
        </p:nvSpPr>
        <p:spPr bwMode="auto">
          <a:xfrm>
            <a:off x="3421063"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9" name="橢圓 15">
            <a:extLst>
              <a:ext uri="{FF2B5EF4-FFF2-40B4-BE49-F238E27FC236}">
                <a16:creationId xmlns:a16="http://schemas.microsoft.com/office/drawing/2014/main" id="{E656DCA8-95DE-8E92-D948-E510B5B958AD}"/>
              </a:ext>
            </a:extLst>
          </p:cNvPr>
          <p:cNvSpPr>
            <a:spLocks noChangeArrowheads="1"/>
          </p:cNvSpPr>
          <p:nvPr/>
        </p:nvSpPr>
        <p:spPr bwMode="auto">
          <a:xfrm>
            <a:off x="895350" y="40846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0" name="橢圓 16">
            <a:extLst>
              <a:ext uri="{FF2B5EF4-FFF2-40B4-BE49-F238E27FC236}">
                <a16:creationId xmlns:a16="http://schemas.microsoft.com/office/drawing/2014/main" id="{05F4B508-5281-28BE-DD05-F3D2E49E784A}"/>
              </a:ext>
            </a:extLst>
          </p:cNvPr>
          <p:cNvSpPr>
            <a:spLocks noChangeArrowheads="1"/>
          </p:cNvSpPr>
          <p:nvPr/>
        </p:nvSpPr>
        <p:spPr bwMode="auto">
          <a:xfrm>
            <a:off x="1736725" y="40846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1" name="橢圓 17">
            <a:extLst>
              <a:ext uri="{FF2B5EF4-FFF2-40B4-BE49-F238E27FC236}">
                <a16:creationId xmlns:a16="http://schemas.microsoft.com/office/drawing/2014/main" id="{A26E1866-2138-4D24-0306-50C2CB446D38}"/>
              </a:ext>
            </a:extLst>
          </p:cNvPr>
          <p:cNvSpPr>
            <a:spLocks noChangeArrowheads="1"/>
          </p:cNvSpPr>
          <p:nvPr/>
        </p:nvSpPr>
        <p:spPr bwMode="auto">
          <a:xfrm>
            <a:off x="2579688"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2" name="橢圓 18">
            <a:extLst>
              <a:ext uri="{FF2B5EF4-FFF2-40B4-BE49-F238E27FC236}">
                <a16:creationId xmlns:a16="http://schemas.microsoft.com/office/drawing/2014/main" id="{C3584050-A828-BADF-5F1D-576EDF32B3C0}"/>
              </a:ext>
            </a:extLst>
          </p:cNvPr>
          <p:cNvSpPr>
            <a:spLocks noChangeArrowheads="1"/>
          </p:cNvSpPr>
          <p:nvPr/>
        </p:nvSpPr>
        <p:spPr bwMode="auto">
          <a:xfrm>
            <a:off x="3421063"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3" name="橢圓 19">
            <a:extLst>
              <a:ext uri="{FF2B5EF4-FFF2-40B4-BE49-F238E27FC236}">
                <a16:creationId xmlns:a16="http://schemas.microsoft.com/office/drawing/2014/main" id="{9817C4DA-8C4E-FBB9-436E-FAC90F71EE91}"/>
              </a:ext>
            </a:extLst>
          </p:cNvPr>
          <p:cNvSpPr>
            <a:spLocks noChangeArrowheads="1"/>
          </p:cNvSpPr>
          <p:nvPr/>
        </p:nvSpPr>
        <p:spPr bwMode="auto">
          <a:xfrm>
            <a:off x="895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4" name="橢圓 20">
            <a:extLst>
              <a:ext uri="{FF2B5EF4-FFF2-40B4-BE49-F238E27FC236}">
                <a16:creationId xmlns:a16="http://schemas.microsoft.com/office/drawing/2014/main" id="{EC272A8C-2EE8-F96A-3E81-AF5E3E9A1EE8}"/>
              </a:ext>
            </a:extLst>
          </p:cNvPr>
          <p:cNvSpPr>
            <a:spLocks noChangeArrowheads="1"/>
          </p:cNvSpPr>
          <p:nvPr/>
        </p:nvSpPr>
        <p:spPr bwMode="auto">
          <a:xfrm>
            <a:off x="1736725"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5" name="橢圓 21">
            <a:extLst>
              <a:ext uri="{FF2B5EF4-FFF2-40B4-BE49-F238E27FC236}">
                <a16:creationId xmlns:a16="http://schemas.microsoft.com/office/drawing/2014/main" id="{AF824418-65BA-1521-636B-8095FD9E97CB}"/>
              </a:ext>
            </a:extLst>
          </p:cNvPr>
          <p:cNvSpPr>
            <a:spLocks noChangeArrowheads="1"/>
          </p:cNvSpPr>
          <p:nvPr/>
        </p:nvSpPr>
        <p:spPr bwMode="auto">
          <a:xfrm>
            <a:off x="2579688"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16" name="橢圓 22">
            <a:extLst>
              <a:ext uri="{FF2B5EF4-FFF2-40B4-BE49-F238E27FC236}">
                <a16:creationId xmlns:a16="http://schemas.microsoft.com/office/drawing/2014/main" id="{D48821A2-DBB1-023B-71B3-AD19D7603E87}"/>
              </a:ext>
            </a:extLst>
          </p:cNvPr>
          <p:cNvSpPr>
            <a:spLocks noChangeArrowheads="1"/>
          </p:cNvSpPr>
          <p:nvPr/>
        </p:nvSpPr>
        <p:spPr bwMode="auto">
          <a:xfrm>
            <a:off x="3421063"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17" name="橢圓 23">
            <a:extLst>
              <a:ext uri="{FF2B5EF4-FFF2-40B4-BE49-F238E27FC236}">
                <a16:creationId xmlns:a16="http://schemas.microsoft.com/office/drawing/2014/main" id="{66D7C05A-8CFF-76FF-52EC-2A46FA8C5BC9}"/>
              </a:ext>
            </a:extLst>
          </p:cNvPr>
          <p:cNvSpPr>
            <a:spLocks noChangeArrowheads="1"/>
          </p:cNvSpPr>
          <p:nvPr/>
        </p:nvSpPr>
        <p:spPr bwMode="auto">
          <a:xfrm>
            <a:off x="895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18" name="橢圓 24">
            <a:extLst>
              <a:ext uri="{FF2B5EF4-FFF2-40B4-BE49-F238E27FC236}">
                <a16:creationId xmlns:a16="http://schemas.microsoft.com/office/drawing/2014/main" id="{CBC9BB4F-9AD0-1462-DB73-F01E8D6754C9}"/>
              </a:ext>
            </a:extLst>
          </p:cNvPr>
          <p:cNvSpPr>
            <a:spLocks noChangeArrowheads="1"/>
          </p:cNvSpPr>
          <p:nvPr/>
        </p:nvSpPr>
        <p:spPr bwMode="auto">
          <a:xfrm>
            <a:off x="1736725"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19" name="橢圓 25">
            <a:extLst>
              <a:ext uri="{FF2B5EF4-FFF2-40B4-BE49-F238E27FC236}">
                <a16:creationId xmlns:a16="http://schemas.microsoft.com/office/drawing/2014/main" id="{78609479-2B5D-15EF-4FD6-77F62DB37CCC}"/>
              </a:ext>
            </a:extLst>
          </p:cNvPr>
          <p:cNvSpPr>
            <a:spLocks noChangeArrowheads="1"/>
          </p:cNvSpPr>
          <p:nvPr/>
        </p:nvSpPr>
        <p:spPr bwMode="auto">
          <a:xfrm>
            <a:off x="2579688"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20" name="橢圓 26">
            <a:extLst>
              <a:ext uri="{FF2B5EF4-FFF2-40B4-BE49-F238E27FC236}">
                <a16:creationId xmlns:a16="http://schemas.microsoft.com/office/drawing/2014/main" id="{605ECA8C-097E-E0B2-35D9-31F474563F73}"/>
              </a:ext>
            </a:extLst>
          </p:cNvPr>
          <p:cNvSpPr>
            <a:spLocks noChangeArrowheads="1"/>
          </p:cNvSpPr>
          <p:nvPr/>
        </p:nvSpPr>
        <p:spPr bwMode="auto">
          <a:xfrm>
            <a:off x="3421063"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graphicFrame>
        <p:nvGraphicFramePr>
          <p:cNvPr id="21" name="表格 34">
            <a:extLst>
              <a:ext uri="{FF2B5EF4-FFF2-40B4-BE49-F238E27FC236}">
                <a16:creationId xmlns:a16="http://schemas.microsoft.com/office/drawing/2014/main" id="{F9ABAA47-ADB6-395B-CD90-DAFF22D3D11E}"/>
              </a:ext>
            </a:extLst>
          </p:cNvPr>
          <p:cNvGraphicFramePr>
            <a:graphicFrameLocks noGrp="1"/>
          </p:cNvGraphicFramePr>
          <p:nvPr/>
        </p:nvGraphicFramePr>
        <p:xfrm>
          <a:off x="5711825"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 name="文字方塊 35">
            <a:extLst>
              <a:ext uri="{FF2B5EF4-FFF2-40B4-BE49-F238E27FC236}">
                <a16:creationId xmlns:a16="http://schemas.microsoft.com/office/drawing/2014/main" id="{C93D7885-D600-0CD8-31CC-456ECC15DBAF}"/>
              </a:ext>
            </a:extLst>
          </p:cNvPr>
          <p:cNvSpPr txBox="1">
            <a:spLocks noChangeArrowheads="1"/>
          </p:cNvSpPr>
          <p:nvPr/>
        </p:nvSpPr>
        <p:spPr bwMode="auto">
          <a:xfrm>
            <a:off x="7200900" y="208597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2</a:t>
            </a:r>
            <a:endParaRPr lang="zh-TW" altLang="en-US" dirty="0">
              <a:latin typeface="Calibri Light" panose="020F0302020204030204" pitchFamily="34" charset="0"/>
            </a:endParaRPr>
          </a:p>
        </p:txBody>
      </p:sp>
      <p:sp>
        <p:nvSpPr>
          <p:cNvPr id="23" name="橢圓 41">
            <a:extLst>
              <a:ext uri="{FF2B5EF4-FFF2-40B4-BE49-F238E27FC236}">
                <a16:creationId xmlns:a16="http://schemas.microsoft.com/office/drawing/2014/main" id="{5395E274-DAF1-0942-670F-4D1FB09A3314}"/>
              </a:ext>
            </a:extLst>
          </p:cNvPr>
          <p:cNvSpPr>
            <a:spLocks noChangeArrowheads="1"/>
          </p:cNvSpPr>
          <p:nvPr/>
        </p:nvSpPr>
        <p:spPr bwMode="auto">
          <a:xfrm>
            <a:off x="5064125"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4" name="橢圓 42">
            <a:extLst>
              <a:ext uri="{FF2B5EF4-FFF2-40B4-BE49-F238E27FC236}">
                <a16:creationId xmlns:a16="http://schemas.microsoft.com/office/drawing/2014/main" id="{80B4F6BE-15B6-E1D8-9F83-C03894A68794}"/>
              </a:ext>
            </a:extLst>
          </p:cNvPr>
          <p:cNvSpPr>
            <a:spLocks noChangeArrowheads="1"/>
          </p:cNvSpPr>
          <p:nvPr/>
        </p:nvSpPr>
        <p:spPr bwMode="auto">
          <a:xfrm>
            <a:off x="5905500"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5" name="橢圓 43">
            <a:extLst>
              <a:ext uri="{FF2B5EF4-FFF2-40B4-BE49-F238E27FC236}">
                <a16:creationId xmlns:a16="http://schemas.microsoft.com/office/drawing/2014/main" id="{E29FDB3C-6C41-AB56-5145-AF40A9E5F1C1}"/>
              </a:ext>
            </a:extLst>
          </p:cNvPr>
          <p:cNvSpPr>
            <a:spLocks noChangeArrowheads="1"/>
          </p:cNvSpPr>
          <p:nvPr/>
        </p:nvSpPr>
        <p:spPr bwMode="auto">
          <a:xfrm>
            <a:off x="6748463"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6" name="橢圓 44">
            <a:extLst>
              <a:ext uri="{FF2B5EF4-FFF2-40B4-BE49-F238E27FC236}">
                <a16:creationId xmlns:a16="http://schemas.microsoft.com/office/drawing/2014/main" id="{81609484-AD16-D62A-F965-6993291D4B8F}"/>
              </a:ext>
            </a:extLst>
          </p:cNvPr>
          <p:cNvSpPr>
            <a:spLocks noChangeArrowheads="1"/>
          </p:cNvSpPr>
          <p:nvPr/>
        </p:nvSpPr>
        <p:spPr bwMode="auto">
          <a:xfrm>
            <a:off x="7589838"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7" name="橢圓 45">
            <a:extLst>
              <a:ext uri="{FF2B5EF4-FFF2-40B4-BE49-F238E27FC236}">
                <a16:creationId xmlns:a16="http://schemas.microsoft.com/office/drawing/2014/main" id="{6DC0237F-7DB0-2547-6A39-6D70D40F662C}"/>
              </a:ext>
            </a:extLst>
          </p:cNvPr>
          <p:cNvSpPr>
            <a:spLocks noChangeArrowheads="1"/>
          </p:cNvSpPr>
          <p:nvPr/>
        </p:nvSpPr>
        <p:spPr bwMode="auto">
          <a:xfrm>
            <a:off x="5064125"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8" name="橢圓 46">
            <a:extLst>
              <a:ext uri="{FF2B5EF4-FFF2-40B4-BE49-F238E27FC236}">
                <a16:creationId xmlns:a16="http://schemas.microsoft.com/office/drawing/2014/main" id="{66C616FF-5DD2-8016-3EEA-EC6CAC437474}"/>
              </a:ext>
            </a:extLst>
          </p:cNvPr>
          <p:cNvSpPr>
            <a:spLocks noChangeArrowheads="1"/>
          </p:cNvSpPr>
          <p:nvPr/>
        </p:nvSpPr>
        <p:spPr bwMode="auto">
          <a:xfrm>
            <a:off x="5905500"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9" name="橢圓 47">
            <a:extLst>
              <a:ext uri="{FF2B5EF4-FFF2-40B4-BE49-F238E27FC236}">
                <a16:creationId xmlns:a16="http://schemas.microsoft.com/office/drawing/2014/main" id="{30A5F3AA-DA60-39E0-7CC4-9B2D94862185}"/>
              </a:ext>
            </a:extLst>
          </p:cNvPr>
          <p:cNvSpPr>
            <a:spLocks noChangeArrowheads="1"/>
          </p:cNvSpPr>
          <p:nvPr/>
        </p:nvSpPr>
        <p:spPr bwMode="auto">
          <a:xfrm>
            <a:off x="6748463"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30" name="橢圓 48">
            <a:extLst>
              <a:ext uri="{FF2B5EF4-FFF2-40B4-BE49-F238E27FC236}">
                <a16:creationId xmlns:a16="http://schemas.microsoft.com/office/drawing/2014/main" id="{C3241710-E462-05CC-30A5-FD03117DC091}"/>
              </a:ext>
            </a:extLst>
          </p:cNvPr>
          <p:cNvSpPr>
            <a:spLocks noChangeArrowheads="1"/>
          </p:cNvSpPr>
          <p:nvPr/>
        </p:nvSpPr>
        <p:spPr bwMode="auto">
          <a:xfrm>
            <a:off x="7589838"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1" name="橢圓 49">
            <a:extLst>
              <a:ext uri="{FF2B5EF4-FFF2-40B4-BE49-F238E27FC236}">
                <a16:creationId xmlns:a16="http://schemas.microsoft.com/office/drawing/2014/main" id="{AC2A15F5-9FFA-2E9C-F0A9-C70A773E8006}"/>
              </a:ext>
            </a:extLst>
          </p:cNvPr>
          <p:cNvSpPr>
            <a:spLocks noChangeArrowheads="1"/>
          </p:cNvSpPr>
          <p:nvPr/>
        </p:nvSpPr>
        <p:spPr bwMode="auto">
          <a:xfrm>
            <a:off x="5064125"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2" name="橢圓 50">
            <a:extLst>
              <a:ext uri="{FF2B5EF4-FFF2-40B4-BE49-F238E27FC236}">
                <a16:creationId xmlns:a16="http://schemas.microsoft.com/office/drawing/2014/main" id="{6A9EBEB9-A278-5B94-60AE-7630F97C4B08}"/>
              </a:ext>
            </a:extLst>
          </p:cNvPr>
          <p:cNvSpPr>
            <a:spLocks noChangeArrowheads="1"/>
          </p:cNvSpPr>
          <p:nvPr/>
        </p:nvSpPr>
        <p:spPr bwMode="auto">
          <a:xfrm>
            <a:off x="5905500"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3" name="橢圓 51">
            <a:extLst>
              <a:ext uri="{FF2B5EF4-FFF2-40B4-BE49-F238E27FC236}">
                <a16:creationId xmlns:a16="http://schemas.microsoft.com/office/drawing/2014/main" id="{A32912C4-5E15-6703-5DE0-C51BFC8AAB63}"/>
              </a:ext>
            </a:extLst>
          </p:cNvPr>
          <p:cNvSpPr>
            <a:spLocks noChangeArrowheads="1"/>
          </p:cNvSpPr>
          <p:nvPr/>
        </p:nvSpPr>
        <p:spPr bwMode="auto">
          <a:xfrm>
            <a:off x="6748463"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-2</a:t>
            </a:r>
            <a:endParaRPr lang="zh-TW" altLang="en-US" dirty="0">
              <a:solidFill>
                <a:srgbClr val="000000"/>
              </a:solidFill>
              <a:latin typeface="Calibri Light" panose="020F0302020204030204" pitchFamily="34" charset="0"/>
            </a:endParaRPr>
          </a:p>
        </p:txBody>
      </p:sp>
      <p:sp>
        <p:nvSpPr>
          <p:cNvPr id="34" name="橢圓 52">
            <a:extLst>
              <a:ext uri="{FF2B5EF4-FFF2-40B4-BE49-F238E27FC236}">
                <a16:creationId xmlns:a16="http://schemas.microsoft.com/office/drawing/2014/main" id="{E44032E1-38B3-564B-1512-230D7E681519}"/>
              </a:ext>
            </a:extLst>
          </p:cNvPr>
          <p:cNvSpPr>
            <a:spLocks noChangeArrowheads="1"/>
          </p:cNvSpPr>
          <p:nvPr/>
        </p:nvSpPr>
        <p:spPr bwMode="auto">
          <a:xfrm>
            <a:off x="7589838"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5" name="橢圓 53">
            <a:extLst>
              <a:ext uri="{FF2B5EF4-FFF2-40B4-BE49-F238E27FC236}">
                <a16:creationId xmlns:a16="http://schemas.microsoft.com/office/drawing/2014/main" id="{EC8AA95C-BF81-4B79-723B-D2CA4FF08E33}"/>
              </a:ext>
            </a:extLst>
          </p:cNvPr>
          <p:cNvSpPr>
            <a:spLocks noChangeArrowheads="1"/>
          </p:cNvSpPr>
          <p:nvPr/>
        </p:nvSpPr>
        <p:spPr bwMode="auto">
          <a:xfrm>
            <a:off x="5064125"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36" name="橢圓 54">
            <a:extLst>
              <a:ext uri="{FF2B5EF4-FFF2-40B4-BE49-F238E27FC236}">
                <a16:creationId xmlns:a16="http://schemas.microsoft.com/office/drawing/2014/main" id="{FE2EC6F4-11F1-55A1-8707-5AA0E1144A7C}"/>
              </a:ext>
            </a:extLst>
          </p:cNvPr>
          <p:cNvSpPr>
            <a:spLocks noChangeArrowheads="1"/>
          </p:cNvSpPr>
          <p:nvPr/>
        </p:nvSpPr>
        <p:spPr bwMode="auto">
          <a:xfrm>
            <a:off x="5905500"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37" name="橢圓 55">
            <a:extLst>
              <a:ext uri="{FF2B5EF4-FFF2-40B4-BE49-F238E27FC236}">
                <a16:creationId xmlns:a16="http://schemas.microsoft.com/office/drawing/2014/main" id="{F189E488-855E-25D5-45BB-C3F3E2CCDFCF}"/>
              </a:ext>
            </a:extLst>
          </p:cNvPr>
          <p:cNvSpPr>
            <a:spLocks noChangeArrowheads="1"/>
          </p:cNvSpPr>
          <p:nvPr/>
        </p:nvSpPr>
        <p:spPr bwMode="auto">
          <a:xfrm>
            <a:off x="6748463"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-4</a:t>
            </a:r>
            <a:endParaRPr lang="zh-TW" altLang="en-US" dirty="0">
              <a:solidFill>
                <a:srgbClr val="000000"/>
              </a:solidFill>
              <a:latin typeface="Calibri Light" panose="020F0302020204030204" pitchFamily="34" charset="0"/>
            </a:endParaRPr>
          </a:p>
        </p:txBody>
      </p:sp>
      <p:sp>
        <p:nvSpPr>
          <p:cNvPr id="38" name="橢圓 56">
            <a:extLst>
              <a:ext uri="{FF2B5EF4-FFF2-40B4-BE49-F238E27FC236}">
                <a16:creationId xmlns:a16="http://schemas.microsoft.com/office/drawing/2014/main" id="{E068B3A2-BE7E-983B-34C8-492E579636AE}"/>
              </a:ext>
            </a:extLst>
          </p:cNvPr>
          <p:cNvSpPr>
            <a:spLocks noChangeArrowheads="1"/>
          </p:cNvSpPr>
          <p:nvPr/>
        </p:nvSpPr>
        <p:spPr bwMode="auto">
          <a:xfrm>
            <a:off x="7589838"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graphicFrame>
        <p:nvGraphicFramePr>
          <p:cNvPr id="39" name="表格 57">
            <a:extLst>
              <a:ext uri="{FF2B5EF4-FFF2-40B4-BE49-F238E27FC236}">
                <a16:creationId xmlns:a16="http://schemas.microsoft.com/office/drawing/2014/main" id="{FAB5EE47-EAE3-70A2-2E3C-8B0A0FAAA538}"/>
              </a:ext>
            </a:extLst>
          </p:cNvPr>
          <p:cNvGraphicFramePr>
            <a:graphicFrameLocks noGrp="1"/>
          </p:cNvGraphicFramePr>
          <p:nvPr/>
        </p:nvGraphicFramePr>
        <p:xfrm>
          <a:off x="1706563"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tc>
                  <a:txBody>
                    <a:bodyPr/>
                    <a:lstStyle/>
                    <a:p>
                      <a:pPr algn="ctr"/>
                      <a:r>
                        <a:rPr lang="en-US" altLang="zh-TW" sz="2400" b="0" i="0" dirty="0">
                          <a:latin typeface="Calibri Light" panose="020F0302020204030204" pitchFamily="34" charset="0"/>
                        </a:rPr>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0" name="文字方塊 58">
            <a:extLst>
              <a:ext uri="{FF2B5EF4-FFF2-40B4-BE49-F238E27FC236}">
                <a16:creationId xmlns:a16="http://schemas.microsoft.com/office/drawing/2014/main" id="{F4003624-8C5B-0E46-11A1-F2DDA1105883}"/>
              </a:ext>
            </a:extLst>
          </p:cNvPr>
          <p:cNvSpPr txBox="1">
            <a:spLocks noChangeArrowheads="1"/>
          </p:cNvSpPr>
          <p:nvPr/>
        </p:nvSpPr>
        <p:spPr bwMode="auto">
          <a:xfrm>
            <a:off x="3328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Filter 1</a:t>
            </a:r>
            <a:endParaRPr lang="zh-TW" altLang="en-US" dirty="0">
              <a:latin typeface="Calibri Light" panose="020F0302020204030204" pitchFamily="34" charset="0"/>
            </a:endParaRPr>
          </a:p>
        </p:txBody>
      </p:sp>
      <p:sp>
        <p:nvSpPr>
          <p:cNvPr id="41" name="矩形 2">
            <a:extLst>
              <a:ext uri="{FF2B5EF4-FFF2-40B4-BE49-F238E27FC236}">
                <a16:creationId xmlns:a16="http://schemas.microsoft.com/office/drawing/2014/main" id="{D8D655B7-D9AC-A1AB-9DFB-8AF029AF1AC4}"/>
              </a:ext>
            </a:extLst>
          </p:cNvPr>
          <p:cNvSpPr/>
          <p:nvPr/>
        </p:nvSpPr>
        <p:spPr>
          <a:xfrm>
            <a:off x="895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2" name="矩形 67">
            <a:extLst>
              <a:ext uri="{FF2B5EF4-FFF2-40B4-BE49-F238E27FC236}">
                <a16:creationId xmlns:a16="http://schemas.microsoft.com/office/drawing/2014/main" id="{78C649B0-9FF5-25ED-E5EA-B083470A9241}"/>
              </a:ext>
            </a:extLst>
          </p:cNvPr>
          <p:cNvSpPr/>
          <p:nvPr/>
        </p:nvSpPr>
        <p:spPr>
          <a:xfrm>
            <a:off x="2579688" y="3284538"/>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3" name="矩形 68">
            <a:extLst>
              <a:ext uri="{FF2B5EF4-FFF2-40B4-BE49-F238E27FC236}">
                <a16:creationId xmlns:a16="http://schemas.microsoft.com/office/drawing/2014/main" id="{A6AA30A0-5859-2BDA-43C1-B0F88CE7F7F8}"/>
              </a:ext>
            </a:extLst>
          </p:cNvPr>
          <p:cNvSpPr/>
          <p:nvPr/>
        </p:nvSpPr>
        <p:spPr>
          <a:xfrm>
            <a:off x="895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4" name="矩形 69">
            <a:extLst>
              <a:ext uri="{FF2B5EF4-FFF2-40B4-BE49-F238E27FC236}">
                <a16:creationId xmlns:a16="http://schemas.microsoft.com/office/drawing/2014/main" id="{0238BA7A-0D3B-2C15-9366-39E84228FA10}"/>
              </a:ext>
            </a:extLst>
          </p:cNvPr>
          <p:cNvSpPr/>
          <p:nvPr/>
        </p:nvSpPr>
        <p:spPr>
          <a:xfrm>
            <a:off x="2579688" y="4940300"/>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5" name="矩形 70">
            <a:extLst>
              <a:ext uri="{FF2B5EF4-FFF2-40B4-BE49-F238E27FC236}">
                <a16:creationId xmlns:a16="http://schemas.microsoft.com/office/drawing/2014/main" id="{C8AE956D-8CC7-4B47-E6EA-7E0BF76B144A}"/>
              </a:ext>
            </a:extLst>
          </p:cNvPr>
          <p:cNvSpPr/>
          <p:nvPr/>
        </p:nvSpPr>
        <p:spPr>
          <a:xfrm>
            <a:off x="5064125" y="3325813"/>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6" name="矩形 71">
            <a:extLst>
              <a:ext uri="{FF2B5EF4-FFF2-40B4-BE49-F238E27FC236}">
                <a16:creationId xmlns:a16="http://schemas.microsoft.com/office/drawing/2014/main" id="{0E2BFFFB-D719-D94E-CA59-4820709496BB}"/>
              </a:ext>
            </a:extLst>
          </p:cNvPr>
          <p:cNvSpPr/>
          <p:nvPr/>
        </p:nvSpPr>
        <p:spPr>
          <a:xfrm>
            <a:off x="6748463" y="3325813"/>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7" name="矩形 72">
            <a:extLst>
              <a:ext uri="{FF2B5EF4-FFF2-40B4-BE49-F238E27FC236}">
                <a16:creationId xmlns:a16="http://schemas.microsoft.com/office/drawing/2014/main" id="{72FEC4EB-5A89-B07B-6E2C-F5EFB786121A}"/>
              </a:ext>
            </a:extLst>
          </p:cNvPr>
          <p:cNvSpPr/>
          <p:nvPr/>
        </p:nvSpPr>
        <p:spPr>
          <a:xfrm>
            <a:off x="5064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48" name="矩形 73">
            <a:extLst>
              <a:ext uri="{FF2B5EF4-FFF2-40B4-BE49-F238E27FC236}">
                <a16:creationId xmlns:a16="http://schemas.microsoft.com/office/drawing/2014/main" id="{ACCB7C1A-9998-B766-BB41-25C83394368A}"/>
              </a:ext>
            </a:extLst>
          </p:cNvPr>
          <p:cNvSpPr/>
          <p:nvPr/>
        </p:nvSpPr>
        <p:spPr>
          <a:xfrm>
            <a:off x="6748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extLst>
      <p:ext uri="{BB962C8B-B14F-4D97-AF65-F5344CB8AC3E}">
        <p14:creationId xmlns:p14="http://schemas.microsoft.com/office/powerpoint/2010/main" val="825205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3"/>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3"/>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4"/>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volutional Autoencoders (CAE) with Tensorflow | by mrgrhn | Artificial  Intelligence in Plain English">
            <a:extLst>
              <a:ext uri="{FF2B5EF4-FFF2-40B4-BE49-F238E27FC236}">
                <a16:creationId xmlns:a16="http://schemas.microsoft.com/office/drawing/2014/main" id="{451C1459-3AAA-0F99-C78B-122EE4E1A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655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958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標題 1">
            <a:extLst>
              <a:ext uri="{FF2B5EF4-FFF2-40B4-BE49-F238E27FC236}">
                <a16:creationId xmlns:a16="http://schemas.microsoft.com/office/drawing/2014/main" id="{3FDA4386-1DC2-B665-5FDC-56FD7947A5AD}"/>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pic>
        <p:nvPicPr>
          <p:cNvPr id="32770" name="Picture 2" descr="http://s.hswstatic.com/gif/whiskers-sam.jpg">
            <a:extLst>
              <a:ext uri="{FF2B5EF4-FFF2-40B4-BE49-F238E27FC236}">
                <a16:creationId xmlns:a16="http://schemas.microsoft.com/office/drawing/2014/main" id="{43A59EC6-4CD0-C8C5-52B9-04FD65680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a:extLst>
              <a:ext uri="{FF2B5EF4-FFF2-40B4-BE49-F238E27FC236}">
                <a16:creationId xmlns:a16="http://schemas.microsoft.com/office/drawing/2014/main" id="{53179827-0DC5-BF74-C8A0-35A179993D92}"/>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7" name="矩形 12">
            <a:extLst>
              <a:ext uri="{FF2B5EF4-FFF2-40B4-BE49-F238E27FC236}">
                <a16:creationId xmlns:a16="http://schemas.microsoft.com/office/drawing/2014/main" id="{24749EF2-BB79-DAAE-A8EC-49EE1A4E94FF}"/>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8" name="矩形 13">
            <a:extLst>
              <a:ext uri="{FF2B5EF4-FFF2-40B4-BE49-F238E27FC236}">
                <a16:creationId xmlns:a16="http://schemas.microsoft.com/office/drawing/2014/main" id="{3D4CEFA2-E0F2-2055-23A6-1CA25A09BDD0}"/>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9" name="矩形 14">
            <a:extLst>
              <a:ext uri="{FF2B5EF4-FFF2-40B4-BE49-F238E27FC236}">
                <a16:creationId xmlns:a16="http://schemas.microsoft.com/office/drawing/2014/main" id="{97A467A5-8D0D-6E9D-B0F9-D98DC1729F7A}"/>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0" name="向下箭號 11">
            <a:extLst>
              <a:ext uri="{FF2B5EF4-FFF2-40B4-BE49-F238E27FC236}">
                <a16:creationId xmlns:a16="http://schemas.microsoft.com/office/drawing/2014/main" id="{03F24D17-8EED-B3F5-96F3-FD2BC98A9F46}"/>
              </a:ext>
            </a:extLst>
          </p:cNvPr>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1" name="向下箭號 17">
            <a:extLst>
              <a:ext uri="{FF2B5EF4-FFF2-40B4-BE49-F238E27FC236}">
                <a16:creationId xmlns:a16="http://schemas.microsoft.com/office/drawing/2014/main" id="{4AF37D2F-5244-CB7A-A233-D936795CE3EA}"/>
              </a:ext>
            </a:extLst>
          </p:cNvPr>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2" name="向下箭號 18">
            <a:extLst>
              <a:ext uri="{FF2B5EF4-FFF2-40B4-BE49-F238E27FC236}">
                <a16:creationId xmlns:a16="http://schemas.microsoft.com/office/drawing/2014/main" id="{8717D1DB-CF37-6B15-4789-20E3A46AA027}"/>
              </a:ext>
            </a:extLst>
          </p:cNvPr>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3" name="向下箭號 19">
            <a:extLst>
              <a:ext uri="{FF2B5EF4-FFF2-40B4-BE49-F238E27FC236}">
                <a16:creationId xmlns:a16="http://schemas.microsoft.com/office/drawing/2014/main" id="{7B4F5BC6-F217-676B-5DB8-533927CFB27F}"/>
              </a:ext>
            </a:extLst>
          </p:cNvPr>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32787" name="文字方塊 20">
            <a:extLst>
              <a:ext uri="{FF2B5EF4-FFF2-40B4-BE49-F238E27FC236}">
                <a16:creationId xmlns:a16="http://schemas.microsoft.com/office/drawing/2014/main" id="{D5771508-BCE6-88D0-34D4-78497E7133BD}"/>
              </a:ext>
            </a:extLst>
          </p:cNvPr>
          <p:cNvSpPr txBox="1">
            <a:spLocks noChangeArrowheads="1"/>
          </p:cNvSpPr>
          <p:nvPr/>
        </p:nvSpPr>
        <p:spPr bwMode="auto">
          <a:xfrm>
            <a:off x="7424738" y="3414713"/>
            <a:ext cx="16906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Can repeat many times</a:t>
            </a:r>
            <a:endParaRPr lang="zh-TW" altLang="en-US" dirty="0">
              <a:latin typeface="Calibri Light" panose="020F0302020204030204" pitchFamily="34" charset="0"/>
            </a:endParaRPr>
          </a:p>
        </p:txBody>
      </p:sp>
      <p:sp>
        <p:nvSpPr>
          <p:cNvPr id="15" name="左大括弧 22">
            <a:extLst>
              <a:ext uri="{FF2B5EF4-FFF2-40B4-BE49-F238E27FC236}">
                <a16:creationId xmlns:a16="http://schemas.microsoft.com/office/drawing/2014/main" id="{608159DB-8301-26A1-259F-492827C9065A}"/>
              </a:ext>
            </a:extLst>
          </p:cNvPr>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dirty="0">
              <a:latin typeface="Calibri Light" panose="020F0302020204030204" pitchFamily="34" charset="0"/>
            </a:endParaRPr>
          </a:p>
        </p:txBody>
      </p:sp>
      <p:sp>
        <p:nvSpPr>
          <p:cNvPr id="16" name="矩形 25">
            <a:extLst>
              <a:ext uri="{FF2B5EF4-FFF2-40B4-BE49-F238E27FC236}">
                <a16:creationId xmlns:a16="http://schemas.microsoft.com/office/drawing/2014/main" id="{464B52A1-2AA0-E010-5E3D-03CC5335C222}"/>
              </a:ext>
            </a:extLst>
          </p:cNvPr>
          <p:cNvSpPr/>
          <p:nvPr/>
        </p:nvSpPr>
        <p:spPr>
          <a:xfrm>
            <a:off x="5189538" y="1847850"/>
            <a:ext cx="1857375" cy="1900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7" name="文字方塊 24">
            <a:extLst>
              <a:ext uri="{FF2B5EF4-FFF2-40B4-BE49-F238E27FC236}">
                <a16:creationId xmlns:a16="http://schemas.microsoft.com/office/drawing/2014/main" id="{532BD907-7740-D753-D9F9-D5B64C6357A3}"/>
              </a:ext>
            </a:extLst>
          </p:cNvPr>
          <p:cNvSpPr txBox="1"/>
          <p:nvPr/>
        </p:nvSpPr>
        <p:spPr>
          <a:xfrm>
            <a:off x="1381456" y="3568646"/>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latin typeface="Calibri Light" panose="020F0302020204030204" pitchFamily="34" charset="0"/>
              </a:rPr>
              <a:t>A new image</a:t>
            </a:r>
            <a:endParaRPr lang="zh-TW" altLang="en-US" sz="2400" dirty="0">
              <a:latin typeface="Calibri Light" panose="020F0302020204030204" pitchFamily="34" charset="0"/>
            </a:endParaRPr>
          </a:p>
        </p:txBody>
      </p:sp>
      <p:sp>
        <p:nvSpPr>
          <p:cNvPr id="18" name="文字方塊 26">
            <a:extLst>
              <a:ext uri="{FF2B5EF4-FFF2-40B4-BE49-F238E27FC236}">
                <a16:creationId xmlns:a16="http://schemas.microsoft.com/office/drawing/2014/main" id="{089BEFAF-45BE-3A91-D5DA-399838D3A864}"/>
              </a:ext>
            </a:extLst>
          </p:cNvPr>
          <p:cNvSpPr txBox="1">
            <a:spLocks noChangeArrowheads="1"/>
          </p:cNvSpPr>
          <p:nvPr/>
        </p:nvSpPr>
        <p:spPr bwMode="auto">
          <a:xfrm>
            <a:off x="554831" y="5131645"/>
            <a:ext cx="4289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The number of channels is the number of filters</a:t>
            </a:r>
            <a:endParaRPr lang="zh-TW" altLang="en-US" dirty="0">
              <a:latin typeface="Calibri Light" panose="020F0302020204030204" pitchFamily="34" charset="0"/>
            </a:endParaRPr>
          </a:p>
        </p:txBody>
      </p:sp>
      <p:sp>
        <p:nvSpPr>
          <p:cNvPr id="19" name="文字方塊 27">
            <a:extLst>
              <a:ext uri="{FF2B5EF4-FFF2-40B4-BE49-F238E27FC236}">
                <a16:creationId xmlns:a16="http://schemas.microsoft.com/office/drawing/2014/main" id="{351F76CB-EEAF-28FD-D62A-75A5C844A27B}"/>
              </a:ext>
            </a:extLst>
          </p:cNvPr>
          <p:cNvSpPr txBox="1">
            <a:spLocks noChangeArrowheads="1"/>
          </p:cNvSpPr>
          <p:nvPr/>
        </p:nvSpPr>
        <p:spPr bwMode="auto">
          <a:xfrm>
            <a:off x="574675" y="4251325"/>
            <a:ext cx="4249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Smaller than the original image</a:t>
            </a:r>
            <a:endParaRPr lang="zh-TW" altLang="en-US" dirty="0">
              <a:latin typeface="Calibri Light" panose="020F0302020204030204" pitchFamily="34" charset="0"/>
            </a:endParaRPr>
          </a:p>
        </p:txBody>
      </p:sp>
      <p:cxnSp>
        <p:nvCxnSpPr>
          <p:cNvPr id="20" name="直線單箭頭接點 6">
            <a:extLst>
              <a:ext uri="{FF2B5EF4-FFF2-40B4-BE49-F238E27FC236}">
                <a16:creationId xmlns:a16="http://schemas.microsoft.com/office/drawing/2014/main" id="{02361D33-4E03-4E0B-3E7A-E7C2ACCE6D13}"/>
              </a:ext>
            </a:extLst>
          </p:cNvPr>
          <p:cNvCxnSpPr/>
          <p:nvPr/>
        </p:nvCxnSpPr>
        <p:spPr>
          <a:xfrm flipH="1">
            <a:off x="3535363" y="3875088"/>
            <a:ext cx="2270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8">
            <a:extLst>
              <a:ext uri="{FF2B5EF4-FFF2-40B4-BE49-F238E27FC236}">
                <a16:creationId xmlns:a16="http://schemas.microsoft.com/office/drawing/2014/main" id="{A3DA9B8B-5BF4-C5AC-35AE-CC1108EB6359}"/>
              </a:ext>
            </a:extLst>
          </p:cNvPr>
          <p:cNvSpPr/>
          <p:nvPr/>
        </p:nvSpPr>
        <p:spPr>
          <a:xfrm>
            <a:off x="5189538" y="4002088"/>
            <a:ext cx="1857375" cy="1900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grpSp>
        <p:nvGrpSpPr>
          <p:cNvPr id="22" name="群組 7">
            <a:extLst>
              <a:ext uri="{FF2B5EF4-FFF2-40B4-BE49-F238E27FC236}">
                <a16:creationId xmlns:a16="http://schemas.microsoft.com/office/drawing/2014/main" id="{642404D9-21FF-604C-C242-2FB583543A8D}"/>
              </a:ext>
            </a:extLst>
          </p:cNvPr>
          <p:cNvGrpSpPr>
            <a:grpSpLocks/>
          </p:cNvGrpSpPr>
          <p:nvPr/>
        </p:nvGrpSpPr>
        <p:grpSpPr bwMode="auto">
          <a:xfrm>
            <a:off x="1562100" y="1611313"/>
            <a:ext cx="1947863" cy="1771650"/>
            <a:chOff x="1561968" y="1612084"/>
            <a:chExt cx="1947915" cy="1771562"/>
          </a:xfrm>
        </p:grpSpPr>
        <p:sp>
          <p:nvSpPr>
            <p:cNvPr id="23" name="橢圓 29">
              <a:extLst>
                <a:ext uri="{FF2B5EF4-FFF2-40B4-BE49-F238E27FC236}">
                  <a16:creationId xmlns:a16="http://schemas.microsoft.com/office/drawing/2014/main" id="{857A23DC-555D-45D8-7AB7-2079834800B3}"/>
                </a:ext>
              </a:extLst>
            </p:cNvPr>
            <p:cNvSpPr>
              <a:spLocks noChangeArrowheads="1"/>
            </p:cNvSpPr>
            <p:nvPr/>
          </p:nvSpPr>
          <p:spPr bwMode="auto">
            <a:xfrm>
              <a:off x="1593719"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4" name="橢圓 30">
              <a:extLst>
                <a:ext uri="{FF2B5EF4-FFF2-40B4-BE49-F238E27FC236}">
                  <a16:creationId xmlns:a16="http://schemas.microsoft.com/office/drawing/2014/main" id="{48E412E0-8DA8-B352-87AD-2A46DE4AECAC}"/>
                </a:ext>
              </a:extLst>
            </p:cNvPr>
            <p:cNvSpPr>
              <a:spLocks noChangeArrowheads="1"/>
            </p:cNvSpPr>
            <p:nvPr/>
          </p:nvSpPr>
          <p:spPr bwMode="auto">
            <a:xfrm>
              <a:off x="2565295"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sp>
          <p:nvSpPr>
            <p:cNvPr id="25" name="橢圓 31">
              <a:extLst>
                <a:ext uri="{FF2B5EF4-FFF2-40B4-BE49-F238E27FC236}">
                  <a16:creationId xmlns:a16="http://schemas.microsoft.com/office/drawing/2014/main" id="{53024B2C-7E67-7A70-3642-F97C24EBE131}"/>
                </a:ext>
              </a:extLst>
            </p:cNvPr>
            <p:cNvSpPr>
              <a:spLocks noChangeArrowheads="1"/>
            </p:cNvSpPr>
            <p:nvPr/>
          </p:nvSpPr>
          <p:spPr bwMode="auto">
            <a:xfrm>
              <a:off x="2533544"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6" name="橢圓 32">
              <a:extLst>
                <a:ext uri="{FF2B5EF4-FFF2-40B4-BE49-F238E27FC236}">
                  <a16:creationId xmlns:a16="http://schemas.microsoft.com/office/drawing/2014/main" id="{BE4BE46A-7432-4CE3-FDF2-DFE8BD99247A}"/>
                </a:ext>
              </a:extLst>
            </p:cNvPr>
            <p:cNvSpPr>
              <a:spLocks noChangeArrowheads="1"/>
            </p:cNvSpPr>
            <p:nvPr/>
          </p:nvSpPr>
          <p:spPr bwMode="auto">
            <a:xfrm>
              <a:off x="1561968"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27" name="橢圓 33">
              <a:extLst>
                <a:ext uri="{FF2B5EF4-FFF2-40B4-BE49-F238E27FC236}">
                  <a16:creationId xmlns:a16="http://schemas.microsoft.com/office/drawing/2014/main" id="{13A1F669-A75E-54FA-EA69-2EC35BB68198}"/>
                </a:ext>
              </a:extLst>
            </p:cNvPr>
            <p:cNvSpPr>
              <a:spLocks noChangeArrowheads="1"/>
            </p:cNvSpPr>
            <p:nvPr/>
          </p:nvSpPr>
          <p:spPr bwMode="auto">
            <a:xfrm>
              <a:off x="1782637" y="1829560"/>
              <a:ext cx="720744"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8" name="橢圓 34">
              <a:extLst>
                <a:ext uri="{FF2B5EF4-FFF2-40B4-BE49-F238E27FC236}">
                  <a16:creationId xmlns:a16="http://schemas.microsoft.com/office/drawing/2014/main" id="{F83DF837-32F1-E6F8-9719-EBE0D10CCEB5}"/>
                </a:ext>
              </a:extLst>
            </p:cNvPr>
            <p:cNvSpPr>
              <a:spLocks noChangeArrowheads="1"/>
            </p:cNvSpPr>
            <p:nvPr/>
          </p:nvSpPr>
          <p:spPr bwMode="auto">
            <a:xfrm>
              <a:off x="2789139" y="1805749"/>
              <a:ext cx="720744"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1</a:t>
              </a:r>
              <a:endParaRPr lang="zh-TW" altLang="en-US" dirty="0">
                <a:solidFill>
                  <a:srgbClr val="000000"/>
                </a:solidFill>
                <a:latin typeface="Calibri Light" panose="020F0302020204030204" pitchFamily="34" charset="0"/>
              </a:endParaRPr>
            </a:p>
          </p:txBody>
        </p:sp>
        <p:sp>
          <p:nvSpPr>
            <p:cNvPr id="29" name="橢圓 35">
              <a:extLst>
                <a:ext uri="{FF2B5EF4-FFF2-40B4-BE49-F238E27FC236}">
                  <a16:creationId xmlns:a16="http://schemas.microsoft.com/office/drawing/2014/main" id="{BD2C914A-62FC-D781-AC62-02DB262E3D0C}"/>
                </a:ext>
              </a:extLst>
            </p:cNvPr>
            <p:cNvSpPr>
              <a:spLocks noChangeArrowheads="1"/>
            </p:cNvSpPr>
            <p:nvPr/>
          </p:nvSpPr>
          <p:spPr bwMode="auto">
            <a:xfrm>
              <a:off x="2758975" y="2661369"/>
              <a:ext cx="719157"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3</a:t>
              </a:r>
              <a:endParaRPr lang="zh-TW" altLang="en-US" dirty="0">
                <a:solidFill>
                  <a:srgbClr val="000000"/>
                </a:solidFill>
                <a:latin typeface="Calibri Light" panose="020F0302020204030204" pitchFamily="34" charset="0"/>
              </a:endParaRPr>
            </a:p>
          </p:txBody>
        </p:sp>
        <p:sp>
          <p:nvSpPr>
            <p:cNvPr id="30" name="橢圓 36">
              <a:extLst>
                <a:ext uri="{FF2B5EF4-FFF2-40B4-BE49-F238E27FC236}">
                  <a16:creationId xmlns:a16="http://schemas.microsoft.com/office/drawing/2014/main" id="{D5030409-1454-C961-0006-C3ACFCE4B257}"/>
                </a:ext>
              </a:extLst>
            </p:cNvPr>
            <p:cNvSpPr>
              <a:spLocks noChangeArrowheads="1"/>
            </p:cNvSpPr>
            <p:nvPr/>
          </p:nvSpPr>
          <p:spPr bwMode="auto">
            <a:xfrm>
              <a:off x="1766761" y="2662957"/>
              <a:ext cx="719156"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solidFill>
                    <a:srgbClr val="000000"/>
                  </a:solidFill>
                  <a:latin typeface="Calibri Light" panose="020F0302020204030204" pitchFamily="34" charset="0"/>
                </a:rPr>
                <a:t>0</a:t>
              </a:r>
              <a:endParaRPr lang="zh-TW" altLang="en-US" dirty="0">
                <a:solidFill>
                  <a:srgbClr val="000000"/>
                </a:solidFill>
                <a:latin typeface="Calibri Light" panose="020F03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標題 1">
            <a:extLst>
              <a:ext uri="{FF2B5EF4-FFF2-40B4-BE49-F238E27FC236}">
                <a16:creationId xmlns:a16="http://schemas.microsoft.com/office/drawing/2014/main" id="{46816617-677D-7C49-1FB5-EB97DBBCAA61}"/>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33794" name="群組 3">
            <a:extLst>
              <a:ext uri="{FF2B5EF4-FFF2-40B4-BE49-F238E27FC236}">
                <a16:creationId xmlns:a16="http://schemas.microsoft.com/office/drawing/2014/main" id="{C16FE93B-FE1D-56E8-A2D7-F628CA53469C}"/>
              </a:ext>
            </a:extLst>
          </p:cNvPr>
          <p:cNvGrpSpPr>
            <a:grpSpLocks/>
          </p:cNvGrpSpPr>
          <p:nvPr/>
        </p:nvGrpSpPr>
        <p:grpSpPr bwMode="auto">
          <a:xfrm>
            <a:off x="749300" y="2274888"/>
            <a:ext cx="2906713" cy="3200400"/>
            <a:chOff x="-1626455" y="3999117"/>
            <a:chExt cx="2906568" cy="3201477"/>
          </a:xfrm>
        </p:grpSpPr>
        <p:pic>
          <p:nvPicPr>
            <p:cNvPr id="33825" name="圖片 4">
              <a:extLst>
                <a:ext uri="{FF2B5EF4-FFF2-40B4-BE49-F238E27FC236}">
                  <a16:creationId xmlns:a16="http://schemas.microsoft.com/office/drawing/2014/main" id="{C7FE199A-C944-624D-627A-275DA5C6ED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a:extLst>
                <a:ext uri="{FF2B5EF4-FFF2-40B4-BE49-F238E27FC236}">
                  <a16:creationId xmlns:a16="http://schemas.microsoft.com/office/drawing/2014/main" id="{52F1143B-AB10-608A-7348-BA054C5929E8}"/>
                </a:ext>
              </a:extLst>
            </p:cNvPr>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latin typeface="Calibri Light" panose="020F0302020204030204" pitchFamily="34" charset="0"/>
                </a:rPr>
                <a:t>Fully Connected Feedforward network</a:t>
              </a:r>
              <a:endParaRPr lang="zh-TW" altLang="en-US" sz="2000" dirty="0">
                <a:solidFill>
                  <a:srgbClr val="000000"/>
                </a:solidFill>
                <a:latin typeface="Calibri Light" panose="020F0302020204030204" pitchFamily="34" charset="0"/>
              </a:endParaRPr>
            </a:p>
          </p:txBody>
        </p:sp>
      </p:grpSp>
      <p:pic>
        <p:nvPicPr>
          <p:cNvPr id="33795" name="Picture 2" descr="http://s.hswstatic.com/gif/whiskers-sam.jpg">
            <a:extLst>
              <a:ext uri="{FF2B5EF4-FFF2-40B4-BE49-F238E27FC236}">
                <a16:creationId xmlns:a16="http://schemas.microsoft.com/office/drawing/2014/main" id="{02600609-9CB8-D558-DB1F-DEFFA3BD3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字方塊 8">
            <a:extLst>
              <a:ext uri="{FF2B5EF4-FFF2-40B4-BE49-F238E27FC236}">
                <a16:creationId xmlns:a16="http://schemas.microsoft.com/office/drawing/2014/main" id="{8E0D39F0-4C23-1055-FE0F-4B411C08F1E0}"/>
              </a:ext>
            </a:extLst>
          </p:cNvPr>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cat dog ……</a:t>
            </a:r>
            <a:endParaRPr lang="zh-TW" altLang="en-US" dirty="0">
              <a:latin typeface="Calibri Light" panose="020F0302020204030204" pitchFamily="34" charset="0"/>
            </a:endParaRPr>
          </a:p>
        </p:txBody>
      </p:sp>
      <p:sp>
        <p:nvSpPr>
          <p:cNvPr id="10" name="矩形 10">
            <a:extLst>
              <a:ext uri="{FF2B5EF4-FFF2-40B4-BE49-F238E27FC236}">
                <a16:creationId xmlns:a16="http://schemas.microsoft.com/office/drawing/2014/main" id="{1C9809DE-BBB5-9979-3FA1-5617C1FEAB75}"/>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11" name="矩形 12">
            <a:extLst>
              <a:ext uri="{FF2B5EF4-FFF2-40B4-BE49-F238E27FC236}">
                <a16:creationId xmlns:a16="http://schemas.microsoft.com/office/drawing/2014/main" id="{93E3B011-76BD-9E18-614D-7B70D6CCB8F1}"/>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2" name="矩形 13">
            <a:extLst>
              <a:ext uri="{FF2B5EF4-FFF2-40B4-BE49-F238E27FC236}">
                <a16:creationId xmlns:a16="http://schemas.microsoft.com/office/drawing/2014/main" id="{B471772A-F855-44DD-B156-FC8D1E2F42D7}"/>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Convolution</a:t>
            </a:r>
            <a:endParaRPr lang="zh-TW" altLang="en-US" sz="2000" dirty="0">
              <a:solidFill>
                <a:srgbClr val="000000"/>
              </a:solidFill>
              <a:latin typeface="Calibri Light" panose="020F0302020204030204" pitchFamily="34" charset="0"/>
            </a:endParaRPr>
          </a:p>
        </p:txBody>
      </p:sp>
      <p:sp>
        <p:nvSpPr>
          <p:cNvPr id="13" name="矩形 14">
            <a:extLst>
              <a:ext uri="{FF2B5EF4-FFF2-40B4-BE49-F238E27FC236}">
                <a16:creationId xmlns:a16="http://schemas.microsoft.com/office/drawing/2014/main" id="{4CC924F7-44DC-7668-03A8-6F696A68D0A1}"/>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latin typeface="Calibri Light" panose="020F0302020204030204" pitchFamily="34" charset="0"/>
              </a:rPr>
              <a:t>Max Pooling</a:t>
            </a:r>
            <a:endParaRPr lang="zh-TW" altLang="en-US" sz="2000" dirty="0">
              <a:solidFill>
                <a:srgbClr val="000000"/>
              </a:solidFill>
              <a:latin typeface="Calibri Light" panose="020F0302020204030204" pitchFamily="34" charset="0"/>
            </a:endParaRPr>
          </a:p>
        </p:txBody>
      </p:sp>
      <p:sp>
        <p:nvSpPr>
          <p:cNvPr id="14" name="文字方塊 15">
            <a:extLst>
              <a:ext uri="{FF2B5EF4-FFF2-40B4-BE49-F238E27FC236}">
                <a16:creationId xmlns:a16="http://schemas.microsoft.com/office/drawing/2014/main" id="{759B4C7C-5016-ABE6-6DC4-82C87F641844}"/>
              </a:ext>
            </a:extLst>
          </p:cNvPr>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latin typeface="Calibri Light" panose="020F0302020204030204" pitchFamily="34" charset="0"/>
              </a:rPr>
              <a:t>Flattened</a:t>
            </a:r>
            <a:endParaRPr lang="zh-TW" altLang="en-US" sz="2400" dirty="0">
              <a:solidFill>
                <a:srgbClr val="000000"/>
              </a:solidFill>
              <a:latin typeface="Calibri Light" panose="020F0302020204030204" pitchFamily="34" charset="0"/>
            </a:endParaRPr>
          </a:p>
        </p:txBody>
      </p:sp>
      <p:sp>
        <p:nvSpPr>
          <p:cNvPr id="15" name="向下箭號 11">
            <a:extLst>
              <a:ext uri="{FF2B5EF4-FFF2-40B4-BE49-F238E27FC236}">
                <a16:creationId xmlns:a16="http://schemas.microsoft.com/office/drawing/2014/main" id="{DFC3D56C-5D3C-E65F-637C-C64F7881544C}"/>
              </a:ext>
            </a:extLst>
          </p:cNvPr>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6" name="向下箭號 17">
            <a:extLst>
              <a:ext uri="{FF2B5EF4-FFF2-40B4-BE49-F238E27FC236}">
                <a16:creationId xmlns:a16="http://schemas.microsoft.com/office/drawing/2014/main" id="{36ED65BF-DE36-1D19-2496-FD040E992ECA}"/>
              </a:ext>
            </a:extLst>
          </p:cNvPr>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7" name="向下箭號 18">
            <a:extLst>
              <a:ext uri="{FF2B5EF4-FFF2-40B4-BE49-F238E27FC236}">
                <a16:creationId xmlns:a16="http://schemas.microsoft.com/office/drawing/2014/main" id="{5E0026E0-8E66-7178-7FEE-F52BE7A0D8E9}"/>
              </a:ext>
            </a:extLst>
          </p:cNvPr>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8" name="向下箭號 19">
            <a:extLst>
              <a:ext uri="{FF2B5EF4-FFF2-40B4-BE49-F238E27FC236}">
                <a16:creationId xmlns:a16="http://schemas.microsoft.com/office/drawing/2014/main" id="{EE8F4697-6D60-BED7-5049-EEF7C76D7A26}"/>
              </a:ext>
            </a:extLst>
          </p:cNvPr>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9" name="右彎箭號 16">
            <a:extLst>
              <a:ext uri="{FF2B5EF4-FFF2-40B4-BE49-F238E27FC236}">
                <a16:creationId xmlns:a16="http://schemas.microsoft.com/office/drawing/2014/main" id="{E0BC8BEB-4C90-9572-D98F-A15053068B99}"/>
              </a:ext>
            </a:extLst>
          </p:cNvPr>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solidFill>
                <a:schemeClr val="tx1"/>
              </a:solidFill>
              <a:latin typeface="Calibri Light" panose="020F0302020204030204" pitchFamily="34" charset="0"/>
            </a:endParaRPr>
          </a:p>
        </p:txBody>
      </p:sp>
      <p:sp>
        <p:nvSpPr>
          <p:cNvPr id="20" name="右彎箭號 21">
            <a:extLst>
              <a:ext uri="{FF2B5EF4-FFF2-40B4-BE49-F238E27FC236}">
                <a16:creationId xmlns:a16="http://schemas.microsoft.com/office/drawing/2014/main" id="{74355287-6849-F3A5-07F4-D7B161E80E32}"/>
              </a:ext>
            </a:extLst>
          </p:cNvPr>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solidFill>
                <a:schemeClr val="tx1"/>
              </a:solidFill>
              <a:latin typeface="Calibri Light" panose="020F0302020204030204" pitchFamily="34" charset="0"/>
            </a:endParaRPr>
          </a:p>
        </p:txBody>
      </p:sp>
      <p:sp>
        <p:nvSpPr>
          <p:cNvPr id="21" name="矩形 23">
            <a:extLst>
              <a:ext uri="{FF2B5EF4-FFF2-40B4-BE49-F238E27FC236}">
                <a16:creationId xmlns:a16="http://schemas.microsoft.com/office/drawing/2014/main" id="{5B38279E-557C-8AFD-269F-337235269FBD}"/>
              </a:ext>
            </a:extLst>
          </p:cNvPr>
          <p:cNvSpPr/>
          <p:nvPr/>
        </p:nvSpPr>
        <p:spPr>
          <a:xfrm>
            <a:off x="628650" y="2562225"/>
            <a:ext cx="4368800" cy="4071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2" name="文字方塊 24">
            <a:extLst>
              <a:ext uri="{FF2B5EF4-FFF2-40B4-BE49-F238E27FC236}">
                <a16:creationId xmlns:a16="http://schemas.microsoft.com/office/drawing/2014/main" id="{132753EA-DB28-7F88-563A-C02F04ECBCF5}"/>
              </a:ext>
            </a:extLst>
          </p:cNvPr>
          <p:cNvSpPr txBox="1"/>
          <p:nvPr/>
        </p:nvSpPr>
        <p:spPr>
          <a:xfrm>
            <a:off x="6705600" y="3657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latin typeface="Calibri Light" panose="020F0302020204030204" pitchFamily="34" charset="0"/>
              </a:rPr>
              <a:t>A new image</a:t>
            </a:r>
            <a:endParaRPr lang="zh-TW" altLang="en-US" sz="2400" dirty="0">
              <a:latin typeface="Calibri Light" panose="020F0302020204030204" pitchFamily="34" charset="0"/>
            </a:endParaRPr>
          </a:p>
        </p:txBody>
      </p:sp>
      <p:sp>
        <p:nvSpPr>
          <p:cNvPr id="23" name="文字方塊 26">
            <a:extLst>
              <a:ext uri="{FF2B5EF4-FFF2-40B4-BE49-F238E27FC236}">
                <a16:creationId xmlns:a16="http://schemas.microsoft.com/office/drawing/2014/main" id="{7FA56F6F-D51B-945F-561F-23DD8B3877A0}"/>
              </a:ext>
            </a:extLst>
          </p:cNvPr>
          <p:cNvSpPr txBox="1"/>
          <p:nvPr/>
        </p:nvSpPr>
        <p:spPr>
          <a:xfrm>
            <a:off x="6477000" y="5943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latin typeface="Calibri Light" panose="020F0302020204030204" pitchFamily="34" charset="0"/>
              </a:rPr>
              <a:t>A new image</a:t>
            </a:r>
            <a:endParaRPr lang="zh-TW" altLang="en-US" sz="2400" dirty="0">
              <a:latin typeface="Calibri Light" panose="020F03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標題 1">
            <a:extLst>
              <a:ext uri="{FF2B5EF4-FFF2-40B4-BE49-F238E27FC236}">
                <a16:creationId xmlns:a16="http://schemas.microsoft.com/office/drawing/2014/main" id="{39281474-C228-CFBF-16E2-5E381FA5D518}"/>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Flattening</a:t>
            </a:r>
            <a:endParaRPr lang="zh-TW" altLang="en-US">
              <a:ea typeface="ＭＳ Ｐゴシック" panose="020B0600070205080204" pitchFamily="34" charset="-128"/>
            </a:endParaRPr>
          </a:p>
        </p:txBody>
      </p:sp>
      <p:grpSp>
        <p:nvGrpSpPr>
          <p:cNvPr id="34818" name="群組 13">
            <a:extLst>
              <a:ext uri="{FF2B5EF4-FFF2-40B4-BE49-F238E27FC236}">
                <a16:creationId xmlns:a16="http://schemas.microsoft.com/office/drawing/2014/main" id="{998CE301-63B1-7B69-61D6-58EDCAFBCC5D}"/>
              </a:ext>
            </a:extLst>
          </p:cNvPr>
          <p:cNvGrpSpPr>
            <a:grpSpLocks/>
          </p:cNvGrpSpPr>
          <p:nvPr/>
        </p:nvGrpSpPr>
        <p:grpSpPr bwMode="auto">
          <a:xfrm>
            <a:off x="266700" y="2473325"/>
            <a:ext cx="1943100" cy="2049463"/>
            <a:chOff x="758373" y="2759289"/>
            <a:chExt cx="1943214" cy="2049364"/>
          </a:xfrm>
        </p:grpSpPr>
        <p:sp>
          <p:nvSpPr>
            <p:cNvPr id="6" name="橢圓 5">
              <a:extLst>
                <a:ext uri="{FF2B5EF4-FFF2-40B4-BE49-F238E27FC236}">
                  <a16:creationId xmlns:a16="http://schemas.microsoft.com/office/drawing/2014/main" id="{01486D9F-6AC3-D6F2-AF19-A2FF7A77BA09}"/>
                </a:ext>
              </a:extLst>
            </p:cNvPr>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latin typeface="Calibri Light" panose="020F0302020204030204" pitchFamily="34" charset="0"/>
                </a:rPr>
                <a:t>3</a:t>
              </a:r>
              <a:endParaRPr lang="zh-TW" altLang="en-US" sz="2400" dirty="0">
                <a:latin typeface="Calibri Light" panose="020F0302020204030204" pitchFamily="34" charset="0"/>
              </a:endParaRPr>
            </a:p>
          </p:txBody>
        </p:sp>
        <p:sp>
          <p:nvSpPr>
            <p:cNvPr id="7" name="橢圓 6">
              <a:extLst>
                <a:ext uri="{FF2B5EF4-FFF2-40B4-BE49-F238E27FC236}">
                  <a16:creationId xmlns:a16="http://schemas.microsoft.com/office/drawing/2014/main" id="{BB5C7358-6B28-35F6-644A-CB7D77FAC8F8}"/>
                </a:ext>
              </a:extLst>
            </p:cNvPr>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latin typeface="Calibri Light" panose="020F0302020204030204" pitchFamily="34" charset="0"/>
                </a:rPr>
                <a:t>0</a:t>
              </a:r>
              <a:endParaRPr lang="zh-TW" altLang="en-US" sz="2400" dirty="0">
                <a:latin typeface="Calibri Light" panose="020F0302020204030204" pitchFamily="34" charset="0"/>
              </a:endParaRPr>
            </a:p>
          </p:txBody>
        </p:sp>
        <p:sp>
          <p:nvSpPr>
            <p:cNvPr id="8" name="橢圓 7">
              <a:extLst>
                <a:ext uri="{FF2B5EF4-FFF2-40B4-BE49-F238E27FC236}">
                  <a16:creationId xmlns:a16="http://schemas.microsoft.com/office/drawing/2014/main" id="{4919D466-9739-AFC3-26A1-F14839CD00BB}"/>
                </a:ext>
              </a:extLst>
            </p:cNvPr>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latin typeface="Calibri Light" panose="020F0302020204030204" pitchFamily="34" charset="0"/>
                </a:rPr>
                <a:t>1</a:t>
              </a:r>
              <a:endParaRPr lang="zh-TW" altLang="en-US" sz="2400" dirty="0">
                <a:latin typeface="Calibri Light" panose="020F0302020204030204" pitchFamily="34" charset="0"/>
              </a:endParaRPr>
            </a:p>
          </p:txBody>
        </p:sp>
        <p:sp>
          <p:nvSpPr>
            <p:cNvPr id="9" name="橢圓 8">
              <a:extLst>
                <a:ext uri="{FF2B5EF4-FFF2-40B4-BE49-F238E27FC236}">
                  <a16:creationId xmlns:a16="http://schemas.microsoft.com/office/drawing/2014/main" id="{8DD6DF3B-8457-E391-8A89-F1F5B56AE296}"/>
                </a:ext>
              </a:extLst>
            </p:cNvPr>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latin typeface="Calibri Light" panose="020F0302020204030204" pitchFamily="34" charset="0"/>
                </a:rPr>
                <a:t>3</a:t>
              </a:r>
              <a:endParaRPr lang="zh-TW" altLang="en-US" sz="2400" dirty="0">
                <a:latin typeface="Calibri Light" panose="020F0302020204030204" pitchFamily="34" charset="0"/>
              </a:endParaRPr>
            </a:p>
          </p:txBody>
        </p:sp>
        <p:sp>
          <p:nvSpPr>
            <p:cNvPr id="10" name="橢圓 9">
              <a:extLst>
                <a:ext uri="{FF2B5EF4-FFF2-40B4-BE49-F238E27FC236}">
                  <a16:creationId xmlns:a16="http://schemas.microsoft.com/office/drawing/2014/main" id="{2ED04EC0-B6A1-B436-5DFD-6F8947731307}"/>
                </a:ext>
              </a:extLst>
            </p:cNvPr>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11" name="橢圓 10">
              <a:extLst>
                <a:ext uri="{FF2B5EF4-FFF2-40B4-BE49-F238E27FC236}">
                  <a16:creationId xmlns:a16="http://schemas.microsoft.com/office/drawing/2014/main" id="{F93ED71B-31FC-CC9E-86E9-03708DC111D4}"/>
                </a:ext>
              </a:extLst>
            </p:cNvPr>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12" name="橢圓 11">
              <a:extLst>
                <a:ext uri="{FF2B5EF4-FFF2-40B4-BE49-F238E27FC236}">
                  <a16:creationId xmlns:a16="http://schemas.microsoft.com/office/drawing/2014/main" id="{9A4BC060-AC28-0352-B6EC-059B1C7869C8}"/>
                </a:ext>
              </a:extLst>
            </p:cNvPr>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3</a:t>
              </a:r>
              <a:endParaRPr lang="zh-TW" altLang="en-US" sz="2400" dirty="0">
                <a:solidFill>
                  <a:srgbClr val="000000"/>
                </a:solidFill>
                <a:latin typeface="Calibri Light" panose="020F0302020204030204" pitchFamily="34" charset="0"/>
              </a:endParaRPr>
            </a:p>
          </p:txBody>
        </p:sp>
        <p:sp>
          <p:nvSpPr>
            <p:cNvPr id="13" name="橢圓 12">
              <a:extLst>
                <a:ext uri="{FF2B5EF4-FFF2-40B4-BE49-F238E27FC236}">
                  <a16:creationId xmlns:a16="http://schemas.microsoft.com/office/drawing/2014/main" id="{65CE30FF-729D-1E3F-1AF9-8C7B199667F9}"/>
                </a:ext>
              </a:extLst>
            </p:cNvPr>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0</a:t>
              </a:r>
              <a:endParaRPr lang="zh-TW" altLang="en-US" sz="2400" dirty="0">
                <a:solidFill>
                  <a:srgbClr val="000000"/>
                </a:solidFill>
                <a:latin typeface="Calibri Light" panose="020F0302020204030204" pitchFamily="34" charset="0"/>
              </a:endParaRPr>
            </a:p>
          </p:txBody>
        </p:sp>
      </p:grpSp>
      <p:sp>
        <p:nvSpPr>
          <p:cNvPr id="14" name="文字方塊 16">
            <a:extLst>
              <a:ext uri="{FF2B5EF4-FFF2-40B4-BE49-F238E27FC236}">
                <a16:creationId xmlns:a16="http://schemas.microsoft.com/office/drawing/2014/main" id="{17CD7502-7114-AB01-2F72-5D6A71D89B11}"/>
              </a:ext>
            </a:extLst>
          </p:cNvPr>
          <p:cNvSpPr txBox="1">
            <a:spLocks noChangeArrowheads="1"/>
          </p:cNvSpPr>
          <p:nvPr/>
        </p:nvSpPr>
        <p:spPr bwMode="auto">
          <a:xfrm>
            <a:off x="2362200" y="3886200"/>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Flattened</a:t>
            </a:r>
            <a:endParaRPr lang="zh-TW" altLang="en-US" dirty="0">
              <a:latin typeface="Calibri Light" panose="020F0302020204030204" pitchFamily="34" charset="0"/>
            </a:endParaRPr>
          </a:p>
        </p:txBody>
      </p:sp>
      <p:sp>
        <p:nvSpPr>
          <p:cNvPr id="15" name="橢圓 20">
            <a:extLst>
              <a:ext uri="{FF2B5EF4-FFF2-40B4-BE49-F238E27FC236}">
                <a16:creationId xmlns:a16="http://schemas.microsoft.com/office/drawing/2014/main" id="{062D4F41-8B65-93ED-48B1-FF64535C925B}"/>
              </a:ext>
            </a:extLst>
          </p:cNvPr>
          <p:cNvSpPr/>
          <p:nvPr/>
        </p:nvSpPr>
        <p:spPr>
          <a:xfrm>
            <a:off x="4212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3</a:t>
            </a:r>
            <a:endParaRPr lang="zh-TW" altLang="en-US" sz="2400" dirty="0">
              <a:solidFill>
                <a:srgbClr val="000000"/>
              </a:solidFill>
              <a:latin typeface="Calibri Light" panose="020F0302020204030204" pitchFamily="34" charset="0"/>
            </a:endParaRPr>
          </a:p>
        </p:txBody>
      </p:sp>
      <p:sp>
        <p:nvSpPr>
          <p:cNvPr id="16" name="橢圓 21">
            <a:extLst>
              <a:ext uri="{FF2B5EF4-FFF2-40B4-BE49-F238E27FC236}">
                <a16:creationId xmlns:a16="http://schemas.microsoft.com/office/drawing/2014/main" id="{851F33EA-9748-5D25-33D1-F78412A6D694}"/>
              </a:ext>
            </a:extLst>
          </p:cNvPr>
          <p:cNvSpPr/>
          <p:nvPr/>
        </p:nvSpPr>
        <p:spPr>
          <a:xfrm>
            <a:off x="4212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0</a:t>
            </a:r>
            <a:endParaRPr lang="zh-TW" altLang="en-US" sz="2400" dirty="0">
              <a:solidFill>
                <a:srgbClr val="000000"/>
              </a:solidFill>
              <a:latin typeface="Calibri Light" panose="020F0302020204030204" pitchFamily="34" charset="0"/>
            </a:endParaRPr>
          </a:p>
        </p:txBody>
      </p:sp>
      <p:sp>
        <p:nvSpPr>
          <p:cNvPr id="17" name="橢圓 22">
            <a:extLst>
              <a:ext uri="{FF2B5EF4-FFF2-40B4-BE49-F238E27FC236}">
                <a16:creationId xmlns:a16="http://schemas.microsoft.com/office/drawing/2014/main" id="{8718722A-E82B-191C-CDDE-5F5335D98DD1}"/>
              </a:ext>
            </a:extLst>
          </p:cNvPr>
          <p:cNvSpPr/>
          <p:nvPr/>
        </p:nvSpPr>
        <p:spPr>
          <a:xfrm>
            <a:off x="4212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18" name="橢圓 23">
            <a:extLst>
              <a:ext uri="{FF2B5EF4-FFF2-40B4-BE49-F238E27FC236}">
                <a16:creationId xmlns:a16="http://schemas.microsoft.com/office/drawing/2014/main" id="{680F5203-CC53-ADCD-9CDD-04B1904EEEEB}"/>
              </a:ext>
            </a:extLst>
          </p:cNvPr>
          <p:cNvSpPr/>
          <p:nvPr/>
        </p:nvSpPr>
        <p:spPr>
          <a:xfrm>
            <a:off x="4212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3</a:t>
            </a:r>
            <a:endParaRPr lang="zh-TW" altLang="en-US" sz="2400" dirty="0">
              <a:solidFill>
                <a:srgbClr val="000000"/>
              </a:solidFill>
              <a:latin typeface="Calibri Light" panose="020F0302020204030204" pitchFamily="34" charset="0"/>
            </a:endParaRPr>
          </a:p>
        </p:txBody>
      </p:sp>
      <p:sp>
        <p:nvSpPr>
          <p:cNvPr id="19" name="橢圓 24">
            <a:extLst>
              <a:ext uri="{FF2B5EF4-FFF2-40B4-BE49-F238E27FC236}">
                <a16:creationId xmlns:a16="http://schemas.microsoft.com/office/drawing/2014/main" id="{F12C2CF2-CC28-FA12-6372-0E374742FF71}"/>
              </a:ext>
            </a:extLst>
          </p:cNvPr>
          <p:cNvSpPr/>
          <p:nvPr/>
        </p:nvSpPr>
        <p:spPr>
          <a:xfrm>
            <a:off x="4212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20" name="橢圓 25">
            <a:extLst>
              <a:ext uri="{FF2B5EF4-FFF2-40B4-BE49-F238E27FC236}">
                <a16:creationId xmlns:a16="http://schemas.microsoft.com/office/drawing/2014/main" id="{2F186949-D955-CD63-B3A9-186F35B5B3EA}"/>
              </a:ext>
            </a:extLst>
          </p:cNvPr>
          <p:cNvSpPr/>
          <p:nvPr/>
        </p:nvSpPr>
        <p:spPr>
          <a:xfrm>
            <a:off x="4212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1</a:t>
            </a:r>
            <a:endParaRPr lang="zh-TW" altLang="en-US" sz="2400" dirty="0">
              <a:solidFill>
                <a:srgbClr val="000000"/>
              </a:solidFill>
              <a:latin typeface="Calibri Light" panose="020F0302020204030204" pitchFamily="34" charset="0"/>
            </a:endParaRPr>
          </a:p>
        </p:txBody>
      </p:sp>
      <p:sp>
        <p:nvSpPr>
          <p:cNvPr id="21" name="橢圓 26">
            <a:extLst>
              <a:ext uri="{FF2B5EF4-FFF2-40B4-BE49-F238E27FC236}">
                <a16:creationId xmlns:a16="http://schemas.microsoft.com/office/drawing/2014/main" id="{88462E46-CF63-0BED-BE77-F17B503880ED}"/>
              </a:ext>
            </a:extLst>
          </p:cNvPr>
          <p:cNvSpPr/>
          <p:nvPr/>
        </p:nvSpPr>
        <p:spPr>
          <a:xfrm>
            <a:off x="4212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0</a:t>
            </a:r>
            <a:endParaRPr lang="zh-TW" altLang="en-US" sz="2400" dirty="0">
              <a:solidFill>
                <a:srgbClr val="000000"/>
              </a:solidFill>
              <a:latin typeface="Calibri Light" panose="020F0302020204030204" pitchFamily="34" charset="0"/>
            </a:endParaRPr>
          </a:p>
        </p:txBody>
      </p:sp>
      <p:sp>
        <p:nvSpPr>
          <p:cNvPr id="22" name="橢圓 27">
            <a:extLst>
              <a:ext uri="{FF2B5EF4-FFF2-40B4-BE49-F238E27FC236}">
                <a16:creationId xmlns:a16="http://schemas.microsoft.com/office/drawing/2014/main" id="{A846C501-8A8C-601F-8E13-071949777C0C}"/>
              </a:ext>
            </a:extLst>
          </p:cNvPr>
          <p:cNvSpPr/>
          <p:nvPr/>
        </p:nvSpPr>
        <p:spPr>
          <a:xfrm>
            <a:off x="4212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3</a:t>
            </a:r>
            <a:endParaRPr lang="zh-TW" altLang="en-US" sz="2400" dirty="0">
              <a:solidFill>
                <a:srgbClr val="000000"/>
              </a:solidFill>
              <a:latin typeface="Calibri Light" panose="020F0302020204030204" pitchFamily="34" charset="0"/>
            </a:endParaRPr>
          </a:p>
        </p:txBody>
      </p:sp>
      <p:sp>
        <p:nvSpPr>
          <p:cNvPr id="23" name="向右箭號 4">
            <a:extLst>
              <a:ext uri="{FF2B5EF4-FFF2-40B4-BE49-F238E27FC236}">
                <a16:creationId xmlns:a16="http://schemas.microsoft.com/office/drawing/2014/main" id="{C698B26C-4853-AAC8-341C-A001B3C3DB00}"/>
              </a:ext>
            </a:extLst>
          </p:cNvPr>
          <p:cNvSpPr/>
          <p:nvPr/>
        </p:nvSpPr>
        <p:spPr>
          <a:xfrm>
            <a:off x="4987925" y="31908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24" name="向右箭號 32">
            <a:extLst>
              <a:ext uri="{FF2B5EF4-FFF2-40B4-BE49-F238E27FC236}">
                <a16:creationId xmlns:a16="http://schemas.microsoft.com/office/drawing/2014/main" id="{1F6319F2-5DE1-BBFC-0031-F3E2DA23820E}"/>
              </a:ext>
            </a:extLst>
          </p:cNvPr>
          <p:cNvSpPr/>
          <p:nvPr/>
        </p:nvSpPr>
        <p:spPr>
          <a:xfrm>
            <a:off x="7473950" y="34194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grpSp>
        <p:nvGrpSpPr>
          <p:cNvPr id="25" name="群組 28">
            <a:extLst>
              <a:ext uri="{FF2B5EF4-FFF2-40B4-BE49-F238E27FC236}">
                <a16:creationId xmlns:a16="http://schemas.microsoft.com/office/drawing/2014/main" id="{71CB6491-1E0D-9067-433A-7371ACE4AAD3}"/>
              </a:ext>
            </a:extLst>
          </p:cNvPr>
          <p:cNvGrpSpPr>
            <a:grpSpLocks/>
          </p:cNvGrpSpPr>
          <p:nvPr/>
        </p:nvGrpSpPr>
        <p:grpSpPr bwMode="auto">
          <a:xfrm>
            <a:off x="5602288" y="2724150"/>
            <a:ext cx="3200400" cy="2506663"/>
            <a:chOff x="-2630921" y="4440114"/>
            <a:chExt cx="3201477" cy="2506507"/>
          </a:xfrm>
        </p:grpSpPr>
        <p:pic>
          <p:nvPicPr>
            <p:cNvPr id="34848" name="圖片 29">
              <a:extLst>
                <a:ext uri="{FF2B5EF4-FFF2-40B4-BE49-F238E27FC236}">
                  <a16:creationId xmlns:a16="http://schemas.microsoft.com/office/drawing/2014/main" id="{BA99F32A-A88E-2028-0F2B-68B25BD1CB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630921" y="4440114"/>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字方塊 30">
              <a:extLst>
                <a:ext uri="{FF2B5EF4-FFF2-40B4-BE49-F238E27FC236}">
                  <a16:creationId xmlns:a16="http://schemas.microsoft.com/office/drawing/2014/main" id="{198DA3F0-C417-14E2-E1F5-83EBEEF7B6FB}"/>
                </a:ext>
              </a:extLst>
            </p:cNvPr>
            <p:cNvSpPr txBox="1"/>
            <p:nvPr/>
          </p:nvSpPr>
          <p:spPr>
            <a:xfrm>
              <a:off x="-2630921" y="6238735"/>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latin typeface="Calibri Light" panose="020F0302020204030204" pitchFamily="34" charset="0"/>
                </a:rPr>
                <a:t>Fully Connected Feedforward network</a:t>
              </a:r>
              <a:endParaRPr lang="zh-TW" altLang="en-US" sz="2000" dirty="0">
                <a:solidFill>
                  <a:srgbClr val="000000"/>
                </a:solidFill>
                <a:latin typeface="Calibri Light" panose="020F0302020204030204" pitchFamily="34" charset="0"/>
              </a:endParaRPr>
            </a:p>
          </p:txBody>
        </p:sp>
      </p:grpSp>
      <p:sp>
        <p:nvSpPr>
          <p:cNvPr id="28" name="向右箭號 33">
            <a:extLst>
              <a:ext uri="{FF2B5EF4-FFF2-40B4-BE49-F238E27FC236}">
                <a16:creationId xmlns:a16="http://schemas.microsoft.com/office/drawing/2014/main" id="{F8BF799B-7940-4E90-270B-882503FEA1AD}"/>
              </a:ext>
            </a:extLst>
          </p:cNvPr>
          <p:cNvSpPr/>
          <p:nvPr/>
        </p:nvSpPr>
        <p:spPr>
          <a:xfrm>
            <a:off x="2325688" y="3201988"/>
            <a:ext cx="1831975" cy="7286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animBg="1"/>
      <p:bldP spid="24"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73026" y="3449803"/>
            <a:ext cx="534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3072</a:t>
            </a:r>
            <a:endParaRPr dirty="0">
              <a:latin typeface="Calibri Light" panose="020F0302020204030204" pitchFamily="34" charset="0"/>
              <a:cs typeface="Calibri Light" panose="020F0302020204030204" pitchFamily="34" charset="0"/>
            </a:endParaRPr>
          </a:p>
        </p:txBody>
      </p:sp>
      <p:sp>
        <p:nvSpPr>
          <p:cNvPr id="5" name="object 5"/>
          <p:cNvSpPr txBox="1"/>
          <p:nvPr/>
        </p:nvSpPr>
        <p:spPr>
          <a:xfrm>
            <a:off x="824249" y="1762105"/>
            <a:ext cx="5045075" cy="391160"/>
          </a:xfrm>
          <a:prstGeom prst="rect">
            <a:avLst/>
          </a:prstGeom>
        </p:spPr>
        <p:txBody>
          <a:bodyPr vert="horz" wrap="square" lIns="0" tIns="12700" rIns="0" bIns="0" rtlCol="0">
            <a:spAutoFit/>
          </a:bodyPr>
          <a:lstStyle/>
          <a:p>
            <a:pPr marL="12700">
              <a:spcBef>
                <a:spcPts val="100"/>
              </a:spcBef>
            </a:pPr>
            <a:r>
              <a:rPr sz="2400" spc="-5" dirty="0">
                <a:latin typeface="Calibri Light" panose="020F0302020204030204" pitchFamily="34" charset="0"/>
                <a:cs typeface="Calibri Light" panose="020F0302020204030204" pitchFamily="34" charset="0"/>
              </a:rPr>
              <a:t>32x32x3 image </a:t>
            </a:r>
            <a:r>
              <a:rPr sz="2400" dirty="0">
                <a:latin typeface="Calibri Light" panose="020F0302020204030204" pitchFamily="34" charset="0"/>
                <a:cs typeface="Calibri Light" panose="020F0302020204030204" pitchFamily="34" charset="0"/>
              </a:rPr>
              <a:t>-&gt; stretch </a:t>
            </a:r>
            <a:r>
              <a:rPr sz="2400" spc="-5" dirty="0">
                <a:latin typeface="Calibri Light" panose="020F0302020204030204" pitchFamily="34" charset="0"/>
                <a:cs typeface="Calibri Light" panose="020F0302020204030204" pitchFamily="34" charset="0"/>
              </a:rPr>
              <a:t>to 3072 </a:t>
            </a:r>
            <a:r>
              <a:rPr sz="2400" dirty="0">
                <a:latin typeface="Calibri Light" panose="020F0302020204030204" pitchFamily="34" charset="0"/>
                <a:cs typeface="Calibri Light" panose="020F0302020204030204" pitchFamily="34" charset="0"/>
              </a:rPr>
              <a:t>x</a:t>
            </a:r>
            <a:r>
              <a:rPr sz="2400" spc="-100" dirty="0">
                <a:latin typeface="Calibri Light" panose="020F0302020204030204" pitchFamily="34" charset="0"/>
                <a:cs typeface="Calibri Light" panose="020F0302020204030204" pitchFamily="34" charset="0"/>
              </a:rPr>
              <a:t> </a:t>
            </a:r>
            <a:r>
              <a:rPr sz="2400" dirty="0">
                <a:latin typeface="Calibri Light" panose="020F0302020204030204" pitchFamily="34" charset="0"/>
                <a:cs typeface="Calibri Light" panose="020F0302020204030204" pitchFamily="34" charset="0"/>
              </a:rPr>
              <a:t>1</a:t>
            </a:r>
          </a:p>
        </p:txBody>
      </p:sp>
      <p:sp>
        <p:nvSpPr>
          <p:cNvPr id="6" name="object 6"/>
          <p:cNvSpPr txBox="1"/>
          <p:nvPr/>
        </p:nvSpPr>
        <p:spPr>
          <a:xfrm>
            <a:off x="4189504" y="3321503"/>
            <a:ext cx="1029335" cy="575945"/>
          </a:xfrm>
          <a:prstGeom prst="rect">
            <a:avLst/>
          </a:prstGeom>
        </p:spPr>
        <p:txBody>
          <a:bodyPr vert="horz" wrap="square" lIns="0" tIns="12700" rIns="0" bIns="0" rtlCol="0">
            <a:spAutoFit/>
          </a:bodyPr>
          <a:lstStyle/>
          <a:p>
            <a:pPr algn="ctr">
              <a:spcBef>
                <a:spcPts val="100"/>
              </a:spcBef>
            </a:pPr>
            <a:r>
              <a:rPr spc="-5" dirty="0">
                <a:latin typeface="Calibri Light" panose="020F0302020204030204" pitchFamily="34" charset="0"/>
                <a:cs typeface="Calibri Light" panose="020F0302020204030204" pitchFamily="34" charset="0"/>
              </a:rPr>
              <a:t>10 </a:t>
            </a:r>
            <a:r>
              <a:rPr dirty="0">
                <a:latin typeface="Calibri Light" panose="020F0302020204030204" pitchFamily="34" charset="0"/>
                <a:cs typeface="Calibri Light" panose="020F0302020204030204" pitchFamily="34" charset="0"/>
              </a:rPr>
              <a:t>x</a:t>
            </a:r>
            <a:r>
              <a:rPr spc="-90" dirty="0">
                <a:latin typeface="Calibri Light" panose="020F0302020204030204" pitchFamily="34" charset="0"/>
                <a:cs typeface="Calibri Light" panose="020F0302020204030204" pitchFamily="34" charset="0"/>
              </a:rPr>
              <a:t> </a:t>
            </a:r>
            <a:r>
              <a:rPr spc="-5" dirty="0">
                <a:latin typeface="Calibri Light" panose="020F0302020204030204" pitchFamily="34" charset="0"/>
                <a:cs typeface="Calibri Light" panose="020F0302020204030204" pitchFamily="34" charset="0"/>
              </a:rPr>
              <a:t>3072</a:t>
            </a:r>
            <a:endParaRPr dirty="0">
              <a:latin typeface="Calibri Light" panose="020F0302020204030204" pitchFamily="34" charset="0"/>
              <a:cs typeface="Calibri Light" panose="020F0302020204030204" pitchFamily="34" charset="0"/>
            </a:endParaRPr>
          </a:p>
          <a:p>
            <a:pPr algn="ctr">
              <a:spcBef>
                <a:spcPts val="15"/>
              </a:spcBef>
            </a:pPr>
            <a:r>
              <a:rPr spc="-5" dirty="0">
                <a:latin typeface="Calibri Light" panose="020F0302020204030204" pitchFamily="34" charset="0"/>
                <a:cs typeface="Calibri Light" panose="020F0302020204030204" pitchFamily="34" charset="0"/>
              </a:rPr>
              <a:t>weights</a:t>
            </a:r>
            <a:endParaRPr dirty="0">
              <a:latin typeface="Calibri Light" panose="020F0302020204030204" pitchFamily="34" charset="0"/>
              <a:cs typeface="Calibri Light" panose="020F0302020204030204" pitchFamily="34" charset="0"/>
            </a:endParaRPr>
          </a:p>
        </p:txBody>
      </p:sp>
      <p:sp>
        <p:nvSpPr>
          <p:cNvPr id="7" name="object 7"/>
          <p:cNvSpPr txBox="1"/>
          <p:nvPr/>
        </p:nvSpPr>
        <p:spPr>
          <a:xfrm>
            <a:off x="6728814" y="2693636"/>
            <a:ext cx="1092200"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activation</a:t>
            </a:r>
            <a:endParaRPr dirty="0">
              <a:latin typeface="Calibri Light" panose="020F0302020204030204" pitchFamily="34" charset="0"/>
              <a:cs typeface="Calibri Light" panose="020F0302020204030204" pitchFamily="34" charset="0"/>
            </a:endParaRPr>
          </a:p>
        </p:txBody>
      </p:sp>
      <p:sp>
        <p:nvSpPr>
          <p:cNvPr id="8" name="object 8"/>
          <p:cNvSpPr/>
          <p:nvPr/>
        </p:nvSpPr>
        <p:spPr>
          <a:xfrm>
            <a:off x="6450437" y="3210745"/>
            <a:ext cx="1682114" cy="212090"/>
          </a:xfrm>
          <a:custGeom>
            <a:avLst/>
            <a:gdLst/>
            <a:ahLst/>
            <a:cxnLst/>
            <a:rect l="l" t="t" r="r" b="b"/>
            <a:pathLst>
              <a:path w="1682115" h="212089">
                <a:moveTo>
                  <a:pt x="0" y="0"/>
                </a:moveTo>
                <a:lnTo>
                  <a:pt x="1681721" y="0"/>
                </a:lnTo>
                <a:lnTo>
                  <a:pt x="1681721" y="211724"/>
                </a:lnTo>
                <a:lnTo>
                  <a:pt x="0" y="211724"/>
                </a:lnTo>
                <a:lnTo>
                  <a:pt x="0" y="0"/>
                </a:lnTo>
                <a:close/>
              </a:path>
            </a:pathLst>
          </a:custGeom>
          <a:solidFill>
            <a:srgbClr val="C8DAF7">
              <a:alpha val="42689"/>
            </a:srgbClr>
          </a:solidFill>
        </p:spPr>
        <p:txBody>
          <a:bodyPr wrap="square" lIns="0" tIns="0" rIns="0" bIns="0" rtlCol="0"/>
          <a:lstStyle/>
          <a:p>
            <a:endParaRPr dirty="0">
              <a:latin typeface="Calibri Light" panose="020F0302020204030204" pitchFamily="34" charset="0"/>
            </a:endParaRPr>
          </a:p>
        </p:txBody>
      </p:sp>
      <p:sp>
        <p:nvSpPr>
          <p:cNvPr id="9" name="object 9"/>
          <p:cNvSpPr/>
          <p:nvPr/>
        </p:nvSpPr>
        <p:spPr>
          <a:xfrm>
            <a:off x="8132158" y="3140171"/>
            <a:ext cx="71120" cy="282575"/>
          </a:xfrm>
          <a:custGeom>
            <a:avLst/>
            <a:gdLst/>
            <a:ahLst/>
            <a:cxnLst/>
            <a:rect l="l" t="t" r="r" b="b"/>
            <a:pathLst>
              <a:path w="71120" h="282575">
                <a:moveTo>
                  <a:pt x="0" y="282299"/>
                </a:moveTo>
                <a:lnTo>
                  <a:pt x="0" y="70574"/>
                </a:lnTo>
                <a:lnTo>
                  <a:pt x="70574" y="0"/>
                </a:lnTo>
                <a:lnTo>
                  <a:pt x="70574" y="211724"/>
                </a:lnTo>
                <a:lnTo>
                  <a:pt x="0" y="282299"/>
                </a:lnTo>
                <a:close/>
              </a:path>
            </a:pathLst>
          </a:custGeom>
          <a:solidFill>
            <a:srgbClr val="A0AEC6">
              <a:alpha val="42689"/>
            </a:srgbClr>
          </a:solidFill>
        </p:spPr>
        <p:txBody>
          <a:bodyPr wrap="square" lIns="0" tIns="0" rIns="0" bIns="0" rtlCol="0"/>
          <a:lstStyle/>
          <a:p>
            <a:endParaRPr dirty="0">
              <a:latin typeface="Calibri Light" panose="020F0302020204030204" pitchFamily="34" charset="0"/>
            </a:endParaRPr>
          </a:p>
        </p:txBody>
      </p:sp>
      <p:sp>
        <p:nvSpPr>
          <p:cNvPr id="10" name="object 10"/>
          <p:cNvSpPr/>
          <p:nvPr/>
        </p:nvSpPr>
        <p:spPr>
          <a:xfrm>
            <a:off x="6450437" y="3140170"/>
            <a:ext cx="1752600" cy="71120"/>
          </a:xfrm>
          <a:custGeom>
            <a:avLst/>
            <a:gdLst/>
            <a:ahLst/>
            <a:cxnLst/>
            <a:rect l="l" t="t" r="r" b="b"/>
            <a:pathLst>
              <a:path w="1752600" h="71119">
                <a:moveTo>
                  <a:pt x="1681721" y="70574"/>
                </a:moveTo>
                <a:lnTo>
                  <a:pt x="0" y="70574"/>
                </a:lnTo>
                <a:lnTo>
                  <a:pt x="70574" y="0"/>
                </a:lnTo>
                <a:lnTo>
                  <a:pt x="1752296" y="0"/>
                </a:lnTo>
                <a:lnTo>
                  <a:pt x="1681721" y="70574"/>
                </a:lnTo>
                <a:close/>
              </a:path>
            </a:pathLst>
          </a:custGeom>
          <a:solidFill>
            <a:srgbClr val="D3E1F9">
              <a:alpha val="42689"/>
            </a:srgbClr>
          </a:solidFill>
        </p:spPr>
        <p:txBody>
          <a:bodyPr wrap="square" lIns="0" tIns="0" rIns="0" bIns="0" rtlCol="0"/>
          <a:lstStyle/>
          <a:p>
            <a:endParaRPr dirty="0">
              <a:latin typeface="Calibri Light" panose="020F0302020204030204" pitchFamily="34" charset="0"/>
            </a:endParaRPr>
          </a:p>
        </p:txBody>
      </p:sp>
      <p:sp>
        <p:nvSpPr>
          <p:cNvPr id="11" name="object 11"/>
          <p:cNvSpPr/>
          <p:nvPr/>
        </p:nvSpPr>
        <p:spPr>
          <a:xfrm>
            <a:off x="6450436" y="3140171"/>
            <a:ext cx="1752600" cy="282575"/>
          </a:xfrm>
          <a:custGeom>
            <a:avLst/>
            <a:gdLst/>
            <a:ahLst/>
            <a:cxnLst/>
            <a:rect l="l" t="t" r="r" b="b"/>
            <a:pathLst>
              <a:path w="1752600" h="282575">
                <a:moveTo>
                  <a:pt x="0" y="70574"/>
                </a:moveTo>
                <a:lnTo>
                  <a:pt x="70574" y="0"/>
                </a:lnTo>
                <a:lnTo>
                  <a:pt x="1752296" y="0"/>
                </a:lnTo>
                <a:lnTo>
                  <a:pt x="1752296" y="211724"/>
                </a:lnTo>
                <a:lnTo>
                  <a:pt x="1681721" y="282299"/>
                </a:lnTo>
                <a:lnTo>
                  <a:pt x="0" y="282299"/>
                </a:lnTo>
                <a:lnTo>
                  <a:pt x="0" y="70574"/>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2" name="object 12"/>
          <p:cNvSpPr/>
          <p:nvPr/>
        </p:nvSpPr>
        <p:spPr>
          <a:xfrm>
            <a:off x="6450436" y="3140170"/>
            <a:ext cx="1752600" cy="71120"/>
          </a:xfrm>
          <a:custGeom>
            <a:avLst/>
            <a:gdLst/>
            <a:ahLst/>
            <a:cxnLst/>
            <a:rect l="l" t="t" r="r" b="b"/>
            <a:pathLst>
              <a:path w="1752600" h="71119">
                <a:moveTo>
                  <a:pt x="0" y="70574"/>
                </a:moveTo>
                <a:lnTo>
                  <a:pt x="1681721" y="70574"/>
                </a:lnTo>
                <a:lnTo>
                  <a:pt x="1752296"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3" name="object 13"/>
          <p:cNvSpPr/>
          <p:nvPr/>
        </p:nvSpPr>
        <p:spPr>
          <a:xfrm>
            <a:off x="8132158"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4" name="object 14"/>
          <p:cNvSpPr/>
          <p:nvPr/>
        </p:nvSpPr>
        <p:spPr>
          <a:xfrm>
            <a:off x="6517138" y="3223721"/>
            <a:ext cx="169349" cy="171749"/>
          </a:xfrm>
          <a:prstGeom prst="rect">
            <a:avLst/>
          </a:prstGeom>
          <a:blipFill>
            <a:blip r:embed="rId2" cstate="print"/>
            <a:stretch>
              <a:fillRect/>
            </a:stretch>
          </a:blipFill>
        </p:spPr>
        <p:txBody>
          <a:bodyPr wrap="square" lIns="0" tIns="0" rIns="0" bIns="0" rtlCol="0"/>
          <a:lstStyle/>
          <a:p>
            <a:endParaRPr dirty="0">
              <a:latin typeface="Calibri Light" panose="020F0302020204030204" pitchFamily="34" charset="0"/>
            </a:endParaRPr>
          </a:p>
        </p:txBody>
      </p:sp>
      <p:sp>
        <p:nvSpPr>
          <p:cNvPr id="15" name="object 15"/>
          <p:cNvSpPr/>
          <p:nvPr/>
        </p:nvSpPr>
        <p:spPr>
          <a:xfrm>
            <a:off x="388924" y="3210745"/>
            <a:ext cx="2713990" cy="212090"/>
          </a:xfrm>
          <a:custGeom>
            <a:avLst/>
            <a:gdLst/>
            <a:ahLst/>
            <a:cxnLst/>
            <a:rect l="l" t="t" r="r" b="b"/>
            <a:pathLst>
              <a:path w="2713990" h="212089">
                <a:moveTo>
                  <a:pt x="0" y="0"/>
                </a:moveTo>
                <a:lnTo>
                  <a:pt x="2713719" y="0"/>
                </a:lnTo>
                <a:lnTo>
                  <a:pt x="2713719" y="211724"/>
                </a:lnTo>
                <a:lnTo>
                  <a:pt x="0" y="211724"/>
                </a:lnTo>
                <a:lnTo>
                  <a:pt x="0" y="0"/>
                </a:lnTo>
                <a:close/>
              </a:path>
            </a:pathLst>
          </a:custGeom>
          <a:solidFill>
            <a:srgbClr val="F4CCCC">
              <a:alpha val="51919"/>
            </a:srgbClr>
          </a:solidFill>
        </p:spPr>
        <p:txBody>
          <a:bodyPr wrap="square" lIns="0" tIns="0" rIns="0" bIns="0" rtlCol="0"/>
          <a:lstStyle/>
          <a:p>
            <a:endParaRPr dirty="0">
              <a:latin typeface="Calibri Light" panose="020F0302020204030204" pitchFamily="34" charset="0"/>
            </a:endParaRPr>
          </a:p>
        </p:txBody>
      </p:sp>
      <p:sp>
        <p:nvSpPr>
          <p:cNvPr id="16" name="object 16"/>
          <p:cNvSpPr/>
          <p:nvPr/>
        </p:nvSpPr>
        <p:spPr>
          <a:xfrm>
            <a:off x="3102643" y="3140171"/>
            <a:ext cx="71120" cy="282575"/>
          </a:xfrm>
          <a:custGeom>
            <a:avLst/>
            <a:gdLst/>
            <a:ahLst/>
            <a:cxnLst/>
            <a:rect l="l" t="t" r="r" b="b"/>
            <a:pathLst>
              <a:path w="71119" h="282575">
                <a:moveTo>
                  <a:pt x="0" y="282299"/>
                </a:moveTo>
                <a:lnTo>
                  <a:pt x="0" y="70574"/>
                </a:lnTo>
                <a:lnTo>
                  <a:pt x="70574" y="0"/>
                </a:lnTo>
                <a:lnTo>
                  <a:pt x="70574" y="211724"/>
                </a:lnTo>
                <a:lnTo>
                  <a:pt x="0" y="282299"/>
                </a:lnTo>
                <a:close/>
              </a:path>
            </a:pathLst>
          </a:custGeom>
          <a:solidFill>
            <a:srgbClr val="C3A3A3">
              <a:alpha val="51919"/>
            </a:srgbClr>
          </a:solidFill>
        </p:spPr>
        <p:txBody>
          <a:bodyPr wrap="square" lIns="0" tIns="0" rIns="0" bIns="0" rtlCol="0"/>
          <a:lstStyle/>
          <a:p>
            <a:endParaRPr dirty="0">
              <a:latin typeface="Calibri Light" panose="020F0302020204030204" pitchFamily="34" charset="0"/>
            </a:endParaRPr>
          </a:p>
        </p:txBody>
      </p:sp>
      <p:sp>
        <p:nvSpPr>
          <p:cNvPr id="17" name="object 17"/>
          <p:cNvSpPr/>
          <p:nvPr/>
        </p:nvSpPr>
        <p:spPr>
          <a:xfrm>
            <a:off x="388925" y="3140170"/>
            <a:ext cx="2784475" cy="71120"/>
          </a:xfrm>
          <a:custGeom>
            <a:avLst/>
            <a:gdLst/>
            <a:ahLst/>
            <a:cxnLst/>
            <a:rect l="l" t="t" r="r" b="b"/>
            <a:pathLst>
              <a:path w="2784475" h="71119">
                <a:moveTo>
                  <a:pt x="2713719" y="70574"/>
                </a:moveTo>
                <a:lnTo>
                  <a:pt x="0" y="70574"/>
                </a:lnTo>
                <a:lnTo>
                  <a:pt x="70574" y="0"/>
                </a:lnTo>
                <a:lnTo>
                  <a:pt x="2784294" y="0"/>
                </a:lnTo>
                <a:lnTo>
                  <a:pt x="2713719" y="70574"/>
                </a:lnTo>
                <a:close/>
              </a:path>
            </a:pathLst>
          </a:custGeom>
          <a:solidFill>
            <a:srgbClr val="F6D6D6">
              <a:alpha val="51919"/>
            </a:srgbClr>
          </a:solidFill>
        </p:spPr>
        <p:txBody>
          <a:bodyPr wrap="square" lIns="0" tIns="0" rIns="0" bIns="0" rtlCol="0"/>
          <a:lstStyle/>
          <a:p>
            <a:endParaRPr dirty="0">
              <a:latin typeface="Calibri Light" panose="020F0302020204030204" pitchFamily="34" charset="0"/>
            </a:endParaRPr>
          </a:p>
        </p:txBody>
      </p:sp>
      <p:sp>
        <p:nvSpPr>
          <p:cNvPr id="18" name="object 18"/>
          <p:cNvSpPr/>
          <p:nvPr/>
        </p:nvSpPr>
        <p:spPr>
          <a:xfrm>
            <a:off x="388925" y="3140171"/>
            <a:ext cx="2784475" cy="282575"/>
          </a:xfrm>
          <a:custGeom>
            <a:avLst/>
            <a:gdLst/>
            <a:ahLst/>
            <a:cxnLst/>
            <a:rect l="l" t="t" r="r" b="b"/>
            <a:pathLst>
              <a:path w="2784475" h="282575">
                <a:moveTo>
                  <a:pt x="0" y="70574"/>
                </a:moveTo>
                <a:lnTo>
                  <a:pt x="70574" y="0"/>
                </a:lnTo>
                <a:lnTo>
                  <a:pt x="2784294" y="0"/>
                </a:lnTo>
                <a:lnTo>
                  <a:pt x="2784294" y="211724"/>
                </a:lnTo>
                <a:lnTo>
                  <a:pt x="2713719" y="282299"/>
                </a:lnTo>
                <a:lnTo>
                  <a:pt x="0" y="282299"/>
                </a:lnTo>
                <a:lnTo>
                  <a:pt x="0" y="70574"/>
                </a:lnTo>
                <a:close/>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19" name="object 19"/>
          <p:cNvSpPr/>
          <p:nvPr/>
        </p:nvSpPr>
        <p:spPr>
          <a:xfrm>
            <a:off x="388925" y="3140170"/>
            <a:ext cx="2784475" cy="71120"/>
          </a:xfrm>
          <a:custGeom>
            <a:avLst/>
            <a:gdLst/>
            <a:ahLst/>
            <a:cxnLst/>
            <a:rect l="l" t="t" r="r" b="b"/>
            <a:pathLst>
              <a:path w="2784475" h="71119">
                <a:moveTo>
                  <a:pt x="0" y="70574"/>
                </a:moveTo>
                <a:lnTo>
                  <a:pt x="2713719" y="70574"/>
                </a:lnTo>
                <a:lnTo>
                  <a:pt x="2784294" y="0"/>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0" name="object 20"/>
          <p:cNvSpPr/>
          <p:nvPr/>
        </p:nvSpPr>
        <p:spPr>
          <a:xfrm>
            <a:off x="3102643" y="3210745"/>
            <a:ext cx="0" cy="212090"/>
          </a:xfrm>
          <a:custGeom>
            <a:avLst/>
            <a:gdLst/>
            <a:ahLst/>
            <a:cxnLst/>
            <a:rect l="l" t="t" r="r" b="b"/>
            <a:pathLst>
              <a:path h="212089">
                <a:moveTo>
                  <a:pt x="0" y="0"/>
                </a:moveTo>
                <a:lnTo>
                  <a:pt x="0" y="211724"/>
                </a:lnTo>
              </a:path>
            </a:pathLst>
          </a:custGeom>
          <a:ln w="19049">
            <a:solidFill>
              <a:srgbClr val="000000"/>
            </a:solidFill>
          </a:ln>
        </p:spPr>
        <p:txBody>
          <a:bodyPr wrap="square" lIns="0" tIns="0" rIns="0" bIns="0" rtlCol="0"/>
          <a:lstStyle/>
          <a:p>
            <a:endParaRPr dirty="0">
              <a:latin typeface="Calibri Light" panose="020F0302020204030204" pitchFamily="34" charset="0"/>
            </a:endParaRPr>
          </a:p>
        </p:txBody>
      </p:sp>
      <p:sp>
        <p:nvSpPr>
          <p:cNvPr id="21" name="object 21"/>
          <p:cNvSpPr/>
          <p:nvPr/>
        </p:nvSpPr>
        <p:spPr>
          <a:xfrm>
            <a:off x="4429492" y="2924245"/>
            <a:ext cx="542923" cy="257174"/>
          </a:xfrm>
          <a:prstGeom prst="rect">
            <a:avLst/>
          </a:prstGeom>
          <a:blipFill>
            <a:blip r:embed="rId3" cstate="print"/>
            <a:stretch>
              <a:fillRect/>
            </a:stretch>
          </a:blipFill>
        </p:spPr>
        <p:txBody>
          <a:bodyPr wrap="square" lIns="0" tIns="0" rIns="0" bIns="0" rtlCol="0"/>
          <a:lstStyle/>
          <a:p>
            <a:endParaRPr dirty="0">
              <a:latin typeface="Calibri Light" panose="020F0302020204030204" pitchFamily="34" charset="0"/>
            </a:endParaRPr>
          </a:p>
        </p:txBody>
      </p:sp>
      <p:sp>
        <p:nvSpPr>
          <p:cNvPr id="22" name="object 22"/>
          <p:cNvSpPr txBox="1"/>
          <p:nvPr/>
        </p:nvSpPr>
        <p:spPr>
          <a:xfrm>
            <a:off x="1461682" y="2693636"/>
            <a:ext cx="58356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input</a:t>
            </a:r>
            <a:endParaRPr dirty="0">
              <a:latin typeface="Calibri Light" panose="020F0302020204030204" pitchFamily="34" charset="0"/>
              <a:cs typeface="Calibri Light" panose="020F0302020204030204" pitchFamily="34" charset="0"/>
            </a:endParaRPr>
          </a:p>
        </p:txBody>
      </p:sp>
      <p:sp>
        <p:nvSpPr>
          <p:cNvPr id="23" name="object 23"/>
          <p:cNvSpPr txBox="1"/>
          <p:nvPr/>
        </p:nvSpPr>
        <p:spPr>
          <a:xfrm>
            <a:off x="5914591" y="3945458"/>
            <a:ext cx="2671445" cy="897682"/>
          </a:xfrm>
          <a:prstGeom prst="rect">
            <a:avLst/>
          </a:prstGeom>
        </p:spPr>
        <p:txBody>
          <a:bodyPr vert="horz" wrap="square" lIns="0" tIns="12700" rIns="0" bIns="0" rtlCol="0">
            <a:spAutoFit/>
          </a:bodyPr>
          <a:lstStyle/>
          <a:p>
            <a:pPr marL="12700">
              <a:lnSpc>
                <a:spcPts val="1664"/>
              </a:lnSpc>
              <a:spcBef>
                <a:spcPts val="100"/>
              </a:spcBef>
            </a:pPr>
            <a:r>
              <a:rPr sz="1400" dirty="0">
                <a:latin typeface="Calibri Light" panose="020F0302020204030204" pitchFamily="34" charset="0"/>
                <a:cs typeface="Calibri Light" panose="020F0302020204030204" pitchFamily="34" charset="0"/>
              </a:rPr>
              <a:t>1</a:t>
            </a:r>
            <a:r>
              <a:rPr sz="1400" spc="-10" dirty="0">
                <a:latin typeface="Calibri Light" panose="020F0302020204030204" pitchFamily="34" charset="0"/>
                <a:cs typeface="Calibri Light" panose="020F0302020204030204" pitchFamily="34" charset="0"/>
              </a:rPr>
              <a:t> </a:t>
            </a:r>
            <a:r>
              <a:rPr sz="1400" spc="-5" dirty="0">
                <a:latin typeface="Calibri Light" panose="020F0302020204030204" pitchFamily="34" charset="0"/>
                <a:cs typeface="Calibri Light" panose="020F0302020204030204" pitchFamily="34" charset="0"/>
              </a:rPr>
              <a:t>number:</a:t>
            </a:r>
            <a:endParaRPr sz="1400" dirty="0">
              <a:latin typeface="Calibri Light" panose="020F0302020204030204" pitchFamily="34" charset="0"/>
              <a:cs typeface="Calibri Light" panose="020F0302020204030204" pitchFamily="34" charset="0"/>
            </a:endParaRPr>
          </a:p>
          <a:p>
            <a:pPr marL="12700" marR="5080">
              <a:lnSpc>
                <a:spcPts val="1650"/>
              </a:lnSpc>
              <a:spcBef>
                <a:spcPts val="65"/>
              </a:spcBef>
            </a:pPr>
            <a:r>
              <a:rPr sz="1400" spc="-5" dirty="0">
                <a:latin typeface="Calibri Light" panose="020F0302020204030204" pitchFamily="34" charset="0"/>
                <a:cs typeface="Calibri Light" panose="020F0302020204030204" pitchFamily="34" charset="0"/>
              </a:rPr>
              <a:t>the </a:t>
            </a:r>
            <a:r>
              <a:rPr sz="1400" dirty="0">
                <a:latin typeface="Calibri Light" panose="020F0302020204030204" pitchFamily="34" charset="0"/>
                <a:cs typeface="Calibri Light" panose="020F0302020204030204" pitchFamily="34" charset="0"/>
              </a:rPr>
              <a:t>result </a:t>
            </a:r>
            <a:r>
              <a:rPr sz="1400" spc="-5" dirty="0">
                <a:latin typeface="Calibri Light" panose="020F0302020204030204" pitchFamily="34" charset="0"/>
                <a:cs typeface="Calibri Light" panose="020F0302020204030204" pitchFamily="34" charset="0"/>
              </a:rPr>
              <a:t>of taking </a:t>
            </a:r>
            <a:r>
              <a:rPr sz="1400" dirty="0">
                <a:latin typeface="Calibri Light" panose="020F0302020204030204" pitchFamily="34" charset="0"/>
                <a:cs typeface="Calibri Light" panose="020F0302020204030204" pitchFamily="34" charset="0"/>
              </a:rPr>
              <a:t>a </a:t>
            </a:r>
            <a:r>
              <a:rPr sz="1400" spc="-5" dirty="0">
                <a:latin typeface="Calibri Light" panose="020F0302020204030204" pitchFamily="34" charset="0"/>
                <a:cs typeface="Calibri Light" panose="020F0302020204030204" pitchFamily="34" charset="0"/>
              </a:rPr>
              <a:t>dot product  between </a:t>
            </a:r>
            <a:r>
              <a:rPr sz="1400" dirty="0">
                <a:latin typeface="Calibri Light" panose="020F0302020204030204" pitchFamily="34" charset="0"/>
                <a:cs typeface="Calibri Light" panose="020F0302020204030204" pitchFamily="34" charset="0"/>
              </a:rPr>
              <a:t>a row </a:t>
            </a:r>
            <a:r>
              <a:rPr sz="1400" spc="-5" dirty="0">
                <a:latin typeface="Calibri Light" panose="020F0302020204030204" pitchFamily="34" charset="0"/>
                <a:cs typeface="Calibri Light" panose="020F0302020204030204" pitchFamily="34" charset="0"/>
              </a:rPr>
              <a:t>of </a:t>
            </a:r>
            <a:r>
              <a:rPr sz="1400" dirty="0">
                <a:latin typeface="Calibri Light" panose="020F0302020204030204" pitchFamily="34" charset="0"/>
                <a:cs typeface="Calibri Light" panose="020F0302020204030204" pitchFamily="34" charset="0"/>
              </a:rPr>
              <a:t>W </a:t>
            </a:r>
            <a:r>
              <a:rPr sz="1400" spc="-5" dirty="0">
                <a:latin typeface="Calibri Light" panose="020F0302020204030204" pitchFamily="34" charset="0"/>
                <a:cs typeface="Calibri Light" panose="020F0302020204030204" pitchFamily="34" charset="0"/>
              </a:rPr>
              <a:t>and the</a:t>
            </a:r>
            <a:r>
              <a:rPr sz="1400" spc="-100" dirty="0">
                <a:latin typeface="Calibri Light" panose="020F0302020204030204" pitchFamily="34" charset="0"/>
                <a:cs typeface="Calibri Light" panose="020F0302020204030204" pitchFamily="34" charset="0"/>
              </a:rPr>
              <a:t> </a:t>
            </a:r>
            <a:r>
              <a:rPr sz="1400" spc="-5" dirty="0">
                <a:latin typeface="Calibri Light" panose="020F0302020204030204" pitchFamily="34" charset="0"/>
                <a:cs typeface="Calibri Light" panose="020F0302020204030204" pitchFamily="34" charset="0"/>
              </a:rPr>
              <a:t>input  </a:t>
            </a:r>
            <a:r>
              <a:rPr sz="1400" dirty="0">
                <a:latin typeface="Calibri Light" panose="020F0302020204030204" pitchFamily="34" charset="0"/>
                <a:cs typeface="Calibri Light" panose="020F0302020204030204" pitchFamily="34" charset="0"/>
              </a:rPr>
              <a:t>(a </a:t>
            </a:r>
            <a:r>
              <a:rPr sz="1400" spc="-5" dirty="0">
                <a:latin typeface="Calibri Light" panose="020F0302020204030204" pitchFamily="34" charset="0"/>
                <a:cs typeface="Calibri Light" panose="020F0302020204030204" pitchFamily="34" charset="0"/>
              </a:rPr>
              <a:t>3072-dimensional dot</a:t>
            </a:r>
            <a:r>
              <a:rPr sz="1400" spc="-80" dirty="0">
                <a:latin typeface="Calibri Light" panose="020F0302020204030204" pitchFamily="34" charset="0"/>
                <a:cs typeface="Calibri Light" panose="020F0302020204030204" pitchFamily="34" charset="0"/>
              </a:rPr>
              <a:t> </a:t>
            </a:r>
            <a:r>
              <a:rPr sz="1400" spc="-5" dirty="0">
                <a:latin typeface="Calibri Light" panose="020F0302020204030204" pitchFamily="34" charset="0"/>
                <a:cs typeface="Calibri Light" panose="020F0302020204030204" pitchFamily="34" charset="0"/>
              </a:rPr>
              <a:t>product)</a:t>
            </a:r>
            <a:endParaRPr sz="1400" dirty="0">
              <a:latin typeface="Calibri Light" panose="020F0302020204030204" pitchFamily="34" charset="0"/>
              <a:cs typeface="Calibri Light" panose="020F0302020204030204" pitchFamily="34" charset="0"/>
            </a:endParaRPr>
          </a:p>
        </p:txBody>
      </p:sp>
      <p:sp>
        <p:nvSpPr>
          <p:cNvPr id="24" name="object 24"/>
          <p:cNvSpPr txBox="1"/>
          <p:nvPr/>
        </p:nvSpPr>
        <p:spPr>
          <a:xfrm>
            <a:off x="6171128" y="3177941"/>
            <a:ext cx="153035" cy="299720"/>
          </a:xfrm>
          <a:prstGeom prst="rect">
            <a:avLst/>
          </a:prstGeom>
        </p:spPr>
        <p:txBody>
          <a:bodyPr vert="horz" wrap="square" lIns="0" tIns="12700" rIns="0" bIns="0" rtlCol="0">
            <a:spAutoFit/>
          </a:bodyPr>
          <a:lstStyle/>
          <a:p>
            <a:pPr marL="12700">
              <a:spcBef>
                <a:spcPts val="100"/>
              </a:spcBef>
            </a:pPr>
            <a:r>
              <a:rPr dirty="0">
                <a:latin typeface="Calibri Light" panose="020F0302020204030204" pitchFamily="34" charset="0"/>
                <a:cs typeface="Calibri Light" panose="020F0302020204030204" pitchFamily="34" charset="0"/>
              </a:rPr>
              <a:t>1</a:t>
            </a:r>
          </a:p>
        </p:txBody>
      </p:sp>
      <p:sp>
        <p:nvSpPr>
          <p:cNvPr id="25" name="object 25"/>
          <p:cNvSpPr txBox="1"/>
          <p:nvPr/>
        </p:nvSpPr>
        <p:spPr>
          <a:xfrm>
            <a:off x="7188014" y="3449803"/>
            <a:ext cx="280035" cy="299720"/>
          </a:xfrm>
          <a:prstGeom prst="rect">
            <a:avLst/>
          </a:prstGeom>
        </p:spPr>
        <p:txBody>
          <a:bodyPr vert="horz" wrap="square" lIns="0" tIns="12700" rIns="0" bIns="0" rtlCol="0">
            <a:spAutoFit/>
          </a:bodyPr>
          <a:lstStyle/>
          <a:p>
            <a:pPr marL="12700">
              <a:spcBef>
                <a:spcPts val="100"/>
              </a:spcBef>
            </a:pPr>
            <a:r>
              <a:rPr spc="-5" dirty="0">
                <a:latin typeface="Calibri Light" panose="020F0302020204030204" pitchFamily="34" charset="0"/>
                <a:cs typeface="Calibri Light" panose="020F0302020204030204" pitchFamily="34" charset="0"/>
              </a:rPr>
              <a:t>10</a:t>
            </a:r>
            <a:endParaRPr dirty="0">
              <a:latin typeface="Calibri Light" panose="020F0302020204030204" pitchFamily="34" charset="0"/>
              <a:cs typeface="Calibri Light" panose="020F0302020204030204" pitchFamily="34" charset="0"/>
            </a:endParaRPr>
          </a:p>
        </p:txBody>
      </p:sp>
      <p:sp>
        <p:nvSpPr>
          <p:cNvPr id="26" name="object 26"/>
          <p:cNvSpPr/>
          <p:nvPr/>
        </p:nvSpPr>
        <p:spPr>
          <a:xfrm>
            <a:off x="6174012" y="3603319"/>
            <a:ext cx="245110" cy="317500"/>
          </a:xfrm>
          <a:custGeom>
            <a:avLst/>
            <a:gdLst/>
            <a:ahLst/>
            <a:cxnLst/>
            <a:rect l="l" t="t" r="r" b="b"/>
            <a:pathLst>
              <a:path w="245110" h="317500">
                <a:moveTo>
                  <a:pt x="0" y="317024"/>
                </a:moveTo>
                <a:lnTo>
                  <a:pt x="244974" y="0"/>
                </a:lnTo>
              </a:path>
            </a:pathLst>
          </a:custGeom>
          <a:ln w="28574">
            <a:solidFill>
              <a:srgbClr val="666666"/>
            </a:solidFill>
          </a:ln>
        </p:spPr>
        <p:txBody>
          <a:bodyPr wrap="square" lIns="0" tIns="0" rIns="0" bIns="0" rtlCol="0"/>
          <a:lstStyle/>
          <a:p>
            <a:endParaRPr dirty="0">
              <a:latin typeface="Calibri Light" panose="020F0302020204030204" pitchFamily="34" charset="0"/>
            </a:endParaRPr>
          </a:p>
        </p:txBody>
      </p:sp>
      <p:sp>
        <p:nvSpPr>
          <p:cNvPr id="27" name="object 27"/>
          <p:cNvSpPr/>
          <p:nvPr/>
        </p:nvSpPr>
        <p:spPr>
          <a:xfrm>
            <a:off x="6367350" y="3486408"/>
            <a:ext cx="145199" cy="160049"/>
          </a:xfrm>
          <a:prstGeom prst="rect">
            <a:avLst/>
          </a:prstGeom>
          <a:blipFill>
            <a:blip r:embed="rId4" cstate="print"/>
            <a:stretch>
              <a:fillRect/>
            </a:stretch>
          </a:blipFill>
        </p:spPr>
        <p:txBody>
          <a:bodyPr wrap="square" lIns="0" tIns="0" rIns="0" bIns="0" rtlCol="0"/>
          <a:lstStyle/>
          <a:p>
            <a:endParaRPr dirty="0">
              <a:latin typeface="Calibri Light" panose="020F0302020204030204" pitchFamily="34" charset="0"/>
            </a:endParaRPr>
          </a:p>
        </p:txBody>
      </p:sp>
      <p:sp>
        <p:nvSpPr>
          <p:cNvPr id="28" name="object 28"/>
          <p:cNvSpPr/>
          <p:nvPr/>
        </p:nvSpPr>
        <p:spPr>
          <a:xfrm>
            <a:off x="3346368" y="3281320"/>
            <a:ext cx="436880" cy="8890"/>
          </a:xfrm>
          <a:custGeom>
            <a:avLst/>
            <a:gdLst/>
            <a:ahLst/>
            <a:cxnLst/>
            <a:rect l="l" t="t" r="r" b="b"/>
            <a:pathLst>
              <a:path w="436879" h="8889">
                <a:moveTo>
                  <a:pt x="0" y="0"/>
                </a:moveTo>
                <a:lnTo>
                  <a:pt x="436399" y="8614"/>
                </a:lnTo>
              </a:path>
            </a:pathLst>
          </a:custGeom>
          <a:ln w="28574">
            <a:solidFill>
              <a:srgbClr val="666666"/>
            </a:solidFill>
          </a:ln>
        </p:spPr>
        <p:txBody>
          <a:bodyPr wrap="square" lIns="0" tIns="0" rIns="0" bIns="0" rtlCol="0"/>
          <a:lstStyle/>
          <a:p>
            <a:endParaRPr dirty="0">
              <a:latin typeface="Calibri Light" panose="020F0302020204030204" pitchFamily="34" charset="0"/>
            </a:endParaRPr>
          </a:p>
        </p:txBody>
      </p:sp>
      <p:sp>
        <p:nvSpPr>
          <p:cNvPr id="29" name="object 29"/>
          <p:cNvSpPr/>
          <p:nvPr/>
        </p:nvSpPr>
        <p:spPr>
          <a:xfrm>
            <a:off x="3767555" y="3228460"/>
            <a:ext cx="159149" cy="122952"/>
          </a:xfrm>
          <a:prstGeom prst="rect">
            <a:avLst/>
          </a:prstGeom>
          <a:blipFill>
            <a:blip r:embed="rId5" cstate="print"/>
            <a:stretch>
              <a:fillRect/>
            </a:stretch>
          </a:blipFill>
        </p:spPr>
        <p:txBody>
          <a:bodyPr wrap="square" lIns="0" tIns="0" rIns="0" bIns="0" rtlCol="0"/>
          <a:lstStyle/>
          <a:p>
            <a:endParaRPr dirty="0">
              <a:latin typeface="Calibri Light" panose="020F0302020204030204" pitchFamily="34" charset="0"/>
            </a:endParaRPr>
          </a:p>
        </p:txBody>
      </p:sp>
      <p:sp>
        <p:nvSpPr>
          <p:cNvPr id="30" name="object 30"/>
          <p:cNvSpPr/>
          <p:nvPr/>
        </p:nvSpPr>
        <p:spPr>
          <a:xfrm>
            <a:off x="5394488" y="3272645"/>
            <a:ext cx="443230" cy="6350"/>
          </a:xfrm>
          <a:custGeom>
            <a:avLst/>
            <a:gdLst/>
            <a:ahLst/>
            <a:cxnLst/>
            <a:rect l="l" t="t" r="r" b="b"/>
            <a:pathLst>
              <a:path w="443229" h="6350">
                <a:moveTo>
                  <a:pt x="0" y="0"/>
                </a:moveTo>
                <a:lnTo>
                  <a:pt x="442974" y="6272"/>
                </a:lnTo>
              </a:path>
            </a:pathLst>
          </a:custGeom>
          <a:ln w="28574">
            <a:solidFill>
              <a:srgbClr val="666666"/>
            </a:solidFill>
          </a:ln>
        </p:spPr>
        <p:txBody>
          <a:bodyPr wrap="square" lIns="0" tIns="0" rIns="0" bIns="0" rtlCol="0"/>
          <a:lstStyle/>
          <a:p>
            <a:endParaRPr dirty="0">
              <a:latin typeface="Calibri Light" panose="020F0302020204030204" pitchFamily="34" charset="0"/>
            </a:endParaRPr>
          </a:p>
        </p:txBody>
      </p:sp>
      <p:sp>
        <p:nvSpPr>
          <p:cNvPr id="31" name="object 31"/>
          <p:cNvSpPr/>
          <p:nvPr/>
        </p:nvSpPr>
        <p:spPr>
          <a:xfrm>
            <a:off x="5822501" y="3217438"/>
            <a:ext cx="158899" cy="122959"/>
          </a:xfrm>
          <a:prstGeom prst="rect">
            <a:avLst/>
          </a:prstGeom>
          <a:blipFill>
            <a:blip r:embed="rId6" cstate="print"/>
            <a:stretch>
              <a:fillRect/>
            </a:stretch>
          </a:blipFill>
        </p:spPr>
        <p:txBody>
          <a:bodyPr wrap="square" lIns="0" tIns="0" rIns="0" bIns="0" rtlCol="0"/>
          <a:lstStyle/>
          <a:p>
            <a:endParaRPr dirty="0">
              <a:latin typeface="Calibri Light" panose="020F0302020204030204" pitchFamily="34" charset="0"/>
            </a:endParaRPr>
          </a:p>
        </p:txBody>
      </p:sp>
      <p:sp>
        <p:nvSpPr>
          <p:cNvPr id="32" name="object 32"/>
          <p:cNvSpPr txBox="1"/>
          <p:nvPr/>
        </p:nvSpPr>
        <p:spPr>
          <a:xfrm>
            <a:off x="157925" y="5574843"/>
            <a:ext cx="8799195" cy="269304"/>
          </a:xfrm>
          <a:prstGeom prst="rect">
            <a:avLst/>
          </a:prstGeom>
        </p:spPr>
        <p:txBody>
          <a:bodyPr vert="horz" wrap="square" lIns="0" tIns="0" rIns="0" bIns="0" rtlCol="0">
            <a:spAutoFit/>
          </a:bodyPr>
          <a:lstStyle/>
          <a:p>
            <a:pPr>
              <a:lnSpc>
                <a:spcPts val="2065"/>
              </a:lnSpc>
              <a:tabLst>
                <a:tab pos="5253355" algn="l"/>
                <a:tab pos="7234555" algn="l"/>
              </a:tabLst>
            </a:pPr>
            <a:r>
              <a:rPr spc="-5" dirty="0">
                <a:solidFill>
                  <a:srgbClr val="FFFFFF"/>
                </a:solidFill>
                <a:latin typeface="Calibri Light" panose="020F0302020204030204" pitchFamily="34" charset="0"/>
                <a:cs typeface="Calibri Light" panose="020F0302020204030204" pitchFamily="34" charset="0"/>
              </a:rPr>
              <a:t>Fei-Fei Li </a:t>
            </a:r>
            <a:r>
              <a:rPr dirty="0">
                <a:solidFill>
                  <a:srgbClr val="FFFFFF"/>
                </a:solidFill>
                <a:latin typeface="Calibri Light" panose="020F0302020204030204" pitchFamily="34" charset="0"/>
                <a:cs typeface="Calibri Light" panose="020F0302020204030204" pitchFamily="34" charset="0"/>
              </a:rPr>
              <a:t>&amp; Justin Johnson &amp;</a:t>
            </a:r>
            <a:r>
              <a:rPr spc="-20" dirty="0">
                <a:solidFill>
                  <a:srgbClr val="FFFFFF"/>
                </a:solidFill>
                <a:latin typeface="Calibri Light" panose="020F0302020204030204" pitchFamily="34" charset="0"/>
                <a:cs typeface="Calibri Light" panose="020F0302020204030204" pitchFamily="34" charset="0"/>
              </a:rPr>
              <a:t> </a:t>
            </a:r>
            <a:r>
              <a:rPr spc="-5" dirty="0">
                <a:solidFill>
                  <a:srgbClr val="FFFFFF"/>
                </a:solidFill>
                <a:latin typeface="Calibri Light" panose="020F0302020204030204" pitchFamily="34" charset="0"/>
                <a:cs typeface="Calibri Light" panose="020F0302020204030204" pitchFamily="34" charset="0"/>
              </a:rPr>
              <a:t>Serena Yeung	</a:t>
            </a:r>
            <a:r>
              <a:rPr sz="3000" spc="-7" baseline="-4166" dirty="0">
                <a:solidFill>
                  <a:srgbClr val="FFFFFF"/>
                </a:solidFill>
                <a:latin typeface="Calibri Light" panose="020F0302020204030204" pitchFamily="34" charset="0"/>
                <a:cs typeface="Calibri Light" panose="020F0302020204030204" pitchFamily="34" charset="0"/>
              </a:rPr>
              <a:t>Lecture </a:t>
            </a:r>
            <a:r>
              <a:rPr sz="3000" baseline="-4166" dirty="0">
                <a:solidFill>
                  <a:srgbClr val="FFFFFF"/>
                </a:solidFill>
                <a:latin typeface="Calibri Light" panose="020F0302020204030204" pitchFamily="34" charset="0"/>
                <a:cs typeface="Calibri Light" panose="020F0302020204030204" pitchFamily="34" charset="0"/>
              </a:rPr>
              <a:t>5</a:t>
            </a:r>
            <a:r>
              <a:rPr sz="3000" spc="-7" baseline="-4166" dirty="0">
                <a:solidFill>
                  <a:srgbClr val="FFFFFF"/>
                </a:solidFill>
                <a:latin typeface="Calibri Light" panose="020F0302020204030204" pitchFamily="34" charset="0"/>
                <a:cs typeface="Calibri Light" panose="020F0302020204030204" pitchFamily="34" charset="0"/>
              </a:rPr>
              <a:t> </a:t>
            </a:r>
            <a:r>
              <a:rPr sz="3000"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April 17,</a:t>
            </a:r>
            <a:r>
              <a:rPr sz="3000" spc="-142" baseline="-4166" dirty="0">
                <a:solidFill>
                  <a:srgbClr val="FFFFFF"/>
                </a:solidFill>
                <a:latin typeface="Calibri Light" panose="020F0302020204030204" pitchFamily="34" charset="0"/>
                <a:cs typeface="Calibri Light" panose="020F0302020204030204" pitchFamily="34" charset="0"/>
              </a:rPr>
              <a:t> </a:t>
            </a:r>
            <a:r>
              <a:rPr sz="3000" spc="-7" baseline="-4166" dirty="0">
                <a:solidFill>
                  <a:srgbClr val="FFFFFF"/>
                </a:solidFill>
                <a:latin typeface="Calibri Light" panose="020F0302020204030204" pitchFamily="34" charset="0"/>
                <a:cs typeface="Calibri Light" panose="020F0302020204030204" pitchFamily="34" charset="0"/>
              </a:rPr>
              <a:t>2018</a:t>
            </a:r>
            <a:endParaRPr sz="3000" baseline="-4166" dirty="0">
              <a:latin typeface="Calibri Light" panose="020F0302020204030204" pitchFamily="34" charset="0"/>
              <a:cs typeface="Calibri Light" panose="020F0302020204030204" pitchFamily="34" charset="0"/>
            </a:endParaRPr>
          </a:p>
        </p:txBody>
      </p:sp>
      <p:sp>
        <p:nvSpPr>
          <p:cNvPr id="3" name="object 2">
            <a:extLst>
              <a:ext uri="{FF2B5EF4-FFF2-40B4-BE49-F238E27FC236}">
                <a16:creationId xmlns:a16="http://schemas.microsoft.com/office/drawing/2014/main" id="{DA2C6BAE-D6A2-4621-0D69-1D69BB30FEF7}"/>
              </a:ext>
            </a:extLst>
          </p:cNvPr>
          <p:cNvSpPr/>
          <p:nvPr/>
        </p:nvSpPr>
        <p:spPr>
          <a:xfrm>
            <a:off x="1260110" y="4372959"/>
            <a:ext cx="1177412" cy="1152897"/>
          </a:xfrm>
          <a:prstGeom prst="rect">
            <a:avLst/>
          </a:prstGeom>
          <a:blipFill>
            <a:blip r:embed="rId7" cstate="print"/>
            <a:stretch>
              <a:fillRect/>
            </a:stretch>
          </a:blipFill>
        </p:spPr>
        <p:txBody>
          <a:bodyPr wrap="square" lIns="0" tIns="0" rIns="0" bIns="0" rtlCol="0"/>
          <a:lstStyle/>
          <a:p>
            <a:endParaRPr/>
          </a:p>
        </p:txBody>
      </p:sp>
      <p:sp>
        <p:nvSpPr>
          <p:cNvPr id="4" name="object 3">
            <a:extLst>
              <a:ext uri="{FF2B5EF4-FFF2-40B4-BE49-F238E27FC236}">
                <a16:creationId xmlns:a16="http://schemas.microsoft.com/office/drawing/2014/main" id="{F501C8F8-F9F8-984B-3640-F3A9F1C12720}"/>
              </a:ext>
            </a:extLst>
          </p:cNvPr>
          <p:cNvSpPr txBox="1"/>
          <p:nvPr/>
        </p:nvSpPr>
        <p:spPr>
          <a:xfrm>
            <a:off x="1395185" y="3944565"/>
            <a:ext cx="871855" cy="391160"/>
          </a:xfrm>
          <a:prstGeom prst="rect">
            <a:avLst/>
          </a:prstGeom>
        </p:spPr>
        <p:txBody>
          <a:bodyPr vert="horz" wrap="square" lIns="0" tIns="12700" rIns="0" bIns="0" rtlCol="0">
            <a:spAutoFit/>
          </a:bodyPr>
          <a:lstStyle/>
          <a:p>
            <a:pPr marL="12700">
              <a:spcBef>
                <a:spcPts val="100"/>
              </a:spcBef>
            </a:pPr>
            <a:r>
              <a:rPr sz="2400" spc="-5" dirty="0">
                <a:solidFill>
                  <a:srgbClr val="0000FF"/>
                </a:solidFill>
                <a:latin typeface="Calibri" panose="020F0502020204030204" pitchFamily="34" charset="0"/>
                <a:cs typeface="Calibri" panose="020F0502020204030204" pitchFamily="34" charset="0"/>
              </a:rPr>
              <a:t>Image</a:t>
            </a:r>
            <a:endParaRPr sz="2400" dirty="0">
              <a:latin typeface="Calibri" panose="020F0502020204030204" pitchFamily="34" charset="0"/>
              <a:cs typeface="Calibri" panose="020F0502020204030204" pitchFamily="34" charset="0"/>
            </a:endParaRPr>
          </a:p>
        </p:txBody>
      </p:sp>
      <p:sp>
        <p:nvSpPr>
          <p:cNvPr id="33" name="object 12">
            <a:extLst>
              <a:ext uri="{FF2B5EF4-FFF2-40B4-BE49-F238E27FC236}">
                <a16:creationId xmlns:a16="http://schemas.microsoft.com/office/drawing/2014/main" id="{0B7B3925-3DA8-DE78-25FD-2EE5F075CE04}"/>
              </a:ext>
            </a:extLst>
          </p:cNvPr>
          <p:cNvSpPr txBox="1"/>
          <p:nvPr/>
        </p:nvSpPr>
        <p:spPr>
          <a:xfrm>
            <a:off x="824249" y="5595665"/>
            <a:ext cx="2732405" cy="559640"/>
          </a:xfrm>
          <a:prstGeom prst="rect">
            <a:avLst/>
          </a:prstGeom>
        </p:spPr>
        <p:txBody>
          <a:bodyPr vert="horz" wrap="square" lIns="0" tIns="10795" rIns="0" bIns="0" rtlCol="0">
            <a:spAutoFit/>
          </a:bodyPr>
          <a:lstStyle/>
          <a:p>
            <a:pPr marL="12700" marR="5080">
              <a:lnSpc>
                <a:spcPct val="100699"/>
              </a:lnSpc>
              <a:spcBef>
                <a:spcPts val="85"/>
              </a:spcBef>
            </a:pPr>
            <a:r>
              <a:rPr spc="-5" dirty="0">
                <a:latin typeface="Calibri" panose="020F0502020204030204" pitchFamily="34" charset="0"/>
                <a:cs typeface="Calibri" panose="020F0502020204030204" pitchFamily="34" charset="0"/>
              </a:rPr>
              <a:t>Array of 32x32x3 numbers  </a:t>
            </a:r>
            <a:r>
              <a:rPr dirty="0">
                <a:latin typeface="Calibri" panose="020F0502020204030204" pitchFamily="34" charset="0"/>
                <a:cs typeface="Calibri" panose="020F0502020204030204" pitchFamily="34" charset="0"/>
              </a:rPr>
              <a:t>(3072 </a:t>
            </a:r>
            <a:r>
              <a:rPr spc="-5" dirty="0">
                <a:latin typeface="Calibri" panose="020F0502020204030204" pitchFamily="34" charset="0"/>
                <a:cs typeface="Calibri" panose="020F0502020204030204" pitchFamily="34" charset="0"/>
              </a:rPr>
              <a:t>numbers</a:t>
            </a:r>
            <a:r>
              <a:rPr spc="-3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total)</a:t>
            </a:r>
            <a:endParaRPr dirty="0">
              <a:latin typeface="Calibri" panose="020F0502020204030204" pitchFamily="34" charset="0"/>
              <a:cs typeface="Calibri" panose="020F0502020204030204" pitchFamily="34" charset="0"/>
            </a:endParaRPr>
          </a:p>
        </p:txBody>
      </p:sp>
      <p:sp>
        <p:nvSpPr>
          <p:cNvPr id="36" name="object 4">
            <a:extLst>
              <a:ext uri="{FF2B5EF4-FFF2-40B4-BE49-F238E27FC236}">
                <a16:creationId xmlns:a16="http://schemas.microsoft.com/office/drawing/2014/main" id="{17A119C7-61E8-4160-A84D-3262D6672FA2}"/>
              </a:ext>
            </a:extLst>
          </p:cNvPr>
          <p:cNvSpPr txBox="1">
            <a:spLocks noGrp="1"/>
          </p:cNvSpPr>
          <p:nvPr>
            <p:ph type="title"/>
          </p:nvPr>
        </p:nvSpPr>
        <p:spPr>
          <a:xfrm>
            <a:off x="378824" y="403499"/>
            <a:ext cx="6138313" cy="566822"/>
          </a:xfrm>
          <a:prstGeom prst="rect">
            <a:avLst/>
          </a:prstGeom>
        </p:spPr>
        <p:txBody>
          <a:bodyPr vert="horz" wrap="square" lIns="0" tIns="12700" rIns="0" bIns="0" rtlCol="0" anchor="ctr">
            <a:spAutoFit/>
          </a:bodyPr>
          <a:lstStyle/>
          <a:p>
            <a:pPr marL="12700">
              <a:lnSpc>
                <a:spcPct val="100000"/>
              </a:lnSpc>
              <a:spcBef>
                <a:spcPts val="100"/>
              </a:spcBef>
            </a:pPr>
            <a:r>
              <a:rPr lang="en-US" sz="3600" spc="-10" dirty="0"/>
              <a:t>Revisit: </a:t>
            </a:r>
            <a:r>
              <a:rPr sz="3600" spc="-10" dirty="0"/>
              <a:t>Fully </a:t>
            </a:r>
            <a:r>
              <a:rPr sz="3600" spc="-5" dirty="0"/>
              <a:t>Connected</a:t>
            </a:r>
            <a:r>
              <a:rPr sz="3600" spc="-85" dirty="0"/>
              <a:t> </a:t>
            </a:r>
            <a:r>
              <a:rPr sz="3600" spc="-5" dirty="0"/>
              <a:t>Layer</a:t>
            </a:r>
            <a:endParaRPr sz="3600" dirty="0"/>
          </a:p>
        </p:txBody>
      </p:sp>
    </p:spTree>
    <p:extLst>
      <p:ext uri="{BB962C8B-B14F-4D97-AF65-F5344CB8AC3E}">
        <p14:creationId xmlns:p14="http://schemas.microsoft.com/office/powerpoint/2010/main" val="2398991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convolution and pooling act as an infinitely strong prior!</a:t>
            </a:r>
          </a:p>
        </p:txBody>
      </p:sp>
      <p:sp>
        <p:nvSpPr>
          <p:cNvPr id="3" name="Content Placeholder 2"/>
          <p:cNvSpPr>
            <a:spLocks noGrp="1"/>
          </p:cNvSpPr>
          <p:nvPr>
            <p:ph idx="1"/>
          </p:nvPr>
        </p:nvSpPr>
        <p:spPr>
          <a:xfrm>
            <a:off x="614855" y="1334199"/>
            <a:ext cx="8229600" cy="4525963"/>
          </a:xfrm>
        </p:spPr>
        <p:txBody>
          <a:bodyPr>
            <a:normAutofit/>
          </a:bodyPr>
          <a:lstStyle/>
          <a:p>
            <a:pPr marL="0" indent="0">
              <a:buNone/>
            </a:pPr>
            <a:endParaRPr lang="en-US" dirty="0"/>
          </a:p>
          <a:p>
            <a:endParaRPr lang="en-US" dirty="0"/>
          </a:p>
          <a:p>
            <a:r>
              <a:rPr lang="en-US" dirty="0"/>
              <a:t>A strong prior has very low entropy, e.g. a Gaussian with low variance</a:t>
            </a:r>
          </a:p>
          <a:p>
            <a:r>
              <a:rPr lang="en-US" dirty="0"/>
              <a:t>An infinitely strong prior says that some parameters are forbidden, and places zero probability on them</a:t>
            </a:r>
          </a:p>
          <a:p>
            <a:r>
              <a:rPr lang="en-US" dirty="0"/>
              <a:t>The convolution ‘prior’ says the identical and zero weights</a:t>
            </a:r>
          </a:p>
          <a:p>
            <a:r>
              <a:rPr lang="en-US" dirty="0"/>
              <a:t>The pooling forces the invariance of small translations</a:t>
            </a:r>
          </a:p>
        </p:txBody>
      </p:sp>
    </p:spTree>
    <p:extLst>
      <p:ext uri="{BB962C8B-B14F-4D97-AF65-F5344CB8AC3E}">
        <p14:creationId xmlns:p14="http://schemas.microsoft.com/office/powerpoint/2010/main" val="920371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neuroscientific basis for CNN</a:t>
            </a:r>
          </a:p>
        </p:txBody>
      </p:sp>
      <p:sp>
        <p:nvSpPr>
          <p:cNvPr id="3" name="Content Placeholder 2"/>
          <p:cNvSpPr>
            <a:spLocks noGrp="1"/>
          </p:cNvSpPr>
          <p:nvPr>
            <p:ph idx="1"/>
          </p:nvPr>
        </p:nvSpPr>
        <p:spPr>
          <a:xfrm>
            <a:off x="614855" y="1334199"/>
            <a:ext cx="8229600" cy="4525963"/>
          </a:xfrm>
        </p:spPr>
        <p:txBody>
          <a:bodyPr>
            <a:normAutofit fontScale="62500" lnSpcReduction="20000"/>
          </a:bodyPr>
          <a:lstStyle/>
          <a:p>
            <a:pPr marL="0" indent="0">
              <a:buNone/>
            </a:pPr>
            <a:endParaRPr lang="en-US" dirty="0"/>
          </a:p>
          <a:p>
            <a:r>
              <a:rPr lang="en-US" dirty="0"/>
              <a:t>The primary visual cortex, V1, about which we know the most</a:t>
            </a:r>
          </a:p>
          <a:p>
            <a:r>
              <a:rPr lang="en-US" dirty="0"/>
              <a:t>The brain region LGN, lateral geniculate nucleus, at the back of the head carries the signal from the eye to V1, a convolutional layer captures three aspects of V1</a:t>
            </a:r>
          </a:p>
          <a:p>
            <a:pPr lvl="1"/>
            <a:r>
              <a:rPr lang="en-US" dirty="0"/>
              <a:t>It has a 2-dimensional structure</a:t>
            </a:r>
          </a:p>
          <a:p>
            <a:pPr lvl="1"/>
            <a:r>
              <a:rPr lang="en-US" dirty="0"/>
              <a:t>V1 contains many simple cells, linear units</a:t>
            </a:r>
          </a:p>
          <a:p>
            <a:pPr lvl="1"/>
            <a:r>
              <a:rPr lang="en-US" dirty="0"/>
              <a:t>V1 has many complex cells, corresponding to features with shift invariance, similar to pooling</a:t>
            </a:r>
          </a:p>
          <a:p>
            <a:r>
              <a:rPr lang="en-US" dirty="0"/>
              <a:t>When viewing an object, info flows from the retina, through LGN, to V1, then onward to V2, then V4, then IT, </a:t>
            </a:r>
            <a:r>
              <a:rPr lang="en-US" dirty="0" err="1"/>
              <a:t>inferotemporal</a:t>
            </a:r>
            <a:r>
              <a:rPr lang="en-US" dirty="0"/>
              <a:t> cortex, corresponding to the last layer of CNN features</a:t>
            </a:r>
          </a:p>
          <a:p>
            <a:r>
              <a:rPr lang="en-US" dirty="0"/>
              <a:t>Not modeled at all. The mammalian vision system develops an attention mechanism</a:t>
            </a:r>
          </a:p>
          <a:p>
            <a:pPr lvl="1"/>
            <a:r>
              <a:rPr lang="en-US" dirty="0"/>
              <a:t>The human eye is mostly very low resolution, except for a tiny patch fovea. </a:t>
            </a:r>
          </a:p>
          <a:p>
            <a:pPr lvl="1"/>
            <a:r>
              <a:rPr lang="en-US" dirty="0"/>
              <a:t>The human brain makes several eye movements saccades to salient parts of the scene</a:t>
            </a:r>
          </a:p>
          <a:p>
            <a:pPr lvl="1"/>
            <a:r>
              <a:rPr lang="en-US" dirty="0"/>
              <a:t>The human vision perceives 3D</a:t>
            </a:r>
          </a:p>
          <a:p>
            <a:r>
              <a:rPr lang="en-US" dirty="0"/>
              <a:t>A simple cell responds to a specific spatial frequency of brightness in a specific direction at a specific location --- Gabor-like functions</a:t>
            </a:r>
          </a:p>
        </p:txBody>
      </p:sp>
    </p:spTree>
    <p:extLst>
      <p:ext uri="{BB962C8B-B14F-4D97-AF65-F5344CB8AC3E}">
        <p14:creationId xmlns:p14="http://schemas.microsoft.com/office/powerpoint/2010/main" val="377147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CNN as a natural features and descriptors</a:t>
            </a:r>
          </a:p>
        </p:txBody>
      </p:sp>
      <p:sp>
        <p:nvSpPr>
          <p:cNvPr id="3" name="Content Placeholder 2"/>
          <p:cNvSpPr>
            <a:spLocks noGrp="1"/>
          </p:cNvSpPr>
          <p:nvPr>
            <p:ph idx="1"/>
          </p:nvPr>
        </p:nvSpPr>
        <p:spPr/>
        <p:txBody>
          <a:bodyPr>
            <a:normAutofit/>
          </a:bodyPr>
          <a:lstStyle/>
          <a:p>
            <a:r>
              <a:rPr lang="en-US" dirty="0"/>
              <a:t>Each point is an interest point or feature point with high-dimensional descriptors</a:t>
            </a:r>
          </a:p>
          <a:p>
            <a:r>
              <a:rPr lang="en-US" dirty="0"/>
              <a:t>Some of them are naturally ‘unimportant’, and weighted down by the nets</a:t>
            </a:r>
          </a:p>
          <a:p>
            <a:r>
              <a:rPr lang="en-US" dirty="0"/>
              <a:t>The spatial information is kept through the nets</a:t>
            </a:r>
          </a:p>
          <a:p>
            <a:r>
              <a:rPr lang="en-US" dirty="0"/>
              <a:t>The hierarchical description is natural from local to global for each point, each pixel, and each feature point</a:t>
            </a:r>
          </a:p>
        </p:txBody>
      </p:sp>
    </p:spTree>
    <p:extLst>
      <p:ext uri="{BB962C8B-B14F-4D97-AF65-F5344CB8AC3E}">
        <p14:creationId xmlns:p14="http://schemas.microsoft.com/office/powerpoint/2010/main" val="3718187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677" y="522672"/>
            <a:ext cx="8441690" cy="1126334"/>
          </a:xfrm>
          <a:prstGeom prst="rect">
            <a:avLst/>
          </a:prstGeom>
        </p:spPr>
        <p:txBody>
          <a:bodyPr vert="horz" wrap="square" lIns="0" tIns="12700" rIns="0" bIns="0" rtlCol="0" anchor="ctr">
            <a:spAutoFit/>
          </a:bodyPr>
          <a:lstStyle/>
          <a:p>
            <a:pPr marL="12700">
              <a:lnSpc>
                <a:spcPct val="100000"/>
              </a:lnSpc>
              <a:spcBef>
                <a:spcPts val="100"/>
              </a:spcBef>
            </a:pPr>
            <a:r>
              <a:rPr sz="3600" spc="-5" dirty="0"/>
              <a:t>Fully Connected Layer </a:t>
            </a:r>
            <a:r>
              <a:rPr sz="3600" dirty="0"/>
              <a:t>(FC</a:t>
            </a:r>
            <a:r>
              <a:rPr sz="3600" spc="-25" dirty="0"/>
              <a:t> </a:t>
            </a:r>
            <a:r>
              <a:rPr sz="3600" spc="-5" dirty="0"/>
              <a:t>layer)</a:t>
            </a:r>
          </a:p>
          <a:p>
            <a:pPr marL="469265" marR="5080" indent="-304800">
              <a:lnSpc>
                <a:spcPct val="100699"/>
              </a:lnSpc>
              <a:spcBef>
                <a:spcPts val="30"/>
              </a:spcBef>
              <a:tabLst>
                <a:tab pos="469265" algn="l"/>
              </a:tabLst>
            </a:pPr>
            <a:r>
              <a:rPr sz="1800" dirty="0"/>
              <a:t>-	</a:t>
            </a:r>
            <a:r>
              <a:rPr sz="1800" spc="-5" dirty="0"/>
              <a:t>Contains neurons that </a:t>
            </a:r>
            <a:r>
              <a:rPr sz="1800" dirty="0"/>
              <a:t>connect </a:t>
            </a:r>
            <a:r>
              <a:rPr sz="1800" spc="-5" dirty="0"/>
              <a:t>to the entire input </a:t>
            </a:r>
            <a:r>
              <a:rPr sz="1800" dirty="0"/>
              <a:t>volume, </a:t>
            </a:r>
            <a:r>
              <a:rPr sz="1800" spc="-5" dirty="0"/>
              <a:t>as in ordinary Neural  Networks</a:t>
            </a:r>
            <a:endParaRPr sz="1800" dirty="0"/>
          </a:p>
        </p:txBody>
      </p:sp>
      <p:grpSp>
        <p:nvGrpSpPr>
          <p:cNvPr id="9" name="Group 8">
            <a:extLst>
              <a:ext uri="{FF2B5EF4-FFF2-40B4-BE49-F238E27FC236}">
                <a16:creationId xmlns:a16="http://schemas.microsoft.com/office/drawing/2014/main" id="{FAF95222-3B19-60D0-C4BA-A310467F4D28}"/>
              </a:ext>
            </a:extLst>
          </p:cNvPr>
          <p:cNvGrpSpPr>
            <a:grpSpLocks noChangeAspect="1"/>
          </p:cNvGrpSpPr>
          <p:nvPr/>
        </p:nvGrpSpPr>
        <p:grpSpPr>
          <a:xfrm>
            <a:off x="628650" y="2132243"/>
            <a:ext cx="8019602" cy="3840480"/>
            <a:chOff x="1294347" y="2298497"/>
            <a:chExt cx="6164912" cy="2952294"/>
          </a:xfrm>
        </p:grpSpPr>
        <p:sp>
          <p:nvSpPr>
            <p:cNvPr id="3" name="object 3"/>
            <p:cNvSpPr/>
            <p:nvPr/>
          </p:nvSpPr>
          <p:spPr>
            <a:xfrm>
              <a:off x="1294347" y="2298497"/>
              <a:ext cx="6164912" cy="295229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45747" y="3542648"/>
              <a:ext cx="1470522" cy="1342969"/>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a:spLocks noGrp="1"/>
          </p:cNvSpPr>
          <p:nvPr>
            <p:ph type="sldNum" sz="quarter" idx="7"/>
          </p:nvPr>
        </p:nvSpPr>
        <p:spPr>
          <a:xfrm>
            <a:off x="6457950" y="8099525"/>
            <a:ext cx="2057400" cy="307777"/>
          </a:xfrm>
          <a:prstGeom prst="rect">
            <a:avLst/>
          </a:prstGeom>
        </p:spPr>
        <p:txBody>
          <a:bodyPr vert="horz" wrap="square" lIns="0" tIns="0" rIns="0" bIns="0" rtlCol="0" anchor="ctr">
            <a:spAutoFit/>
          </a:bodyPr>
          <a:lstStyle/>
          <a:p>
            <a:pPr marL="12700">
              <a:lnSpc>
                <a:spcPts val="2380"/>
              </a:lnSpc>
            </a:pPr>
            <a:r>
              <a:rPr sz="3000" spc="-7" baseline="1388" dirty="0">
                <a:latin typeface="Calibri" panose="020F0502020204030204" pitchFamily="34" charset="0"/>
                <a:cs typeface="Calibri" panose="020F0502020204030204" pitchFamily="34" charset="0"/>
              </a:rPr>
              <a:t>Lecture </a:t>
            </a:r>
            <a:r>
              <a:rPr sz="3000" baseline="1388" dirty="0">
                <a:latin typeface="Calibri" panose="020F0502020204030204" pitchFamily="34" charset="0"/>
                <a:cs typeface="Calibri" panose="020F0502020204030204" pitchFamily="34" charset="0"/>
              </a:rPr>
              <a:t>5 -</a:t>
            </a:r>
            <a:r>
              <a:rPr sz="3000" spc="-277" baseline="1388" dirty="0">
                <a:latin typeface="Calibri" panose="020F0502020204030204" pitchFamily="34" charset="0"/>
                <a:cs typeface="Calibri" panose="020F0502020204030204" pitchFamily="34" charset="0"/>
              </a:rPr>
              <a:t> </a:t>
            </a:r>
            <a:fld id="{81D60167-4931-47E6-BA6A-407CBD079E47}" type="slidenum">
              <a:rPr sz="2000" dirty="0">
                <a:latin typeface="Calibri" panose="020F0502020204030204" pitchFamily="34" charset="0"/>
                <a:cs typeface="Calibri" panose="020F0502020204030204" pitchFamily="34" charset="0"/>
              </a:rPr>
              <a:pPr marL="12700">
                <a:lnSpc>
                  <a:spcPts val="2380"/>
                </a:lnSpc>
              </a:pPr>
              <a:t>53</a:t>
            </a:fld>
            <a:endParaRPr sz="2000" dirty="0">
              <a:latin typeface="Calibri" panose="020F0502020204030204" pitchFamily="34" charset="0"/>
              <a:cs typeface="Calibri" panose="020F0502020204030204" pitchFamily="34" charset="0"/>
            </a:endParaRPr>
          </a:p>
        </p:txBody>
      </p:sp>
      <p:sp>
        <p:nvSpPr>
          <p:cNvPr id="7" name="object 7"/>
          <p:cNvSpPr txBox="1">
            <a:spLocks noGrp="1"/>
          </p:cNvSpPr>
          <p:nvPr>
            <p:ph type="dt" sz="half" idx="6"/>
          </p:nvPr>
        </p:nvSpPr>
        <p:spPr>
          <a:xfrm>
            <a:off x="628650" y="8113247"/>
            <a:ext cx="2057400" cy="280333"/>
          </a:xfrm>
          <a:prstGeom prst="rect">
            <a:avLst/>
          </a:prstGeom>
        </p:spPr>
        <p:txBody>
          <a:bodyPr vert="horz" wrap="square" lIns="0" tIns="0" rIns="0" bIns="0" rtlCol="0" anchor="ctr">
            <a:spAutoFit/>
          </a:bodyPr>
          <a:lstStyle/>
          <a:p>
            <a:pPr marL="12700">
              <a:lnSpc>
                <a:spcPts val="2310"/>
              </a:lnSpc>
            </a:pPr>
            <a:r>
              <a:rPr spc="-5" dirty="0">
                <a:latin typeface="Calibri" panose="020F0502020204030204" pitchFamily="34" charset="0"/>
                <a:cs typeface="Calibri" panose="020F0502020204030204" pitchFamily="34" charset="0"/>
              </a:rPr>
              <a:t>April 17,</a:t>
            </a:r>
            <a:r>
              <a:rPr spc="-90"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2018</a:t>
            </a:r>
          </a:p>
        </p:txBody>
      </p:sp>
      <p:sp>
        <p:nvSpPr>
          <p:cNvPr id="8" name="object 8"/>
          <p:cNvSpPr txBox="1">
            <a:spLocks noGrp="1"/>
          </p:cNvSpPr>
          <p:nvPr>
            <p:ph type="ftr" sz="quarter" idx="5"/>
          </p:nvPr>
        </p:nvSpPr>
        <p:spPr>
          <a:xfrm>
            <a:off x="3028950" y="7984109"/>
            <a:ext cx="3086100" cy="538609"/>
          </a:xfrm>
          <a:prstGeom prst="rect">
            <a:avLst/>
          </a:prstGeom>
        </p:spPr>
        <p:txBody>
          <a:bodyPr vert="horz" wrap="square" lIns="0" tIns="0" rIns="0" bIns="0" rtlCol="0" anchor="ctr">
            <a:spAutoFit/>
          </a:bodyPr>
          <a:lstStyle/>
          <a:p>
            <a:pPr marL="12700">
              <a:lnSpc>
                <a:spcPts val="2090"/>
              </a:lnSpc>
            </a:pPr>
            <a:r>
              <a:rPr spc="-5" dirty="0">
                <a:latin typeface="Calibri" panose="020F0502020204030204" pitchFamily="34" charset="0"/>
                <a:cs typeface="Calibri" panose="020F0502020204030204" pitchFamily="34" charset="0"/>
              </a:rPr>
              <a:t>Fei-Fei Li </a:t>
            </a:r>
            <a:r>
              <a:rPr dirty="0">
                <a:latin typeface="Calibri" panose="020F0502020204030204" pitchFamily="34" charset="0"/>
                <a:cs typeface="Calibri" panose="020F0502020204030204" pitchFamily="34" charset="0"/>
              </a:rPr>
              <a:t>&amp; Justin Johnson &amp; </a:t>
            </a:r>
            <a:r>
              <a:rPr spc="-5" dirty="0">
                <a:latin typeface="Calibri" panose="020F0502020204030204" pitchFamily="34" charset="0"/>
                <a:cs typeface="Calibri" panose="020F0502020204030204" pitchFamily="34" charset="0"/>
              </a:rPr>
              <a:t>Serena</a:t>
            </a:r>
            <a:r>
              <a:rPr spc="-125" dirty="0">
                <a:latin typeface="Calibri" panose="020F0502020204030204" pitchFamily="34" charset="0"/>
                <a:cs typeface="Calibri" panose="020F0502020204030204" pitchFamily="34" charset="0"/>
              </a:rPr>
              <a:t> </a:t>
            </a:r>
            <a:r>
              <a:rPr spc="-5" dirty="0">
                <a:latin typeface="Calibri" panose="020F0502020204030204" pitchFamily="34" charset="0"/>
                <a:cs typeface="Calibri" panose="020F0502020204030204" pitchFamily="34" charset="0"/>
              </a:rPr>
              <a:t>Yeung</a:t>
            </a:r>
          </a:p>
        </p:txBody>
      </p:sp>
    </p:spTree>
    <p:extLst>
      <p:ext uri="{BB962C8B-B14F-4D97-AF65-F5344CB8AC3E}">
        <p14:creationId xmlns:p14="http://schemas.microsoft.com/office/powerpoint/2010/main" val="3597516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1815BD02-141C-FE00-7675-6CB0BB24F6B7}"/>
              </a:ext>
            </a:extLst>
          </p:cNvPr>
          <p:cNvSpPr>
            <a:spLocks noGrp="1"/>
          </p:cNvSpPr>
          <p:nvPr>
            <p:ph type="title"/>
          </p:nvPr>
        </p:nvSpPr>
        <p:spPr/>
        <p:txBody>
          <a:bodyPr/>
          <a:lstStyle/>
          <a:p>
            <a:r>
              <a:rPr lang="en-US" altLang="en-US">
                <a:ea typeface="ＭＳ Ｐゴシック" panose="020B0600070205080204" pitchFamily="34" charset="-128"/>
              </a:rPr>
              <a:t>A CNN compresses a fully connected network in two ways:</a:t>
            </a:r>
          </a:p>
        </p:txBody>
      </p:sp>
      <p:sp>
        <p:nvSpPr>
          <p:cNvPr id="3" name="Content Placeholder 2">
            <a:extLst>
              <a:ext uri="{FF2B5EF4-FFF2-40B4-BE49-F238E27FC236}">
                <a16:creationId xmlns:a16="http://schemas.microsoft.com/office/drawing/2014/main" id="{3DC6E533-E216-D95E-1BB7-3B89E8F030CA}"/>
              </a:ext>
            </a:extLst>
          </p:cNvPr>
          <p:cNvSpPr>
            <a:spLocks noGrp="1"/>
          </p:cNvSpPr>
          <p:nvPr>
            <p:ph idx="1"/>
          </p:nvPr>
        </p:nvSpPr>
        <p:spPr>
          <a:xfrm>
            <a:off x="457200" y="1828800"/>
            <a:ext cx="8458200" cy="4302125"/>
          </a:xfrm>
        </p:spPr>
        <p:txBody>
          <a:bodyPr/>
          <a:lstStyle/>
          <a:p>
            <a:r>
              <a:rPr lang="en-US" altLang="en-US">
                <a:ea typeface="ＭＳ Ｐゴシック" panose="020B0600070205080204" pitchFamily="34" charset="-128"/>
              </a:rPr>
              <a:t>Reducing number of connections</a:t>
            </a:r>
          </a:p>
          <a:p>
            <a:r>
              <a:rPr lang="en-US" altLang="en-US">
                <a:ea typeface="ＭＳ Ｐゴシック" panose="020B0600070205080204" pitchFamily="34" charset="-128"/>
              </a:rPr>
              <a:t>Shared weights on the edges</a:t>
            </a:r>
          </a:p>
          <a:p>
            <a:r>
              <a:rPr lang="en-US" altLang="en-US">
                <a:ea typeface="ＭＳ Ｐゴシック" panose="020B0600070205080204" pitchFamily="34" charset="-128"/>
              </a:rPr>
              <a:t>Max pooling further reduces the complexity</a:t>
            </a:r>
          </a:p>
        </p:txBody>
      </p:sp>
    </p:spTree>
    <p:extLst>
      <p:ext uri="{BB962C8B-B14F-4D97-AF65-F5344CB8AC3E}">
        <p14:creationId xmlns:p14="http://schemas.microsoft.com/office/powerpoint/2010/main" val="1257494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lgs.tw/img/xp1.png.pagespeed.ic.NzL0vritbc.jpg">
            <a:extLst>
              <a:ext uri="{FF2B5EF4-FFF2-40B4-BE49-F238E27FC236}">
                <a16:creationId xmlns:a16="http://schemas.microsoft.com/office/drawing/2014/main" id="{9B33F5B0-8D6B-78F3-1823-CED4EB4F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79488" y="1531938"/>
            <a:ext cx="2566987"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標題 1">
            <a:extLst>
              <a:ext uri="{FF2B5EF4-FFF2-40B4-BE49-F238E27FC236}">
                <a16:creationId xmlns:a16="http://schemas.microsoft.com/office/drawing/2014/main" id="{B72E1EE7-9F4D-D3B2-A3B7-0F11E81ECD16}"/>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AlphaGo</a:t>
            </a:r>
            <a:endParaRPr lang="zh-TW" altLang="en-US">
              <a:ea typeface="ＭＳ Ｐゴシック" panose="020B0600070205080204" pitchFamily="34" charset="-128"/>
            </a:endParaRPr>
          </a:p>
        </p:txBody>
      </p:sp>
      <p:sp>
        <p:nvSpPr>
          <p:cNvPr id="6" name="矩形 5">
            <a:extLst>
              <a:ext uri="{FF2B5EF4-FFF2-40B4-BE49-F238E27FC236}">
                <a16:creationId xmlns:a16="http://schemas.microsoft.com/office/drawing/2014/main" id="{E3877289-0C76-5734-28C3-4A4FA3ADF46F}"/>
              </a:ext>
            </a:extLst>
          </p:cNvPr>
          <p:cNvSpPr/>
          <p:nvPr/>
        </p:nvSpPr>
        <p:spPr>
          <a:xfrm>
            <a:off x="4067175" y="2255838"/>
            <a:ext cx="1719263" cy="1244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400" dirty="0">
                <a:solidFill>
                  <a:srgbClr val="000000"/>
                </a:solidFill>
                <a:latin typeface="Calibri Light" panose="020F0302020204030204" pitchFamily="34" charset="0"/>
              </a:rPr>
              <a:t>Neural</a:t>
            </a:r>
          </a:p>
          <a:p>
            <a:pPr algn="ctr">
              <a:defRPr/>
            </a:pPr>
            <a:r>
              <a:rPr lang="en-US" altLang="zh-TW" sz="2400" dirty="0">
                <a:solidFill>
                  <a:srgbClr val="000000"/>
                </a:solidFill>
                <a:latin typeface="Calibri Light" panose="020F0302020204030204" pitchFamily="34" charset="0"/>
              </a:rPr>
              <a:t>Network</a:t>
            </a:r>
            <a:endParaRPr lang="zh-TW" altLang="en-US" sz="2400" dirty="0">
              <a:solidFill>
                <a:srgbClr val="000000"/>
              </a:solidFill>
              <a:latin typeface="Calibri Light" panose="020F0302020204030204" pitchFamily="34" charset="0"/>
            </a:endParaRPr>
          </a:p>
        </p:txBody>
      </p:sp>
      <p:sp>
        <p:nvSpPr>
          <p:cNvPr id="7" name="向右箭號 6">
            <a:extLst>
              <a:ext uri="{FF2B5EF4-FFF2-40B4-BE49-F238E27FC236}">
                <a16:creationId xmlns:a16="http://schemas.microsoft.com/office/drawing/2014/main" id="{87D83DA9-4B48-66E9-832C-709F73A98DAA}"/>
              </a:ext>
            </a:extLst>
          </p:cNvPr>
          <p:cNvSpPr/>
          <p:nvPr/>
        </p:nvSpPr>
        <p:spPr>
          <a:xfrm>
            <a:off x="3524250" y="2598738"/>
            <a:ext cx="423863" cy="560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8" name="向右箭號 7">
            <a:extLst>
              <a:ext uri="{FF2B5EF4-FFF2-40B4-BE49-F238E27FC236}">
                <a16:creationId xmlns:a16="http://schemas.microsoft.com/office/drawing/2014/main" id="{009ACBDE-2156-DFD7-926E-55CDA1E1070B}"/>
              </a:ext>
            </a:extLst>
          </p:cNvPr>
          <p:cNvSpPr/>
          <p:nvPr/>
        </p:nvSpPr>
        <p:spPr>
          <a:xfrm>
            <a:off x="5956300" y="2598738"/>
            <a:ext cx="423863" cy="5603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dirty="0">
              <a:latin typeface="Calibri Light" panose="020F0302020204030204" pitchFamily="34" charset="0"/>
            </a:endParaRPr>
          </a:p>
        </p:txBody>
      </p:sp>
      <p:grpSp>
        <p:nvGrpSpPr>
          <p:cNvPr id="9" name="群組 10">
            <a:extLst>
              <a:ext uri="{FF2B5EF4-FFF2-40B4-BE49-F238E27FC236}">
                <a16:creationId xmlns:a16="http://schemas.microsoft.com/office/drawing/2014/main" id="{97C58FCB-50C1-4DBC-ED23-FD50C186F306}"/>
              </a:ext>
            </a:extLst>
          </p:cNvPr>
          <p:cNvGrpSpPr>
            <a:grpSpLocks/>
          </p:cNvGrpSpPr>
          <p:nvPr/>
        </p:nvGrpSpPr>
        <p:grpSpPr bwMode="auto">
          <a:xfrm>
            <a:off x="6488113" y="2274888"/>
            <a:ext cx="1597025" cy="1111250"/>
            <a:chOff x="6737868" y="2183226"/>
            <a:chExt cx="1596788" cy="1111653"/>
          </a:xfrm>
        </p:grpSpPr>
        <p:sp>
          <p:nvSpPr>
            <p:cNvPr id="38929" name="文字方塊 8">
              <a:extLst>
                <a:ext uri="{FF2B5EF4-FFF2-40B4-BE49-F238E27FC236}">
                  <a16:creationId xmlns:a16="http://schemas.microsoft.com/office/drawing/2014/main" id="{F94FC6C9-1E1B-C9B0-95E7-D20AC4CB9377}"/>
                </a:ext>
              </a:extLst>
            </p:cNvPr>
            <p:cNvSpPr txBox="1">
              <a:spLocks noChangeArrowheads="1"/>
            </p:cNvSpPr>
            <p:nvPr/>
          </p:nvSpPr>
          <p:spPr bwMode="auto">
            <a:xfrm>
              <a:off x="6824399" y="2586993"/>
              <a:ext cx="14097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dirty="0">
                  <a:latin typeface="Calibri Light" panose="020F0302020204030204" pitchFamily="34" charset="0"/>
                </a:rPr>
                <a:t>(19 x 19 positions)</a:t>
              </a:r>
              <a:endParaRPr lang="zh-TW" altLang="en-US" sz="2000" dirty="0">
                <a:latin typeface="Calibri Light" panose="020F0302020204030204" pitchFamily="34" charset="0"/>
              </a:endParaRPr>
            </a:p>
          </p:txBody>
        </p:sp>
        <p:sp>
          <p:nvSpPr>
            <p:cNvPr id="38930" name="文字方塊 9">
              <a:extLst>
                <a:ext uri="{FF2B5EF4-FFF2-40B4-BE49-F238E27FC236}">
                  <a16:creationId xmlns:a16="http://schemas.microsoft.com/office/drawing/2014/main" id="{D3B951B3-4BC9-D399-4B77-AAB076C767ED}"/>
                </a:ext>
              </a:extLst>
            </p:cNvPr>
            <p:cNvSpPr txBox="1">
              <a:spLocks noChangeArrowheads="1"/>
            </p:cNvSpPr>
            <p:nvPr/>
          </p:nvSpPr>
          <p:spPr bwMode="auto">
            <a:xfrm>
              <a:off x="6737868" y="2183226"/>
              <a:ext cx="15967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latin typeface="Calibri Light" panose="020F0302020204030204" pitchFamily="34" charset="0"/>
                </a:rPr>
                <a:t>Next move</a:t>
              </a:r>
              <a:endParaRPr lang="zh-TW" altLang="en-US" sz="2000" dirty="0">
                <a:latin typeface="Calibri Light" panose="020F0302020204030204" pitchFamily="34" charset="0"/>
              </a:endParaRPr>
            </a:p>
          </p:txBody>
        </p:sp>
      </p:grpSp>
      <p:sp>
        <p:nvSpPr>
          <p:cNvPr id="12" name="文字方塊 12">
            <a:extLst>
              <a:ext uri="{FF2B5EF4-FFF2-40B4-BE49-F238E27FC236}">
                <a16:creationId xmlns:a16="http://schemas.microsoft.com/office/drawing/2014/main" id="{E4361D22-A280-507B-0B3E-B5BC6AA2FB54}"/>
              </a:ext>
            </a:extLst>
          </p:cNvPr>
          <p:cNvSpPr txBox="1">
            <a:spLocks noChangeArrowheads="1"/>
          </p:cNvSpPr>
          <p:nvPr/>
        </p:nvSpPr>
        <p:spPr bwMode="auto">
          <a:xfrm>
            <a:off x="1079500" y="4179888"/>
            <a:ext cx="27162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19 x 19 matrix</a:t>
            </a:r>
            <a:endParaRPr lang="zh-TW" altLang="en-US" dirty="0">
              <a:latin typeface="Calibri Light" panose="020F0302020204030204" pitchFamily="34" charset="0"/>
            </a:endParaRPr>
          </a:p>
        </p:txBody>
      </p:sp>
      <p:sp>
        <p:nvSpPr>
          <p:cNvPr id="13" name="文字方塊 13">
            <a:extLst>
              <a:ext uri="{FF2B5EF4-FFF2-40B4-BE49-F238E27FC236}">
                <a16:creationId xmlns:a16="http://schemas.microsoft.com/office/drawing/2014/main" id="{E9D9C115-DF63-2794-D120-D0CCD3D50198}"/>
              </a:ext>
            </a:extLst>
          </p:cNvPr>
          <p:cNvSpPr txBox="1">
            <a:spLocks noChangeArrowheads="1"/>
          </p:cNvSpPr>
          <p:nvPr/>
        </p:nvSpPr>
        <p:spPr bwMode="auto">
          <a:xfrm>
            <a:off x="1576388" y="4775200"/>
            <a:ext cx="1722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Black: 1</a:t>
            </a:r>
            <a:endParaRPr lang="zh-TW" altLang="en-US" dirty="0">
              <a:latin typeface="Calibri Light" panose="020F0302020204030204" pitchFamily="34" charset="0"/>
            </a:endParaRPr>
          </a:p>
        </p:txBody>
      </p:sp>
      <p:sp>
        <p:nvSpPr>
          <p:cNvPr id="14" name="文字方塊 14">
            <a:extLst>
              <a:ext uri="{FF2B5EF4-FFF2-40B4-BE49-F238E27FC236}">
                <a16:creationId xmlns:a16="http://schemas.microsoft.com/office/drawing/2014/main" id="{85AAE6A7-AB4E-C539-A22A-D2E880B2040E}"/>
              </a:ext>
            </a:extLst>
          </p:cNvPr>
          <p:cNvSpPr txBox="1">
            <a:spLocks noChangeArrowheads="1"/>
          </p:cNvSpPr>
          <p:nvPr/>
        </p:nvSpPr>
        <p:spPr bwMode="auto">
          <a:xfrm>
            <a:off x="1576388" y="5224463"/>
            <a:ext cx="1722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white: -1</a:t>
            </a:r>
            <a:endParaRPr lang="zh-TW" altLang="en-US" dirty="0">
              <a:latin typeface="Calibri Light" panose="020F0302020204030204" pitchFamily="34" charset="0"/>
            </a:endParaRPr>
          </a:p>
        </p:txBody>
      </p:sp>
      <p:sp>
        <p:nvSpPr>
          <p:cNvPr id="15" name="文字方塊 15">
            <a:extLst>
              <a:ext uri="{FF2B5EF4-FFF2-40B4-BE49-F238E27FC236}">
                <a16:creationId xmlns:a16="http://schemas.microsoft.com/office/drawing/2014/main" id="{6ACD5B15-B340-F2CE-753B-0F37DB993118}"/>
              </a:ext>
            </a:extLst>
          </p:cNvPr>
          <p:cNvSpPr txBox="1">
            <a:spLocks noChangeArrowheads="1"/>
          </p:cNvSpPr>
          <p:nvPr/>
        </p:nvSpPr>
        <p:spPr bwMode="auto">
          <a:xfrm>
            <a:off x="1576388" y="5673725"/>
            <a:ext cx="17224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none: 0</a:t>
            </a:r>
            <a:endParaRPr lang="zh-TW" altLang="en-US" dirty="0">
              <a:latin typeface="Calibri Light" panose="020F0302020204030204" pitchFamily="34" charset="0"/>
            </a:endParaRPr>
          </a:p>
        </p:txBody>
      </p:sp>
      <p:sp>
        <p:nvSpPr>
          <p:cNvPr id="17" name="文字方塊 17">
            <a:extLst>
              <a:ext uri="{FF2B5EF4-FFF2-40B4-BE49-F238E27FC236}">
                <a16:creationId xmlns:a16="http://schemas.microsoft.com/office/drawing/2014/main" id="{C6F16087-6503-CF87-6439-2C62A05BF900}"/>
              </a:ext>
            </a:extLst>
          </p:cNvPr>
          <p:cNvSpPr txBox="1"/>
          <p:nvPr/>
        </p:nvSpPr>
        <p:spPr>
          <a:xfrm>
            <a:off x="3680602" y="4623211"/>
            <a:ext cx="4929997" cy="830997"/>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latin typeface="Calibri Light" panose="020F0302020204030204" pitchFamily="34" charset="0"/>
              </a:rPr>
              <a:t>Fully-connected feedforward network can be used</a:t>
            </a:r>
            <a:endParaRPr lang="zh-TW" altLang="en-US" sz="2400" dirty="0">
              <a:solidFill>
                <a:srgbClr val="000000"/>
              </a:solidFill>
              <a:latin typeface="Calibri Light" panose="020F0302020204030204" pitchFamily="34" charset="0"/>
            </a:endParaRPr>
          </a:p>
        </p:txBody>
      </p:sp>
      <p:sp>
        <p:nvSpPr>
          <p:cNvPr id="18" name="文字方塊 18">
            <a:extLst>
              <a:ext uri="{FF2B5EF4-FFF2-40B4-BE49-F238E27FC236}">
                <a16:creationId xmlns:a16="http://schemas.microsoft.com/office/drawing/2014/main" id="{524093C3-9D83-4296-66DE-6CE3E9D4D983}"/>
              </a:ext>
            </a:extLst>
          </p:cNvPr>
          <p:cNvSpPr txBox="1"/>
          <p:nvPr/>
        </p:nvSpPr>
        <p:spPr>
          <a:xfrm>
            <a:off x="3680603" y="5669311"/>
            <a:ext cx="4929996"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latin typeface="Calibri Light" panose="020F0302020204030204" pitchFamily="34" charset="0"/>
              </a:rPr>
              <a:t>But CNN performs much better</a:t>
            </a:r>
            <a:endParaRPr lang="zh-TW" altLang="en-US" sz="2400" dirty="0">
              <a:solidFill>
                <a:srgbClr val="000000"/>
              </a:solidFill>
              <a:latin typeface="Calibri Light" panose="020F03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p:bldP spid="13" grpId="0"/>
      <p:bldP spid="14"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標題 1">
            <a:extLst>
              <a:ext uri="{FF2B5EF4-FFF2-40B4-BE49-F238E27FC236}">
                <a16:creationId xmlns:a16="http://schemas.microsoft.com/office/drawing/2014/main" id="{6DF41F2A-1510-B1E5-59C7-03588BDA9D15}"/>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AlphaGo’s policy network</a:t>
            </a:r>
            <a:endParaRPr lang="zh-TW" altLang="en-US">
              <a:ea typeface="ＭＳ Ｐゴシック" panose="020B0600070205080204" pitchFamily="34" charset="-128"/>
            </a:endParaRPr>
          </a:p>
        </p:txBody>
      </p:sp>
      <p:pic>
        <p:nvPicPr>
          <p:cNvPr id="6" name="圖片 3">
            <a:extLst>
              <a:ext uri="{FF2B5EF4-FFF2-40B4-BE49-F238E27FC236}">
                <a16:creationId xmlns:a16="http://schemas.microsoft.com/office/drawing/2014/main" id="{37467587-9AF2-D393-F21A-FAF48A6D38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2965450"/>
            <a:ext cx="8955088" cy="368458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sp>
        <p:nvSpPr>
          <p:cNvPr id="7" name="文字方塊 4">
            <a:extLst>
              <a:ext uri="{FF2B5EF4-FFF2-40B4-BE49-F238E27FC236}">
                <a16:creationId xmlns:a16="http://schemas.microsoft.com/office/drawing/2014/main" id="{675AC39D-1EF7-E703-A702-7B72251CA156}"/>
              </a:ext>
            </a:extLst>
          </p:cNvPr>
          <p:cNvSpPr txBox="1"/>
          <p:nvPr/>
        </p:nvSpPr>
        <p:spPr>
          <a:xfrm>
            <a:off x="152400" y="2362200"/>
            <a:ext cx="6657521"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400" dirty="0">
                <a:solidFill>
                  <a:srgbClr val="000000"/>
                </a:solidFill>
                <a:latin typeface="Calibri Light" panose="020F0302020204030204" pitchFamily="34" charset="0"/>
              </a:rPr>
              <a:t>Note: </a:t>
            </a:r>
            <a:r>
              <a:rPr lang="en-US" altLang="zh-TW" sz="2400" dirty="0" err="1">
                <a:solidFill>
                  <a:srgbClr val="000000"/>
                </a:solidFill>
                <a:latin typeface="Calibri Light" panose="020F0302020204030204" pitchFamily="34" charset="0"/>
              </a:rPr>
              <a:t>AlphaGo</a:t>
            </a:r>
            <a:r>
              <a:rPr lang="en-US" altLang="zh-TW" sz="2400" dirty="0">
                <a:solidFill>
                  <a:srgbClr val="000000"/>
                </a:solidFill>
                <a:latin typeface="Calibri Light" panose="020F0302020204030204" pitchFamily="34" charset="0"/>
              </a:rPr>
              <a:t> does not use Max Pooling.</a:t>
            </a:r>
            <a:endParaRPr lang="zh-TW" altLang="en-US" sz="2400" dirty="0">
              <a:solidFill>
                <a:srgbClr val="000000"/>
              </a:solidFill>
              <a:latin typeface="Calibri Light" panose="020F0302020204030204" pitchFamily="34" charset="0"/>
            </a:endParaRPr>
          </a:p>
        </p:txBody>
      </p:sp>
      <p:sp>
        <p:nvSpPr>
          <p:cNvPr id="39954" name="TextBox 22">
            <a:extLst>
              <a:ext uri="{FF2B5EF4-FFF2-40B4-BE49-F238E27FC236}">
                <a16:creationId xmlns:a16="http://schemas.microsoft.com/office/drawing/2014/main" id="{A1AF7273-DB57-0E77-462E-0EAE817DB7AE}"/>
              </a:ext>
            </a:extLst>
          </p:cNvPr>
          <p:cNvSpPr txBox="1">
            <a:spLocks noChangeArrowheads="1"/>
          </p:cNvSpPr>
          <p:nvPr/>
        </p:nvSpPr>
        <p:spPr bwMode="auto">
          <a:xfrm>
            <a:off x="25400" y="1828800"/>
            <a:ext cx="662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latin typeface="Calibri Light" panose="020F0302020204030204" pitchFamily="34" charset="0"/>
              </a:rPr>
              <a:t>The following is quotation from their Nature article: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圖片 24">
            <a:extLst>
              <a:ext uri="{FF2B5EF4-FFF2-40B4-BE49-F238E27FC236}">
                <a16:creationId xmlns:a16="http://schemas.microsoft.com/office/drawing/2014/main" id="{B0AD8D4C-3E12-65F8-EBBB-CE925F96F3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3113088"/>
            <a:ext cx="654526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標題 1">
            <a:extLst>
              <a:ext uri="{FF2B5EF4-FFF2-40B4-BE49-F238E27FC236}">
                <a16:creationId xmlns:a16="http://schemas.microsoft.com/office/drawing/2014/main" id="{0035BE8A-8774-9D63-CFE1-D0B4D166DB63}"/>
              </a:ext>
            </a:extLst>
          </p:cNvPr>
          <p:cNvSpPr>
            <a:spLocks noGrp="1"/>
          </p:cNvSpPr>
          <p:nvPr>
            <p:ph type="title"/>
          </p:nvPr>
        </p:nvSpPr>
        <p:spPr>
          <a:xfrm>
            <a:off x="628650" y="295275"/>
            <a:ext cx="7886700" cy="1325563"/>
          </a:xfrm>
        </p:spPr>
        <p:txBody>
          <a:bodyPr/>
          <a:lstStyle/>
          <a:p>
            <a:r>
              <a:rPr lang="en-US" altLang="zh-TW">
                <a:ea typeface="ＭＳ Ｐゴシック" panose="020B0600070205080204" pitchFamily="34" charset="-128"/>
              </a:rPr>
              <a:t>CNN in speech recognition</a:t>
            </a:r>
            <a:endParaRPr lang="zh-TW" altLang="en-US">
              <a:ea typeface="ＭＳ Ｐゴシック" panose="020B0600070205080204" pitchFamily="34" charset="-128"/>
            </a:endParaRPr>
          </a:p>
        </p:txBody>
      </p:sp>
      <p:cxnSp>
        <p:nvCxnSpPr>
          <p:cNvPr id="6" name="直線單箭頭接點 4">
            <a:extLst>
              <a:ext uri="{FF2B5EF4-FFF2-40B4-BE49-F238E27FC236}">
                <a16:creationId xmlns:a16="http://schemas.microsoft.com/office/drawing/2014/main" id="{77ECB0CC-0FDA-A434-1044-E11C1D68444A}"/>
              </a:ext>
            </a:extLst>
          </p:cNvPr>
          <p:cNvCxnSpPr/>
          <p:nvPr/>
        </p:nvCxnSpPr>
        <p:spPr>
          <a:xfrm>
            <a:off x="1390650" y="5778500"/>
            <a:ext cx="6662738"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 name="直線單箭頭接點 5">
            <a:extLst>
              <a:ext uri="{FF2B5EF4-FFF2-40B4-BE49-F238E27FC236}">
                <a16:creationId xmlns:a16="http://schemas.microsoft.com/office/drawing/2014/main" id="{F279F9C3-7BBC-8C81-1BF8-FB0F22394A92}"/>
              </a:ext>
            </a:extLst>
          </p:cNvPr>
          <p:cNvCxnSpPr/>
          <p:nvPr/>
        </p:nvCxnSpPr>
        <p:spPr>
          <a:xfrm flipV="1">
            <a:off x="1390650" y="3100388"/>
            <a:ext cx="0" cy="2674937"/>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0965" name="文字方塊 6">
            <a:extLst>
              <a:ext uri="{FF2B5EF4-FFF2-40B4-BE49-F238E27FC236}">
                <a16:creationId xmlns:a16="http://schemas.microsoft.com/office/drawing/2014/main" id="{7F64C5B4-BA1C-EF1B-2AA5-8E367D0A43E4}"/>
              </a:ext>
            </a:extLst>
          </p:cNvPr>
          <p:cNvSpPr txBox="1">
            <a:spLocks noChangeArrowheads="1"/>
          </p:cNvSpPr>
          <p:nvPr/>
        </p:nvSpPr>
        <p:spPr bwMode="auto">
          <a:xfrm>
            <a:off x="3587750" y="5802313"/>
            <a:ext cx="2189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Time</a:t>
            </a:r>
            <a:endParaRPr lang="zh-TW" altLang="en-US" dirty="0">
              <a:latin typeface="Calibri Light" panose="020F0302020204030204" pitchFamily="34" charset="0"/>
            </a:endParaRPr>
          </a:p>
        </p:txBody>
      </p:sp>
      <p:sp>
        <p:nvSpPr>
          <p:cNvPr id="40966" name="文字方塊 7">
            <a:extLst>
              <a:ext uri="{FF2B5EF4-FFF2-40B4-BE49-F238E27FC236}">
                <a16:creationId xmlns:a16="http://schemas.microsoft.com/office/drawing/2014/main" id="{F0D9DDB3-D3E2-CFCA-3837-84CABD8D3856}"/>
              </a:ext>
            </a:extLst>
          </p:cNvPr>
          <p:cNvSpPr txBox="1">
            <a:spLocks noChangeArrowheads="1"/>
          </p:cNvSpPr>
          <p:nvPr/>
        </p:nvSpPr>
        <p:spPr bwMode="auto">
          <a:xfrm rot="-5400000">
            <a:off x="-30163" y="4203701"/>
            <a:ext cx="2189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Frequency</a:t>
            </a:r>
            <a:endParaRPr lang="zh-TW" altLang="en-US" dirty="0">
              <a:latin typeface="Calibri Light" panose="020F0302020204030204" pitchFamily="34" charset="0"/>
            </a:endParaRPr>
          </a:p>
        </p:txBody>
      </p:sp>
      <p:sp>
        <p:nvSpPr>
          <p:cNvPr id="40967" name="矩形 8">
            <a:extLst>
              <a:ext uri="{FF2B5EF4-FFF2-40B4-BE49-F238E27FC236}">
                <a16:creationId xmlns:a16="http://schemas.microsoft.com/office/drawing/2014/main" id="{5C2E7ABE-A823-17AC-2A8A-6369F1726100}"/>
              </a:ext>
            </a:extLst>
          </p:cNvPr>
          <p:cNvSpPr>
            <a:spLocks noChangeArrowheads="1"/>
          </p:cNvSpPr>
          <p:nvPr/>
        </p:nvSpPr>
        <p:spPr bwMode="auto">
          <a:xfrm>
            <a:off x="3659188" y="6113463"/>
            <a:ext cx="207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solidFill>
                  <a:srgbClr val="FF0000"/>
                </a:solidFill>
                <a:latin typeface="Calibri Light" panose="020F0302020204030204" pitchFamily="34" charset="0"/>
              </a:rPr>
              <a:t>Spectrogram</a:t>
            </a:r>
            <a:endParaRPr lang="zh-TW" altLang="en-US" sz="2800" dirty="0">
              <a:solidFill>
                <a:srgbClr val="FF0000"/>
              </a:solidFill>
              <a:latin typeface="Calibri Light" panose="020F0302020204030204" pitchFamily="34" charset="0"/>
            </a:endParaRPr>
          </a:p>
        </p:txBody>
      </p:sp>
      <p:sp>
        <p:nvSpPr>
          <p:cNvPr id="11" name="矩形 11">
            <a:extLst>
              <a:ext uri="{FF2B5EF4-FFF2-40B4-BE49-F238E27FC236}">
                <a16:creationId xmlns:a16="http://schemas.microsoft.com/office/drawing/2014/main" id="{65F6A4CC-CD37-5587-554E-C3D19E61D58B}"/>
              </a:ext>
            </a:extLst>
          </p:cNvPr>
          <p:cNvSpPr/>
          <p:nvPr/>
        </p:nvSpPr>
        <p:spPr>
          <a:xfrm>
            <a:off x="2300288" y="3101975"/>
            <a:ext cx="1509712" cy="26670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2" name="矩形 12">
            <a:extLst>
              <a:ext uri="{FF2B5EF4-FFF2-40B4-BE49-F238E27FC236}">
                <a16:creationId xmlns:a16="http://schemas.microsoft.com/office/drawing/2014/main" id="{87C0227E-DB30-D2DB-373D-F388C6FB6408}"/>
              </a:ext>
            </a:extLst>
          </p:cNvPr>
          <p:cNvSpPr>
            <a:spLocks noChangeArrowheads="1"/>
          </p:cNvSpPr>
          <p:nvPr/>
        </p:nvSpPr>
        <p:spPr bwMode="auto">
          <a:xfrm>
            <a:off x="2192338" y="2127250"/>
            <a:ext cx="1681162" cy="582613"/>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solidFill>
                  <a:srgbClr val="000000"/>
                </a:solidFill>
                <a:latin typeface="Calibri Light" panose="020F0302020204030204" pitchFamily="34" charset="0"/>
              </a:rPr>
              <a:t>CNN</a:t>
            </a:r>
            <a:endParaRPr lang="zh-TW" altLang="en-US" sz="2800" dirty="0">
              <a:solidFill>
                <a:srgbClr val="000000"/>
              </a:solidFill>
              <a:latin typeface="Calibri Light" panose="020F0302020204030204" pitchFamily="34" charset="0"/>
            </a:endParaRPr>
          </a:p>
        </p:txBody>
      </p:sp>
      <p:cxnSp>
        <p:nvCxnSpPr>
          <p:cNvPr id="13" name="直線單箭頭接點 13">
            <a:extLst>
              <a:ext uri="{FF2B5EF4-FFF2-40B4-BE49-F238E27FC236}">
                <a16:creationId xmlns:a16="http://schemas.microsoft.com/office/drawing/2014/main" id="{6F5553A7-BA30-E817-8D4E-52FF94D355A2}"/>
              </a:ext>
            </a:extLst>
          </p:cNvPr>
          <p:cNvCxnSpPr/>
          <p:nvPr/>
        </p:nvCxnSpPr>
        <p:spPr>
          <a:xfrm flipV="1">
            <a:off x="3051175" y="1690688"/>
            <a:ext cx="0" cy="43656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4">
            <a:extLst>
              <a:ext uri="{FF2B5EF4-FFF2-40B4-BE49-F238E27FC236}">
                <a16:creationId xmlns:a16="http://schemas.microsoft.com/office/drawing/2014/main" id="{411A4370-74C1-7B48-3BE8-AC32C7A79655}"/>
              </a:ext>
            </a:extLst>
          </p:cNvPr>
          <p:cNvCxnSpPr>
            <a:endCxn id="12" idx="2"/>
          </p:cNvCxnSpPr>
          <p:nvPr/>
        </p:nvCxnSpPr>
        <p:spPr>
          <a:xfrm flipV="1">
            <a:off x="3033713" y="2709863"/>
            <a:ext cx="0" cy="39052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5">
            <a:extLst>
              <a:ext uri="{FF2B5EF4-FFF2-40B4-BE49-F238E27FC236}">
                <a16:creationId xmlns:a16="http://schemas.microsoft.com/office/drawing/2014/main" id="{74CC6F85-DD13-5EEB-B0AA-46E56DCEF951}"/>
              </a:ext>
            </a:extLst>
          </p:cNvPr>
          <p:cNvSpPr txBox="1">
            <a:spLocks noChangeArrowheads="1"/>
          </p:cNvSpPr>
          <p:nvPr/>
        </p:nvSpPr>
        <p:spPr bwMode="auto">
          <a:xfrm>
            <a:off x="2236788" y="5697538"/>
            <a:ext cx="1592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latin typeface="Calibri Light" panose="020F0302020204030204" pitchFamily="34" charset="0"/>
              </a:rPr>
              <a:t>Image</a:t>
            </a:r>
            <a:endParaRPr lang="zh-TW" altLang="en-US" dirty="0">
              <a:latin typeface="Calibri Light" panose="020F0302020204030204" pitchFamily="34" charset="0"/>
            </a:endParaRPr>
          </a:p>
        </p:txBody>
      </p:sp>
      <p:sp>
        <p:nvSpPr>
          <p:cNvPr id="16" name="矩形 18">
            <a:extLst>
              <a:ext uri="{FF2B5EF4-FFF2-40B4-BE49-F238E27FC236}">
                <a16:creationId xmlns:a16="http://schemas.microsoft.com/office/drawing/2014/main" id="{8DEB9AEE-C6BE-A076-6096-494A45551791}"/>
              </a:ext>
            </a:extLst>
          </p:cNvPr>
          <p:cNvSpPr/>
          <p:nvPr/>
        </p:nvSpPr>
        <p:spPr>
          <a:xfrm>
            <a:off x="2354263" y="3146425"/>
            <a:ext cx="1393825" cy="838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7" name="矩形 19">
            <a:extLst>
              <a:ext uri="{FF2B5EF4-FFF2-40B4-BE49-F238E27FC236}">
                <a16:creationId xmlns:a16="http://schemas.microsoft.com/office/drawing/2014/main" id="{D1931E02-87E0-4690-E255-786BE2996C05}"/>
              </a:ext>
            </a:extLst>
          </p:cNvPr>
          <p:cNvSpPr/>
          <p:nvPr/>
        </p:nvSpPr>
        <p:spPr>
          <a:xfrm>
            <a:off x="2349500" y="34258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sp>
        <p:nvSpPr>
          <p:cNvPr id="18" name="矩形 20">
            <a:extLst>
              <a:ext uri="{FF2B5EF4-FFF2-40B4-BE49-F238E27FC236}">
                <a16:creationId xmlns:a16="http://schemas.microsoft.com/office/drawing/2014/main" id="{4724E5B9-20C1-4173-5812-EEEBCB07B668}"/>
              </a:ext>
            </a:extLst>
          </p:cNvPr>
          <p:cNvSpPr/>
          <p:nvPr/>
        </p:nvSpPr>
        <p:spPr>
          <a:xfrm>
            <a:off x="2349500" y="37052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19" name="直線單箭頭接點 22">
            <a:extLst>
              <a:ext uri="{FF2B5EF4-FFF2-40B4-BE49-F238E27FC236}">
                <a16:creationId xmlns:a16="http://schemas.microsoft.com/office/drawing/2014/main" id="{5B7EEEA9-2930-6787-F97E-13068907A08D}"/>
              </a:ext>
            </a:extLst>
          </p:cNvPr>
          <p:cNvCxnSpPr/>
          <p:nvPr/>
        </p:nvCxnSpPr>
        <p:spPr>
          <a:xfrm>
            <a:off x="3044825" y="4686300"/>
            <a:ext cx="0" cy="5556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23">
            <a:extLst>
              <a:ext uri="{FF2B5EF4-FFF2-40B4-BE49-F238E27FC236}">
                <a16:creationId xmlns:a16="http://schemas.microsoft.com/office/drawing/2014/main" id="{B18CA9F2-A052-CDE9-A1A1-00E3FBAC12E8}"/>
              </a:ext>
            </a:extLst>
          </p:cNvPr>
          <p:cNvSpPr txBox="1">
            <a:spLocks noChangeArrowheads="1"/>
          </p:cNvSpPr>
          <p:nvPr/>
        </p:nvSpPr>
        <p:spPr bwMode="auto">
          <a:xfrm>
            <a:off x="4572000" y="1944688"/>
            <a:ext cx="3184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latin typeface="Calibri Light" panose="020F0302020204030204" pitchFamily="34" charset="0"/>
              </a:rPr>
              <a:t>The filters move in the frequency direction.</a:t>
            </a:r>
            <a:endParaRPr lang="zh-TW" altLang="en-US" dirty="0">
              <a:latin typeface="Calibri Light" panose="020F03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animBg="1"/>
      <p:bldP spid="17" grpId="0" animBg="1"/>
      <p:bldP spid="18" grpId="0" animBg="1"/>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標題 1">
            <a:extLst>
              <a:ext uri="{FF2B5EF4-FFF2-40B4-BE49-F238E27FC236}">
                <a16:creationId xmlns:a16="http://schemas.microsoft.com/office/drawing/2014/main" id="{868D9526-9941-A34E-C3D1-09FB319FF136}"/>
              </a:ext>
            </a:extLst>
          </p:cNvPr>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CNN in text classification</a:t>
            </a:r>
            <a:endParaRPr lang="zh-TW" altLang="en-US">
              <a:ea typeface="ＭＳ Ｐゴシック" panose="020B0600070205080204" pitchFamily="34" charset="-128"/>
            </a:endParaRPr>
          </a:p>
        </p:txBody>
      </p:sp>
      <p:pic>
        <p:nvPicPr>
          <p:cNvPr id="41987" name="圖片 4">
            <a:extLst>
              <a:ext uri="{FF2B5EF4-FFF2-40B4-BE49-F238E27FC236}">
                <a16:creationId xmlns:a16="http://schemas.microsoft.com/office/drawing/2014/main" id="{2631F642-1744-0167-005B-D39B00A834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957388"/>
            <a:ext cx="82772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矩形 5">
            <a:extLst>
              <a:ext uri="{FF2B5EF4-FFF2-40B4-BE49-F238E27FC236}">
                <a16:creationId xmlns:a16="http://schemas.microsoft.com/office/drawing/2014/main" id="{1FBBC445-65FB-F011-B0C7-4F47BD89348A}"/>
              </a:ext>
            </a:extLst>
          </p:cNvPr>
          <p:cNvSpPr>
            <a:spLocks noChangeArrowheads="1"/>
          </p:cNvSpPr>
          <p:nvPr/>
        </p:nvSpPr>
        <p:spPr bwMode="auto">
          <a:xfrm>
            <a:off x="3943350" y="5519738"/>
            <a:ext cx="457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dirty="0">
                <a:latin typeface="Calibri Light" panose="020F0302020204030204" pitchFamily="34" charset="0"/>
              </a:rPr>
              <a:t>Source of image: </a:t>
            </a:r>
            <a:r>
              <a:rPr lang="zh-TW" altLang="en-US" sz="1800" dirty="0">
                <a:latin typeface="Calibri Light" panose="020F0302020204030204" pitchFamily="34" charset="0"/>
              </a:rPr>
              <a:t>http://citeseerx.ist.psu.edu/viewdoc/download?doi=10.1.1.703.6858&amp;rep=rep1&amp;type=pdf</a:t>
            </a:r>
          </a:p>
        </p:txBody>
      </p:sp>
      <p:grpSp>
        <p:nvGrpSpPr>
          <p:cNvPr id="8" name="群組 10">
            <a:extLst>
              <a:ext uri="{FF2B5EF4-FFF2-40B4-BE49-F238E27FC236}">
                <a16:creationId xmlns:a16="http://schemas.microsoft.com/office/drawing/2014/main" id="{2199378F-4516-2F4C-EEC3-C6E037885C60}"/>
              </a:ext>
            </a:extLst>
          </p:cNvPr>
          <p:cNvGrpSpPr>
            <a:grpSpLocks/>
          </p:cNvGrpSpPr>
          <p:nvPr/>
        </p:nvGrpSpPr>
        <p:grpSpPr bwMode="auto">
          <a:xfrm>
            <a:off x="939800" y="3233738"/>
            <a:ext cx="1927225" cy="962025"/>
            <a:chOff x="940253" y="3233058"/>
            <a:chExt cx="1926771" cy="963385"/>
          </a:xfrm>
        </p:grpSpPr>
        <p:sp>
          <p:nvSpPr>
            <p:cNvPr id="9" name="矩形 6">
              <a:extLst>
                <a:ext uri="{FF2B5EF4-FFF2-40B4-BE49-F238E27FC236}">
                  <a16:creationId xmlns:a16="http://schemas.microsoft.com/office/drawing/2014/main" id="{E1E6311C-FA26-CF5C-A387-843B24701D67}"/>
                </a:ext>
              </a:extLst>
            </p:cNvPr>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dirty="0">
                <a:latin typeface="Calibri Light" panose="020F0302020204030204" pitchFamily="34" charset="0"/>
              </a:endParaRPr>
            </a:p>
          </p:txBody>
        </p:sp>
        <p:cxnSp>
          <p:nvCxnSpPr>
            <p:cNvPr id="10" name="直線單箭頭接點 8">
              <a:extLst>
                <a:ext uri="{FF2B5EF4-FFF2-40B4-BE49-F238E27FC236}">
                  <a16:creationId xmlns:a16="http://schemas.microsoft.com/office/drawing/2014/main" id="{5E398779-E9AC-F4D6-68EF-BA1DEF8AD9C0}"/>
                </a:ext>
              </a:extLst>
            </p:cNvPr>
            <p:cNvCxnSpPr/>
            <p:nvPr/>
          </p:nvCxnSpPr>
          <p:spPr>
            <a:xfrm>
              <a:off x="1110076" y="3430186"/>
              <a:ext cx="0" cy="6374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992" name="文字方塊 9">
              <a:extLst>
                <a:ext uri="{FF2B5EF4-FFF2-40B4-BE49-F238E27FC236}">
                  <a16:creationId xmlns:a16="http://schemas.microsoft.com/office/drawing/2014/main" id="{8B7245BD-5179-AF57-B1EA-29AFB70BC74E}"/>
                </a:ext>
              </a:extLst>
            </p:cNvPr>
            <p:cNvSpPr txBox="1">
              <a:spLocks noChangeArrowheads="1"/>
            </p:cNvSpPr>
            <p:nvPr/>
          </p:nvSpPr>
          <p:spPr bwMode="auto">
            <a:xfrm>
              <a:off x="1146403" y="3517935"/>
              <a:ext cx="342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solidFill>
                    <a:srgbClr val="FF0000"/>
                  </a:solidFill>
                  <a:latin typeface="Calibri Light" panose="020F0302020204030204" pitchFamily="34" charset="0"/>
                </a:rPr>
                <a:t>?</a:t>
              </a:r>
              <a:endParaRPr lang="zh-TW" altLang="en-US" dirty="0">
                <a:solidFill>
                  <a:srgbClr val="FF0000"/>
                </a:solidFill>
                <a:latin typeface="Calibri Light" panose="020F03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A146-A132-EC8F-00DB-A56B5AFB4940}"/>
              </a:ext>
            </a:extLst>
          </p:cNvPr>
          <p:cNvSpPr>
            <a:spLocks noGrp="1"/>
          </p:cNvSpPr>
          <p:nvPr>
            <p:ph type="title"/>
          </p:nvPr>
        </p:nvSpPr>
        <p:spPr/>
        <p:txBody>
          <a:bodyPr/>
          <a:lstStyle/>
          <a:p>
            <a:r>
              <a:rPr lang="en-US" dirty="0">
                <a:effectLst/>
                <a:latin typeface="Helvetica" pitchFamily="2" charset="0"/>
              </a:rPr>
              <a:t>Demos</a:t>
            </a:r>
            <a:br>
              <a:rPr lang="en-US" dirty="0">
                <a:effectLst/>
                <a:latin typeface="Helvetica" pitchFamily="2" charset="0"/>
              </a:rPr>
            </a:br>
            <a:endParaRPr lang="en-US" dirty="0"/>
          </a:p>
        </p:txBody>
      </p:sp>
      <p:sp>
        <p:nvSpPr>
          <p:cNvPr id="3" name="Content Placeholder 2">
            <a:extLst>
              <a:ext uri="{FF2B5EF4-FFF2-40B4-BE49-F238E27FC236}">
                <a16:creationId xmlns:a16="http://schemas.microsoft.com/office/drawing/2014/main" id="{08D622EA-4E00-249D-517D-3B73E957E898}"/>
              </a:ext>
            </a:extLst>
          </p:cNvPr>
          <p:cNvSpPr>
            <a:spLocks noGrp="1"/>
          </p:cNvSpPr>
          <p:nvPr>
            <p:ph idx="1"/>
          </p:nvPr>
        </p:nvSpPr>
        <p:spPr/>
        <p:txBody>
          <a:bodyPr/>
          <a:lstStyle/>
          <a:p>
            <a:r>
              <a:rPr lang="en-US" dirty="0"/>
              <a:t>https://</a:t>
            </a:r>
            <a:r>
              <a:rPr lang="en-US" dirty="0" err="1"/>
              <a:t>cs.stanford.edu</a:t>
            </a:r>
            <a:r>
              <a:rPr lang="en-US" dirty="0"/>
              <a:t>/people/</a:t>
            </a:r>
            <a:r>
              <a:rPr lang="en-US" dirty="0" err="1"/>
              <a:t>karpathy</a:t>
            </a:r>
            <a:r>
              <a:rPr lang="en-US" dirty="0"/>
              <a:t>/</a:t>
            </a:r>
            <a:r>
              <a:rPr lang="en-US" dirty="0" err="1"/>
              <a:t>convnetjs</a:t>
            </a:r>
            <a:r>
              <a:rPr lang="en-US" dirty="0"/>
              <a:t>/demo/</a:t>
            </a:r>
            <a:r>
              <a:rPr lang="en-US" dirty="0" err="1"/>
              <a:t>mnist.html</a:t>
            </a:r>
            <a:endParaRPr lang="en-US" dirty="0"/>
          </a:p>
        </p:txBody>
      </p:sp>
    </p:spTree>
    <p:extLst>
      <p:ext uri="{BB962C8B-B14F-4D97-AF65-F5344CB8AC3E}">
        <p14:creationId xmlns:p14="http://schemas.microsoft.com/office/powerpoint/2010/main" val="2312446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52431B0-B417-180A-2F93-2C40EE343D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50"/>
          <a:stretch/>
        </p:blipFill>
        <p:spPr bwMode="auto">
          <a:xfrm>
            <a:off x="519988" y="1324946"/>
            <a:ext cx="3960803" cy="44600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32FA7B-2959-BB0E-6B4A-AB3554D5C2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7"/>
          <a:stretch/>
        </p:blipFill>
        <p:spPr bwMode="auto">
          <a:xfrm>
            <a:off x="4880558" y="1324946"/>
            <a:ext cx="3964132" cy="4462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of convolution</a:t>
            </a:r>
          </a:p>
        </p:txBody>
      </p:sp>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1676400"/>
            <a:ext cx="6686550"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8725" y="3810000"/>
            <a:ext cx="5638800" cy="228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3765911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5" name="Rectangle 4"/>
          <p:cNvSpPr/>
          <p:nvPr/>
        </p:nvSpPr>
        <p:spPr>
          <a:xfrm>
            <a:off x="419100" y="354295"/>
            <a:ext cx="8305800" cy="892552"/>
          </a:xfrm>
          <a:prstGeom prst="rect">
            <a:avLst/>
          </a:prstGeom>
        </p:spPr>
        <p:txBody>
          <a:bodyPr wrap="square">
            <a:spAutoFit/>
          </a:bodyPr>
          <a:lstStyle/>
          <a:p>
            <a:r>
              <a:rPr lang="en-US" sz="2600" dirty="0"/>
              <a:t>To calculate the gradients of error ‘E’ with respect to the filter ‘F’, the following equations needs to solved.</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24" y="1520889"/>
            <a:ext cx="8360476" cy="4029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1294543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51" y="1452255"/>
            <a:ext cx="7010400" cy="395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
        <p:nvSpPr>
          <p:cNvPr id="5" name="Rectangle 4"/>
          <p:cNvSpPr/>
          <p:nvPr/>
        </p:nvSpPr>
        <p:spPr>
          <a:xfrm>
            <a:off x="419100" y="802957"/>
            <a:ext cx="8305800" cy="492443"/>
          </a:xfrm>
          <a:prstGeom prst="rect">
            <a:avLst/>
          </a:prstGeom>
        </p:spPr>
        <p:txBody>
          <a:bodyPr wrap="square">
            <a:spAutoFit/>
          </a:bodyPr>
          <a:lstStyle/>
          <a:p>
            <a:r>
              <a:rPr lang="en-US" sz="2600" dirty="0"/>
              <a:t>Which evaluates to-</a:t>
            </a:r>
          </a:p>
        </p:txBody>
      </p:sp>
    </p:spTree>
    <p:extLst>
      <p:ext uri="{BB962C8B-B14F-4D97-AF65-F5344CB8AC3E}">
        <p14:creationId xmlns:p14="http://schemas.microsoft.com/office/powerpoint/2010/main" val="2233498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5" name="Rectangle 4"/>
          <p:cNvSpPr/>
          <p:nvPr/>
        </p:nvSpPr>
        <p:spPr>
          <a:xfrm>
            <a:off x="304800" y="1143000"/>
            <a:ext cx="8305800" cy="892552"/>
          </a:xfrm>
          <a:prstGeom prst="rect">
            <a:avLst/>
          </a:prstGeom>
        </p:spPr>
        <p:txBody>
          <a:bodyPr wrap="square">
            <a:spAutoFit/>
          </a:bodyPr>
          <a:lstStyle/>
          <a:p>
            <a:r>
              <a:rPr lang="en-US" sz="2600" dirty="0"/>
              <a:t>If we look closely the previous equation can be written in form of our convolution operation.</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46" y="2516188"/>
            <a:ext cx="7601454" cy="1522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2772769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5" name="Rectangle 4"/>
          <p:cNvSpPr/>
          <p:nvPr/>
        </p:nvSpPr>
        <p:spPr>
          <a:xfrm>
            <a:off x="292925" y="188893"/>
            <a:ext cx="8305800" cy="954107"/>
          </a:xfrm>
          <a:prstGeom prst="rect">
            <a:avLst/>
          </a:prstGeom>
        </p:spPr>
        <p:txBody>
          <a:bodyPr wrap="square">
            <a:spAutoFit/>
          </a:bodyPr>
          <a:lstStyle/>
          <a:p>
            <a:r>
              <a:rPr lang="en-US" sz="2800" dirty="0"/>
              <a:t>Similarly we can find the gradients of the error ‘E’ with respect to the input matrix ‘X’.</a:t>
            </a:r>
            <a:endParaRPr lang="en-US" sz="2600" dirty="0"/>
          </a:p>
        </p:txBody>
      </p:sp>
      <p:pic>
        <p:nvPicPr>
          <p:cNvPr id="11266" name="Picture 2" descr="https://cdn-images-1.medium.com/max/1600/1*ndW3KqLjW9ht_8ZFjQOHD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066800"/>
            <a:ext cx="4495800" cy="55383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6449086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5" name="Rectangle 4"/>
          <p:cNvSpPr/>
          <p:nvPr/>
        </p:nvSpPr>
        <p:spPr>
          <a:xfrm>
            <a:off x="292925" y="188893"/>
            <a:ext cx="8305800" cy="2893100"/>
          </a:xfrm>
          <a:prstGeom prst="rect">
            <a:avLst/>
          </a:prstGeom>
        </p:spPr>
        <p:txBody>
          <a:bodyPr wrap="square">
            <a:spAutoFit/>
          </a:bodyPr>
          <a:lstStyle/>
          <a:p>
            <a:r>
              <a:rPr lang="en-US" sz="2600" dirty="0"/>
              <a:t>The previous computation can be obtained by a different type of convolution operation known as </a:t>
            </a:r>
            <a:r>
              <a:rPr lang="en-US" sz="2600" b="1" dirty="0"/>
              <a:t>full convolution</a:t>
            </a:r>
            <a:r>
              <a:rPr lang="en-US" sz="2600" dirty="0"/>
              <a:t>. </a:t>
            </a:r>
          </a:p>
          <a:p>
            <a:endParaRPr lang="en-US" sz="2600" dirty="0"/>
          </a:p>
          <a:p>
            <a:r>
              <a:rPr lang="en-US" sz="2600" dirty="0"/>
              <a:t>In order to obtain the gradients of the input matrix we need to </a:t>
            </a:r>
            <a:r>
              <a:rPr lang="en-US" sz="2600" b="1" dirty="0"/>
              <a:t>rotate the filter by 180 degree</a:t>
            </a:r>
            <a:r>
              <a:rPr lang="en-US" sz="2600" dirty="0"/>
              <a:t> and calculate the full convolution of the rotated filter by the gradients of the output with respect to error.</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37" y="5057192"/>
            <a:ext cx="8974663" cy="1648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334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11</a:t>
            </a:r>
          </a:p>
        </p:txBody>
      </p:sp>
      <p:sp>
        <p:nvSpPr>
          <p:cNvPr id="8" name="Rectangle 7"/>
          <p:cNvSpPr/>
          <p:nvPr/>
        </p:nvSpPr>
        <p:spPr>
          <a:xfrm>
            <a:off x="5334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21</a:t>
            </a:r>
          </a:p>
        </p:txBody>
      </p:sp>
      <p:sp>
        <p:nvSpPr>
          <p:cNvPr id="9" name="Rectangle 8"/>
          <p:cNvSpPr/>
          <p:nvPr/>
        </p:nvSpPr>
        <p:spPr>
          <a:xfrm>
            <a:off x="13716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12</a:t>
            </a:r>
          </a:p>
        </p:txBody>
      </p:sp>
      <p:sp>
        <p:nvSpPr>
          <p:cNvPr id="10" name="Rectangle 9"/>
          <p:cNvSpPr/>
          <p:nvPr/>
        </p:nvSpPr>
        <p:spPr>
          <a:xfrm>
            <a:off x="13716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22</a:t>
            </a:r>
          </a:p>
        </p:txBody>
      </p:sp>
      <p:cxnSp>
        <p:nvCxnSpPr>
          <p:cNvPr id="13" name="Straight Arrow Connector 12"/>
          <p:cNvCxnSpPr/>
          <p:nvPr/>
        </p:nvCxnSpPr>
        <p:spPr>
          <a:xfrm>
            <a:off x="2514600" y="4038600"/>
            <a:ext cx="609600"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1910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11</a:t>
            </a:r>
          </a:p>
        </p:txBody>
      </p:sp>
      <p:sp>
        <p:nvSpPr>
          <p:cNvPr id="16" name="Rectangle 15"/>
          <p:cNvSpPr/>
          <p:nvPr/>
        </p:nvSpPr>
        <p:spPr>
          <a:xfrm>
            <a:off x="41910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21</a:t>
            </a:r>
          </a:p>
        </p:txBody>
      </p:sp>
      <p:sp>
        <p:nvSpPr>
          <p:cNvPr id="17" name="Rectangle 16"/>
          <p:cNvSpPr/>
          <p:nvPr/>
        </p:nvSpPr>
        <p:spPr>
          <a:xfrm>
            <a:off x="33528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12</a:t>
            </a:r>
          </a:p>
        </p:txBody>
      </p:sp>
      <p:sp>
        <p:nvSpPr>
          <p:cNvPr id="18" name="Rectangle 17"/>
          <p:cNvSpPr/>
          <p:nvPr/>
        </p:nvSpPr>
        <p:spPr>
          <a:xfrm>
            <a:off x="33528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22</a:t>
            </a:r>
          </a:p>
        </p:txBody>
      </p:sp>
      <p:sp>
        <p:nvSpPr>
          <p:cNvPr id="19" name="Rectangle 18"/>
          <p:cNvSpPr/>
          <p:nvPr/>
        </p:nvSpPr>
        <p:spPr>
          <a:xfrm>
            <a:off x="70866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11</a:t>
            </a:r>
          </a:p>
        </p:txBody>
      </p:sp>
      <p:sp>
        <p:nvSpPr>
          <p:cNvPr id="20" name="Rectangle 19"/>
          <p:cNvSpPr/>
          <p:nvPr/>
        </p:nvSpPr>
        <p:spPr>
          <a:xfrm>
            <a:off x="70866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21</a:t>
            </a:r>
          </a:p>
        </p:txBody>
      </p:sp>
      <p:sp>
        <p:nvSpPr>
          <p:cNvPr id="21" name="Rectangle 20"/>
          <p:cNvSpPr/>
          <p:nvPr/>
        </p:nvSpPr>
        <p:spPr>
          <a:xfrm>
            <a:off x="6248400" y="40386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12</a:t>
            </a:r>
          </a:p>
        </p:txBody>
      </p:sp>
      <p:sp>
        <p:nvSpPr>
          <p:cNvPr id="22" name="Rectangle 21"/>
          <p:cNvSpPr/>
          <p:nvPr/>
        </p:nvSpPr>
        <p:spPr>
          <a:xfrm>
            <a:off x="6248400" y="34290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a:t>
            </a:r>
            <a:r>
              <a:rPr lang="en-US" sz="3200" baseline="-25000" dirty="0">
                <a:solidFill>
                  <a:schemeClr val="tx1"/>
                </a:solidFill>
              </a:rPr>
              <a:t>22</a:t>
            </a:r>
          </a:p>
        </p:txBody>
      </p:sp>
      <p:cxnSp>
        <p:nvCxnSpPr>
          <p:cNvPr id="23" name="Straight Arrow Connector 22"/>
          <p:cNvCxnSpPr/>
          <p:nvPr/>
        </p:nvCxnSpPr>
        <p:spPr>
          <a:xfrm>
            <a:off x="5410200" y="4038600"/>
            <a:ext cx="609600"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286000" y="3549134"/>
            <a:ext cx="951543" cy="369332"/>
          </a:xfrm>
          <a:prstGeom prst="rect">
            <a:avLst/>
          </a:prstGeom>
          <a:noFill/>
        </p:spPr>
        <p:txBody>
          <a:bodyPr wrap="none" rtlCol="0">
            <a:spAutoFit/>
          </a:bodyPr>
          <a:lstStyle/>
          <a:p>
            <a:r>
              <a:rPr lang="en-US" dirty="0">
                <a:ea typeface="Century Schoolbook" charset="0"/>
                <a:cs typeface="Century Schoolbook" charset="0"/>
              </a:rPr>
              <a:t>Rotate x</a:t>
            </a:r>
          </a:p>
        </p:txBody>
      </p:sp>
      <p:sp>
        <p:nvSpPr>
          <p:cNvPr id="26" name="TextBox 25"/>
          <p:cNvSpPr txBox="1"/>
          <p:nvPr/>
        </p:nvSpPr>
        <p:spPr>
          <a:xfrm>
            <a:off x="5220657" y="3593068"/>
            <a:ext cx="951543" cy="369332"/>
          </a:xfrm>
          <a:prstGeom prst="rect">
            <a:avLst/>
          </a:prstGeom>
          <a:noFill/>
        </p:spPr>
        <p:txBody>
          <a:bodyPr wrap="none" rtlCol="0">
            <a:spAutoFit/>
          </a:bodyPr>
          <a:lstStyle/>
          <a:p>
            <a:r>
              <a:rPr lang="en-US" dirty="0">
                <a:ea typeface="Century Schoolbook" charset="0"/>
                <a:cs typeface="Century Schoolbook" charset="0"/>
              </a:rPr>
              <a:t>Rotate y</a:t>
            </a:r>
          </a:p>
        </p:txBody>
      </p:sp>
      <p:sp>
        <p:nvSpPr>
          <p:cNvPr id="27" name="Rectangle 26"/>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Tree>
    <p:extLst>
      <p:ext uri="{BB962C8B-B14F-4D97-AF65-F5344CB8AC3E}">
        <p14:creationId xmlns:p14="http://schemas.microsoft.com/office/powerpoint/2010/main" val="3284053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pic>
        <p:nvPicPr>
          <p:cNvPr id="1026" name="Picture 2" descr="https://cdn-images-1.medium.com/max/1600/1*OiCxYNaVWOhOu36AXZoPg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99" y="275389"/>
            <a:ext cx="6160655" cy="6305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566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of max pooling</a:t>
            </a:r>
          </a:p>
        </p:txBody>
      </p:sp>
      <p:sp>
        <p:nvSpPr>
          <p:cNvPr id="3" name="Content Placeholder 2"/>
          <p:cNvSpPr>
            <a:spLocks noGrp="1"/>
          </p:cNvSpPr>
          <p:nvPr>
            <p:ph idx="1"/>
          </p:nvPr>
        </p:nvSpPr>
        <p:spPr/>
        <p:txBody>
          <a:bodyPr/>
          <a:lstStyle/>
          <a:p>
            <a:pPr lvl="1">
              <a:buFontTx/>
              <a:buChar char="-"/>
            </a:pPr>
            <a:endParaRPr lang="en-US" dirty="0"/>
          </a:p>
          <a:p>
            <a:pPr>
              <a:buFontTx/>
              <a:buChar char="-"/>
            </a:pPr>
            <a:endParaRPr lang="en-US" dirty="0"/>
          </a:p>
        </p:txBody>
      </p:sp>
      <p:sp>
        <p:nvSpPr>
          <p:cNvPr id="7" name="Rectangle 6"/>
          <p:cNvSpPr/>
          <p:nvPr/>
        </p:nvSpPr>
        <p:spPr>
          <a:xfrm>
            <a:off x="0" y="6581001"/>
            <a:ext cx="6629400" cy="276999"/>
          </a:xfrm>
          <a:prstGeom prst="rect">
            <a:avLst/>
          </a:prstGeom>
        </p:spPr>
        <p:txBody>
          <a:bodyPr wrap="square">
            <a:spAutoFit/>
          </a:bodyPr>
          <a:lstStyle/>
          <a:p>
            <a:r>
              <a:rPr lang="en-US" sz="1200" dirty="0"/>
              <a:t>Slide taken from Forward And Backpropagation in Convolutional Neural Network. - Medium</a:t>
            </a:r>
          </a:p>
        </p:txBody>
      </p:sp>
      <p:sp>
        <p:nvSpPr>
          <p:cNvPr id="11" name="Rectangle 10"/>
          <p:cNvSpPr/>
          <p:nvPr/>
        </p:nvSpPr>
        <p:spPr>
          <a:xfrm>
            <a:off x="314696" y="1642522"/>
            <a:ext cx="8305800" cy="4832092"/>
          </a:xfrm>
          <a:prstGeom prst="rect">
            <a:avLst/>
          </a:prstGeom>
        </p:spPr>
        <p:txBody>
          <a:bodyPr wrap="square">
            <a:spAutoFit/>
          </a:bodyPr>
          <a:lstStyle/>
          <a:p>
            <a:pPr fontAlgn="base"/>
            <a:r>
              <a:rPr lang="en-US" sz="2800" dirty="0"/>
              <a:t>Suppose you have a matrix </a:t>
            </a:r>
            <a:r>
              <a:rPr lang="en-US" sz="2800" b="1" dirty="0"/>
              <a:t>M</a:t>
            </a:r>
            <a:r>
              <a:rPr lang="en-US" sz="2800" dirty="0"/>
              <a:t> of four elements:</a:t>
            </a:r>
          </a:p>
          <a:p>
            <a:pPr fontAlgn="base"/>
            <a:endParaRPr lang="en-US" sz="2800" dirty="0"/>
          </a:p>
          <a:p>
            <a:pPr fontAlgn="base"/>
            <a:endParaRPr lang="en-US" sz="2800" dirty="0"/>
          </a:p>
          <a:p>
            <a:pPr fontAlgn="base"/>
            <a:endParaRPr lang="en-US" sz="2800" dirty="0"/>
          </a:p>
          <a:p>
            <a:pPr fontAlgn="base"/>
            <a:endParaRPr lang="en-US" sz="2800" dirty="0"/>
          </a:p>
          <a:p>
            <a:pPr fontAlgn="base"/>
            <a:r>
              <a:rPr lang="en-US" sz="2800" dirty="0"/>
              <a:t>and </a:t>
            </a:r>
            <a:r>
              <a:rPr lang="en-US" sz="2800" b="1" dirty="0" err="1"/>
              <a:t>maxpool</a:t>
            </a:r>
            <a:r>
              <a:rPr lang="en-US" sz="2800" b="1" dirty="0"/>
              <a:t>(M)</a:t>
            </a:r>
            <a:r>
              <a:rPr lang="en-US" sz="2800" dirty="0"/>
              <a:t> returns </a:t>
            </a:r>
            <a:r>
              <a:rPr lang="en-US" sz="2800" b="1" dirty="0"/>
              <a:t>d</a:t>
            </a:r>
            <a:r>
              <a:rPr lang="en-US" sz="2800" dirty="0"/>
              <a:t>.</a:t>
            </a:r>
          </a:p>
          <a:p>
            <a:pPr fontAlgn="base"/>
            <a:r>
              <a:rPr lang="en-US" sz="2800" dirty="0"/>
              <a:t>Then, the </a:t>
            </a:r>
            <a:r>
              <a:rPr lang="en-US" sz="2800" dirty="0" err="1"/>
              <a:t>maxpool</a:t>
            </a:r>
            <a:r>
              <a:rPr lang="en-US" sz="2800" dirty="0"/>
              <a:t> function really only depends on </a:t>
            </a:r>
            <a:r>
              <a:rPr lang="en-US" sz="2800" b="1" dirty="0"/>
              <a:t>d</a:t>
            </a:r>
            <a:r>
              <a:rPr lang="en-US" sz="2800" dirty="0"/>
              <a:t>. So, the derivative of </a:t>
            </a:r>
            <a:r>
              <a:rPr lang="en-US" sz="2800" dirty="0" err="1"/>
              <a:t>maxpool</a:t>
            </a:r>
            <a:r>
              <a:rPr lang="en-US" sz="2800" dirty="0"/>
              <a:t> relative to </a:t>
            </a:r>
            <a:r>
              <a:rPr lang="en-US" sz="2800" b="1" dirty="0"/>
              <a:t>d</a:t>
            </a:r>
            <a:r>
              <a:rPr lang="en-US" sz="2800" dirty="0"/>
              <a:t> is 1, and its derivative relative to </a:t>
            </a:r>
            <a:r>
              <a:rPr lang="en-US" sz="2800" b="1" dirty="0" err="1"/>
              <a:t>a,b,c</a:t>
            </a:r>
            <a:r>
              <a:rPr lang="en-US" sz="2800" dirty="0"/>
              <a:t> is zero. So you </a:t>
            </a:r>
            <a:r>
              <a:rPr lang="en-US" sz="2800" dirty="0" err="1"/>
              <a:t>backpropagate</a:t>
            </a:r>
            <a:r>
              <a:rPr lang="en-US" sz="2800" dirty="0"/>
              <a:t> </a:t>
            </a:r>
            <a:r>
              <a:rPr lang="en-US" sz="2800" b="1" dirty="0"/>
              <a:t>1</a:t>
            </a:r>
            <a:r>
              <a:rPr lang="en-US" sz="2800" dirty="0"/>
              <a:t> to the unit corresponding to </a:t>
            </a:r>
            <a:r>
              <a:rPr lang="en-US" sz="2800" b="1" dirty="0"/>
              <a:t>d</a:t>
            </a:r>
            <a:r>
              <a:rPr lang="en-US" sz="2800" dirty="0"/>
              <a:t>, and you </a:t>
            </a:r>
            <a:r>
              <a:rPr lang="en-US" sz="2800" dirty="0" err="1"/>
              <a:t>backpropagate</a:t>
            </a:r>
            <a:r>
              <a:rPr lang="en-US" sz="2800" dirty="0"/>
              <a:t> zero for the other units.</a:t>
            </a:r>
          </a:p>
        </p:txBody>
      </p:sp>
      <p:sp>
        <p:nvSpPr>
          <p:cNvPr id="12" name="Rectangle 11"/>
          <p:cNvSpPr/>
          <p:nvPr/>
        </p:nvSpPr>
        <p:spPr>
          <a:xfrm>
            <a:off x="533400" y="23622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a:t>
            </a:r>
            <a:endParaRPr lang="en-US" sz="3200" baseline="-25000" dirty="0">
              <a:solidFill>
                <a:schemeClr val="tx1"/>
              </a:solidFill>
            </a:endParaRPr>
          </a:p>
        </p:txBody>
      </p:sp>
      <p:sp>
        <p:nvSpPr>
          <p:cNvPr id="13" name="Rectangle 12"/>
          <p:cNvSpPr/>
          <p:nvPr/>
        </p:nvSpPr>
        <p:spPr>
          <a:xfrm>
            <a:off x="533400" y="29718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a:t>
            </a:r>
            <a:endParaRPr lang="en-US" sz="3200" baseline="-25000" dirty="0">
              <a:solidFill>
                <a:schemeClr val="tx1"/>
              </a:solidFill>
            </a:endParaRPr>
          </a:p>
        </p:txBody>
      </p:sp>
      <p:sp>
        <p:nvSpPr>
          <p:cNvPr id="14" name="Rectangle 13"/>
          <p:cNvSpPr/>
          <p:nvPr/>
        </p:nvSpPr>
        <p:spPr>
          <a:xfrm>
            <a:off x="1371600" y="23622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b</a:t>
            </a:r>
            <a:endParaRPr lang="en-US" sz="3200" baseline="-25000" dirty="0">
              <a:solidFill>
                <a:schemeClr val="tx1"/>
              </a:solidFill>
            </a:endParaRPr>
          </a:p>
        </p:txBody>
      </p:sp>
      <p:sp>
        <p:nvSpPr>
          <p:cNvPr id="15" name="Rectangle 14"/>
          <p:cNvSpPr/>
          <p:nvPr/>
        </p:nvSpPr>
        <p:spPr>
          <a:xfrm>
            <a:off x="1371600" y="2971800"/>
            <a:ext cx="8382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t>
            </a:r>
            <a:endParaRPr lang="en-US" sz="3200" baseline="-25000" dirty="0">
              <a:solidFill>
                <a:schemeClr val="tx1"/>
              </a:solidFill>
            </a:endParaRPr>
          </a:p>
        </p:txBody>
      </p:sp>
    </p:spTree>
    <p:extLst>
      <p:ext uri="{BB962C8B-B14F-4D97-AF65-F5344CB8AC3E}">
        <p14:creationId xmlns:p14="http://schemas.microsoft.com/office/powerpoint/2010/main" val="816063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99522"/>
            <a:ext cx="7772400" cy="1470025"/>
          </a:xfrm>
        </p:spPr>
        <p:txBody>
          <a:bodyPr>
            <a:normAutofit fontScale="90000"/>
          </a:bodyPr>
          <a:lstStyle/>
          <a:p>
            <a:br>
              <a:rPr lang="en-US" sz="2800" b="1" dirty="0"/>
            </a:br>
            <a:r>
              <a:rPr lang="en-US" b="1" dirty="0"/>
              <a:t>Classic CNN Architectures</a:t>
            </a:r>
          </a:p>
        </p:txBody>
      </p:sp>
      <p:sp>
        <p:nvSpPr>
          <p:cNvPr id="3" name="Subtitle 2"/>
          <p:cNvSpPr>
            <a:spLocks noGrp="1"/>
          </p:cNvSpPr>
          <p:nvPr>
            <p:ph type="subTitle" idx="1"/>
          </p:nvPr>
        </p:nvSpPr>
        <p:spPr>
          <a:xfrm>
            <a:off x="1219200" y="5791200"/>
            <a:ext cx="6400800" cy="990600"/>
          </a:xfrm>
        </p:spPr>
        <p:txBody>
          <a:bodyPr/>
          <a:lstStyle/>
          <a:p>
            <a:r>
              <a:rPr lang="en-US" dirty="0">
                <a:solidFill>
                  <a:schemeClr val="bg1"/>
                </a:solidFill>
              </a:rPr>
              <a:t>Dana </a:t>
            </a:r>
            <a:r>
              <a:rPr lang="en-US" dirty="0" err="1">
                <a:solidFill>
                  <a:schemeClr val="bg1"/>
                </a:solidFill>
              </a:rPr>
              <a:t>Erlich</a:t>
            </a:r>
            <a:r>
              <a:rPr lang="en-US" dirty="0">
                <a:solidFill>
                  <a:schemeClr val="bg1"/>
                </a:solidFill>
              </a:rPr>
              <a:t>  30/04/2018</a:t>
            </a:r>
          </a:p>
        </p:txBody>
      </p:sp>
    </p:spTree>
    <p:extLst>
      <p:ext uri="{BB962C8B-B14F-4D97-AF65-F5344CB8AC3E}">
        <p14:creationId xmlns:p14="http://schemas.microsoft.com/office/powerpoint/2010/main" val="2902127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LeNet-5</a:t>
            </a:r>
            <a:endParaRPr lang="en-US" dirty="0">
              <a:latin typeface="+mn-lt"/>
            </a:endParaRPr>
          </a:p>
        </p:txBody>
      </p:sp>
      <p:sp>
        <p:nvSpPr>
          <p:cNvPr id="76" name="Content Placeholder 2"/>
          <p:cNvSpPr>
            <a:spLocks noGrp="1"/>
          </p:cNvSpPr>
          <p:nvPr>
            <p:ph idx="1"/>
          </p:nvPr>
        </p:nvSpPr>
        <p:spPr>
          <a:xfrm>
            <a:off x="609600" y="1676400"/>
            <a:ext cx="7848600" cy="4449763"/>
          </a:xfrm>
        </p:spPr>
        <p:txBody>
          <a:bodyPr>
            <a:noAutofit/>
          </a:bodyPr>
          <a:lstStyle/>
          <a:p>
            <a:r>
              <a:rPr lang="en-US" sz="2600" i="1" dirty="0"/>
              <a:t>Gradient Based Learning Applied To Document Recognition - Y. </a:t>
            </a:r>
            <a:r>
              <a:rPr lang="en-US" sz="2600" i="1" dirty="0" err="1"/>
              <a:t>Lecun</a:t>
            </a:r>
            <a:r>
              <a:rPr lang="en-US" sz="2600" i="1" dirty="0"/>
              <a:t>, L. </a:t>
            </a:r>
            <a:r>
              <a:rPr lang="en-US" sz="2600" i="1" dirty="0" err="1"/>
              <a:t>Bottou</a:t>
            </a:r>
            <a:r>
              <a:rPr lang="en-US" sz="2600" i="1" dirty="0"/>
              <a:t>, Y. </a:t>
            </a:r>
            <a:r>
              <a:rPr lang="en-US" sz="2600" i="1" dirty="0" err="1"/>
              <a:t>Bengio</a:t>
            </a:r>
            <a:r>
              <a:rPr lang="en-US" sz="2600" i="1" dirty="0"/>
              <a:t>, P. </a:t>
            </a:r>
            <a:r>
              <a:rPr lang="en-US" sz="2600" i="1" dirty="0" err="1"/>
              <a:t>Haffner</a:t>
            </a:r>
            <a:r>
              <a:rPr lang="en-US" sz="2600" i="1" dirty="0"/>
              <a:t>; 1998</a:t>
            </a:r>
          </a:p>
          <a:p>
            <a:r>
              <a:rPr lang="en-US" sz="2600" dirty="0"/>
              <a:t>Helped establish how we use CNNs today</a:t>
            </a:r>
          </a:p>
          <a:p>
            <a:r>
              <a:rPr lang="en-US" sz="2600" dirty="0"/>
              <a:t>Replaced manual feature extraction</a:t>
            </a:r>
          </a:p>
        </p:txBody>
      </p:sp>
      <p:sp>
        <p:nvSpPr>
          <p:cNvPr id="6" name="TextBox 5"/>
          <p:cNvSpPr txBox="1"/>
          <p:nvPr/>
        </p:nvSpPr>
        <p:spPr>
          <a:xfrm>
            <a:off x="7020619" y="6465458"/>
            <a:ext cx="2066591" cy="369332"/>
          </a:xfrm>
          <a:prstGeom prst="rect">
            <a:avLst/>
          </a:prstGeom>
          <a:noFill/>
          <a:ln>
            <a:noFill/>
          </a:ln>
        </p:spPr>
        <p:txBody>
          <a:bodyPr wrap="none" rtlCol="0">
            <a:spAutoFit/>
          </a:bodyPr>
          <a:lstStyle/>
          <a:p>
            <a:r>
              <a:rPr lang="en-US" dirty="0"/>
              <a:t> [</a:t>
            </a:r>
            <a:r>
              <a:rPr lang="en-US" b="1" dirty="0" err="1"/>
              <a:t>LeCun</a:t>
            </a:r>
            <a:r>
              <a:rPr lang="en-US" b="1" dirty="0"/>
              <a:t> et al</a:t>
            </a:r>
            <a:r>
              <a:rPr lang="en-US" dirty="0"/>
              <a:t>., </a:t>
            </a:r>
            <a:r>
              <a:rPr lang="en-US" b="1" dirty="0"/>
              <a:t>1998</a:t>
            </a:r>
            <a:r>
              <a:rPr lang="en-US" dirty="0"/>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930180"/>
            <a:ext cx="7391400" cy="247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849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632B145-E3A5-D235-A777-FFDD409520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59"/>
          <a:stretch/>
        </p:blipFill>
        <p:spPr bwMode="auto">
          <a:xfrm>
            <a:off x="435818" y="1436914"/>
            <a:ext cx="3993270" cy="44622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177210E-0FF2-CD89-EDCF-E8B7A4AB88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30"/>
          <a:stretch/>
        </p:blipFill>
        <p:spPr bwMode="auto">
          <a:xfrm>
            <a:off x="4805525" y="1436914"/>
            <a:ext cx="4013735" cy="446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904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LeNet-5</a:t>
            </a:r>
          </a:p>
        </p:txBody>
      </p:sp>
      <p:graphicFrame>
        <p:nvGraphicFramePr>
          <p:cNvPr id="164" name="Table 163"/>
          <p:cNvGraphicFramePr>
            <a:graphicFrameLocks noGrp="1"/>
          </p:cNvGraphicFramePr>
          <p:nvPr/>
        </p:nvGraphicFramePr>
        <p:xfrm>
          <a:off x="3604180" y="3645192"/>
          <a:ext cx="366888" cy="1580444"/>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58044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5" name="Table 164"/>
          <p:cNvGraphicFramePr>
            <a:graphicFrameLocks noGrp="1"/>
          </p:cNvGraphicFramePr>
          <p:nvPr/>
        </p:nvGraphicFramePr>
        <p:xfrm>
          <a:off x="2602081" y="3581400"/>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6" name="Table 165"/>
          <p:cNvGraphicFramePr>
            <a:graphicFrameLocks noGrp="1"/>
          </p:cNvGraphicFramePr>
          <p:nvPr/>
        </p:nvGraphicFramePr>
        <p:xfrm>
          <a:off x="406370" y="1608023"/>
          <a:ext cx="1350511" cy="1325170"/>
        </p:xfrm>
        <a:graphic>
          <a:graphicData uri="http://schemas.openxmlformats.org/drawingml/2006/table">
            <a:tbl>
              <a:tblPr firstRow="1" bandRow="1">
                <a:tableStyleId>{5C22544A-7EE6-4342-B048-85BDC9FD1C3A}</a:tableStyleId>
              </a:tblPr>
              <a:tblGrid>
                <a:gridCol w="1350511">
                  <a:extLst>
                    <a:ext uri="{9D8B030D-6E8A-4147-A177-3AD203B41FA5}">
                      <a16:colId xmlns:a16="http://schemas.microsoft.com/office/drawing/2014/main" val="20000"/>
                    </a:ext>
                  </a:extLst>
                </a:gridCol>
              </a:tblGrid>
              <a:tr h="132517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167" name="Straight Arrow Connector 166"/>
          <p:cNvCxnSpPr/>
          <p:nvPr/>
        </p:nvCxnSpPr>
        <p:spPr>
          <a:xfrm>
            <a:off x="1802785" y="227728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8" name="Cube 167"/>
          <p:cNvSpPr/>
          <p:nvPr/>
        </p:nvSpPr>
        <p:spPr>
          <a:xfrm>
            <a:off x="2425751" y="1524000"/>
            <a:ext cx="1534149" cy="1419240"/>
          </a:xfrm>
          <a:prstGeom prst="cube">
            <a:avLst>
              <a:gd name="adj" fmla="val 42164"/>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69" name="Straight Arrow Connector 168"/>
          <p:cNvCxnSpPr/>
          <p:nvPr/>
        </p:nvCxnSpPr>
        <p:spPr>
          <a:xfrm>
            <a:off x="4009165" y="227055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5778335" y="227728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509385" y="227137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1969261" y="4516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3" name="Oval 172"/>
          <p:cNvSpPr/>
          <p:nvPr/>
        </p:nvSpPr>
        <p:spPr>
          <a:xfrm>
            <a:off x="2648365" y="364519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2648365" y="401856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2648365" y="512723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6" name="TextBox 175"/>
              <p:cNvSpPr txBox="1"/>
              <p:nvPr/>
            </p:nvSpPr>
            <p:spPr>
              <a:xfrm flipH="1">
                <a:off x="2641687" y="4615362"/>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charset="0"/>
                          <a:cs typeface="Cambria Math" charset="0"/>
                        </a:rPr>
                        <m:t>⋮</m:t>
                      </m:r>
                    </m:oMath>
                  </m:oMathPara>
                </a14:m>
                <a:endParaRPr lang="en-US" dirty="0"/>
              </a:p>
            </p:txBody>
          </p:sp>
        </mc:Choice>
        <mc:Fallback xmlns="">
          <p:sp>
            <p:nvSpPr>
              <p:cNvPr id="176" name="TextBox 175"/>
              <p:cNvSpPr txBox="1">
                <a:spLocks noRot="1" noChangeAspect="1" noMove="1" noResize="1" noEditPoints="1" noAdjustHandles="1" noChangeArrowheads="1" noChangeShapeType="1" noTextEdit="1"/>
              </p:cNvSpPr>
              <p:nvPr/>
            </p:nvSpPr>
            <p:spPr>
              <a:xfrm flipH="1">
                <a:off x="2641687" y="4615362"/>
                <a:ext cx="287676" cy="276999"/>
              </a:xfrm>
              <a:prstGeom prst="rect">
                <a:avLst/>
              </a:prstGeom>
              <a:blipFill rotWithShape="1">
                <a:blip r:embed="rId3"/>
                <a:stretch>
                  <a:fillRect b="-4348"/>
                </a:stretch>
              </a:blipFill>
            </p:spPr>
            <p:txBody>
              <a:bodyPr/>
              <a:lstStyle/>
              <a:p>
                <a:r>
                  <a:rPr lang="en-US">
                    <a:noFill/>
                  </a:rPr>
                  <a:t> </a:t>
                </a:r>
              </a:p>
            </p:txBody>
          </p:sp>
        </mc:Fallback>
      </mc:AlternateContent>
      <p:sp>
        <p:nvSpPr>
          <p:cNvPr id="177" name="Oval 176"/>
          <p:cNvSpPr/>
          <p:nvPr/>
        </p:nvSpPr>
        <p:spPr>
          <a:xfrm>
            <a:off x="3650464" y="369691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3650464" y="407028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3650464" y="49046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0" name="TextBox 179"/>
              <p:cNvSpPr txBox="1"/>
              <p:nvPr/>
            </p:nvSpPr>
            <p:spPr>
              <a:xfrm flipH="1">
                <a:off x="3643786" y="4531268"/>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charset="0"/>
                          <a:cs typeface="Cambria Math" charset="0"/>
                        </a:rPr>
                        <m:t>⋮</m:t>
                      </m:r>
                    </m:oMath>
                  </m:oMathPara>
                </a14:m>
                <a:endParaRPr lang="en-US" dirty="0"/>
              </a:p>
            </p:txBody>
          </p:sp>
        </mc:Choice>
        <mc:Fallback xmlns="">
          <p:sp>
            <p:nvSpPr>
              <p:cNvPr id="180" name="TextBox 179"/>
              <p:cNvSpPr txBox="1">
                <a:spLocks noRot="1" noChangeAspect="1" noMove="1" noResize="1" noEditPoints="1" noAdjustHandles="1" noChangeArrowheads="1" noChangeShapeType="1" noTextEdit="1"/>
              </p:cNvSpPr>
              <p:nvPr/>
            </p:nvSpPr>
            <p:spPr>
              <a:xfrm flipH="1">
                <a:off x="3643786" y="4531268"/>
                <a:ext cx="287676" cy="276999"/>
              </a:xfrm>
              <a:prstGeom prst="rect">
                <a:avLst/>
              </a:prstGeom>
              <a:blipFill rotWithShape="1">
                <a:blip r:embed="rId4"/>
                <a:stretch>
                  <a:fillRect b="-4348"/>
                </a:stretch>
              </a:blipFill>
            </p:spPr>
            <p:txBody>
              <a:bodyPr/>
              <a:lstStyle/>
              <a:p>
                <a:r>
                  <a:rPr lang="en-US">
                    <a:noFill/>
                  </a:rPr>
                  <a:t> </a:t>
                </a:r>
              </a:p>
            </p:txBody>
          </p:sp>
        </mc:Fallback>
      </mc:AlternateContent>
      <p:cxnSp>
        <p:nvCxnSpPr>
          <p:cNvPr id="181" name="Straight Arrow Connector 180"/>
          <p:cNvCxnSpPr/>
          <p:nvPr/>
        </p:nvCxnSpPr>
        <p:spPr>
          <a:xfrm>
            <a:off x="3023703" y="451277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4040170" y="450610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TextBox 182"/>
              <p:cNvSpPr txBox="1"/>
              <p:nvPr/>
            </p:nvSpPr>
            <p:spPr>
              <a:xfrm>
                <a:off x="4535168" y="4237090"/>
                <a:ext cx="367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𝑦</m:t>
                          </m:r>
                        </m:e>
                      </m:acc>
                    </m:oMath>
                  </m:oMathPara>
                </a14:m>
                <a:endParaRPr lang="en-US" dirty="0"/>
              </a:p>
            </p:txBody>
          </p:sp>
        </mc:Choice>
        <mc:Fallback xmlns="">
          <p:sp>
            <p:nvSpPr>
              <p:cNvPr id="183" name="TextBox 182"/>
              <p:cNvSpPr txBox="1">
                <a:spLocks noRot="1" noChangeAspect="1" noMove="1" noResize="1" noEditPoints="1" noAdjustHandles="1" noChangeArrowheads="1" noChangeShapeType="1" noTextEdit="1"/>
              </p:cNvSpPr>
              <p:nvPr/>
            </p:nvSpPr>
            <p:spPr>
              <a:xfrm>
                <a:off x="4535168" y="4237090"/>
                <a:ext cx="367408" cy="369332"/>
              </a:xfrm>
              <a:prstGeom prst="rect">
                <a:avLst/>
              </a:prstGeom>
              <a:blipFill rotWithShape="1">
                <a:blip r:embed="rId5"/>
                <a:stretch>
                  <a:fillRect t="-6557" r="-15000" b="-4918"/>
                </a:stretch>
              </a:blipFill>
            </p:spPr>
            <p:txBody>
              <a:bodyPr/>
              <a:lstStyle/>
              <a:p>
                <a:r>
                  <a:rPr lang="en-US">
                    <a:noFill/>
                  </a:rPr>
                  <a:t> </a:t>
                </a:r>
              </a:p>
            </p:txBody>
          </p:sp>
        </mc:Fallback>
      </mc:AlternateContent>
      <p:sp>
        <p:nvSpPr>
          <p:cNvPr id="184" name="Cube 183"/>
          <p:cNvSpPr/>
          <p:nvPr/>
        </p:nvSpPr>
        <p:spPr>
          <a:xfrm>
            <a:off x="4606170" y="1772573"/>
            <a:ext cx="1100630" cy="1075436"/>
          </a:xfrm>
          <a:prstGeom prst="cube">
            <a:avLst>
              <a:gd name="adj" fmla="val 42164"/>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5" name="Cube 184"/>
          <p:cNvSpPr/>
          <p:nvPr/>
        </p:nvSpPr>
        <p:spPr>
          <a:xfrm>
            <a:off x="6356280" y="1772573"/>
            <a:ext cx="1100630" cy="1075436"/>
          </a:xfrm>
          <a:prstGeom prst="cube">
            <a:avLst>
              <a:gd name="adj" fmla="val 55589"/>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6" name="TextBox 185"/>
              <p:cNvSpPr txBox="1"/>
              <p:nvPr/>
            </p:nvSpPr>
            <p:spPr>
              <a:xfrm>
                <a:off x="406371" y="2983468"/>
                <a:ext cx="1099981" cy="369332"/>
              </a:xfrm>
              <a:prstGeom prst="rect">
                <a:avLst/>
              </a:prstGeom>
              <a:noFill/>
            </p:spPr>
            <p:txBody>
              <a:bodyPr wrap="none" rtlCol="0">
                <a:spAutoFit/>
              </a:bodyPr>
              <a:lstStyle/>
              <a:p>
                <a:r>
                  <a:rPr lang="en-US" dirty="0">
                    <a:ea typeface="Century Schoolbook" charset="0"/>
                    <a:cs typeface="Century Schoolbook" charset="0"/>
                  </a:rPr>
                  <a:t>32</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32</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1</a:t>
                </a:r>
              </a:p>
            </p:txBody>
          </p:sp>
        </mc:Choice>
        <mc:Fallback xmlns="">
          <p:sp>
            <p:nvSpPr>
              <p:cNvPr id="186" name="TextBox 185"/>
              <p:cNvSpPr txBox="1">
                <a:spLocks noRot="1" noChangeAspect="1" noMove="1" noResize="1" noEditPoints="1" noAdjustHandles="1" noChangeArrowheads="1" noChangeShapeType="1" noTextEdit="1"/>
              </p:cNvSpPr>
              <p:nvPr/>
            </p:nvSpPr>
            <p:spPr>
              <a:xfrm>
                <a:off x="406371" y="2983468"/>
                <a:ext cx="1099981" cy="369332"/>
              </a:xfrm>
              <a:prstGeom prst="rect">
                <a:avLst/>
              </a:prstGeom>
              <a:blipFill rotWithShape="1">
                <a:blip r:embed="rId6"/>
                <a:stretch>
                  <a:fillRect l="-5000" t="-8197" r="-388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p:cNvSpPr txBox="1"/>
              <p:nvPr/>
            </p:nvSpPr>
            <p:spPr>
              <a:xfrm>
                <a:off x="2574255" y="2983468"/>
                <a:ext cx="1099981" cy="369332"/>
              </a:xfrm>
              <a:prstGeom prst="rect">
                <a:avLst/>
              </a:prstGeom>
              <a:noFill/>
            </p:spPr>
            <p:txBody>
              <a:bodyPr wrap="none" rtlCol="0">
                <a:spAutoFit/>
              </a:bodyPr>
              <a:lstStyle/>
              <a:p>
                <a:r>
                  <a:rPr lang="en-US" dirty="0">
                    <a:ea typeface="Century Schoolbook" charset="0"/>
                    <a:cs typeface="Century Schoolbook" charset="0"/>
                  </a:rPr>
                  <a:t>28</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28</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6</a:t>
                </a:r>
              </a:p>
            </p:txBody>
          </p:sp>
        </mc:Choice>
        <mc:Fallback xmlns="">
          <p:sp>
            <p:nvSpPr>
              <p:cNvPr id="187" name="TextBox 186"/>
              <p:cNvSpPr txBox="1">
                <a:spLocks noRot="1" noChangeAspect="1" noMove="1" noResize="1" noEditPoints="1" noAdjustHandles="1" noChangeArrowheads="1" noChangeShapeType="1" noTextEdit="1"/>
              </p:cNvSpPr>
              <p:nvPr/>
            </p:nvSpPr>
            <p:spPr>
              <a:xfrm>
                <a:off x="2574255" y="2983468"/>
                <a:ext cx="1099981" cy="369332"/>
              </a:xfrm>
              <a:prstGeom prst="rect">
                <a:avLst/>
              </a:prstGeom>
              <a:blipFill rotWithShape="1">
                <a:blip r:embed="rId7"/>
                <a:stretch>
                  <a:fillRect l="-4420" t="-8197" r="-38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TextBox 187"/>
              <p:cNvSpPr txBox="1"/>
              <p:nvPr/>
            </p:nvSpPr>
            <p:spPr>
              <a:xfrm>
                <a:off x="4619692" y="2974717"/>
                <a:ext cx="1099981" cy="369332"/>
              </a:xfrm>
              <a:prstGeom prst="rect">
                <a:avLst/>
              </a:prstGeom>
              <a:noFill/>
            </p:spPr>
            <p:txBody>
              <a:bodyPr wrap="none" rtlCol="0">
                <a:spAutoFit/>
              </a:bodyPr>
              <a:lstStyle/>
              <a:p>
                <a:r>
                  <a:rPr lang="en-US" dirty="0">
                    <a:ea typeface="Century Schoolbook" charset="0"/>
                    <a:cs typeface="Century Schoolbook" charset="0"/>
                  </a:rPr>
                  <a:t>14</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14</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6</a:t>
                </a:r>
              </a:p>
            </p:txBody>
          </p:sp>
        </mc:Choice>
        <mc:Fallback xmlns="">
          <p:sp>
            <p:nvSpPr>
              <p:cNvPr id="188" name="TextBox 187"/>
              <p:cNvSpPr txBox="1">
                <a:spLocks noRot="1" noChangeAspect="1" noMove="1" noResize="1" noEditPoints="1" noAdjustHandles="1" noChangeArrowheads="1" noChangeShapeType="1" noTextEdit="1"/>
              </p:cNvSpPr>
              <p:nvPr/>
            </p:nvSpPr>
            <p:spPr>
              <a:xfrm>
                <a:off x="4619692" y="2974717"/>
                <a:ext cx="1099981" cy="369332"/>
              </a:xfrm>
              <a:prstGeom prst="rect">
                <a:avLst/>
              </a:prstGeom>
              <a:blipFill rotWithShape="1">
                <a:blip r:embed="rId8"/>
                <a:stretch>
                  <a:fillRect l="-5000" t="-8197" r="-388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TextBox 188"/>
              <p:cNvSpPr txBox="1"/>
              <p:nvPr/>
            </p:nvSpPr>
            <p:spPr>
              <a:xfrm>
                <a:off x="6283206" y="2983468"/>
                <a:ext cx="1217000" cy="369332"/>
              </a:xfrm>
              <a:prstGeom prst="rect">
                <a:avLst/>
              </a:prstGeom>
              <a:noFill/>
            </p:spPr>
            <p:txBody>
              <a:bodyPr wrap="none" rtlCol="0">
                <a:spAutoFit/>
              </a:bodyPr>
              <a:lstStyle/>
              <a:p>
                <a:r>
                  <a:rPr lang="en-US" dirty="0">
                    <a:ea typeface="Century Schoolbook" charset="0"/>
                    <a:cs typeface="Century Schoolbook" charset="0"/>
                  </a:rPr>
                  <a:t>10</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10</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16</a:t>
                </a:r>
              </a:p>
            </p:txBody>
          </p:sp>
        </mc:Choice>
        <mc:Fallback xmlns="">
          <p:sp>
            <p:nvSpPr>
              <p:cNvPr id="189" name="TextBox 188"/>
              <p:cNvSpPr txBox="1">
                <a:spLocks noRot="1" noChangeAspect="1" noMove="1" noResize="1" noEditPoints="1" noAdjustHandles="1" noChangeArrowheads="1" noChangeShapeType="1" noTextEdit="1"/>
              </p:cNvSpPr>
              <p:nvPr/>
            </p:nvSpPr>
            <p:spPr>
              <a:xfrm>
                <a:off x="6283206" y="2983468"/>
                <a:ext cx="1217000" cy="369332"/>
              </a:xfrm>
              <a:prstGeom prst="rect">
                <a:avLst/>
              </a:prstGeom>
              <a:blipFill rotWithShape="1">
                <a:blip r:embed="rId9"/>
                <a:stretch>
                  <a:fillRect l="-4523" t="-8197" r="-3518" b="-24590"/>
                </a:stretch>
              </a:blipFill>
            </p:spPr>
            <p:txBody>
              <a:bodyPr/>
              <a:lstStyle/>
              <a:p>
                <a:r>
                  <a:rPr lang="en-US">
                    <a:noFill/>
                  </a:rPr>
                  <a:t> </a:t>
                </a:r>
              </a:p>
            </p:txBody>
          </p:sp>
        </mc:Fallback>
      </mc:AlternateContent>
      <p:sp>
        <p:nvSpPr>
          <p:cNvPr id="190" name="Cube 189"/>
          <p:cNvSpPr/>
          <p:nvPr/>
        </p:nvSpPr>
        <p:spPr>
          <a:xfrm>
            <a:off x="838200" y="4014852"/>
            <a:ext cx="1078583" cy="1075215"/>
          </a:xfrm>
          <a:prstGeom prst="cube">
            <a:avLst>
              <a:gd name="adj" fmla="val 67317"/>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1" name="TextBox 190"/>
              <p:cNvSpPr txBox="1"/>
              <p:nvPr/>
            </p:nvSpPr>
            <p:spPr>
              <a:xfrm>
                <a:off x="920438" y="5225636"/>
                <a:ext cx="982961" cy="369332"/>
              </a:xfrm>
              <a:prstGeom prst="rect">
                <a:avLst/>
              </a:prstGeom>
              <a:noFill/>
            </p:spPr>
            <p:txBody>
              <a:bodyPr wrap="none" rtlCol="0">
                <a:spAutoFit/>
              </a:bodyPr>
              <a:lstStyle/>
              <a:p>
                <a:r>
                  <a:rPr lang="en-US" dirty="0">
                    <a:ea typeface="Century Schoolbook" charset="0"/>
                    <a:cs typeface="Century Schoolbook" charset="0"/>
                  </a:rPr>
                  <a:t>5</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5</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16</a:t>
                </a:r>
              </a:p>
            </p:txBody>
          </p:sp>
        </mc:Choice>
        <mc:Fallback xmlns="">
          <p:sp>
            <p:nvSpPr>
              <p:cNvPr id="191" name="TextBox 190"/>
              <p:cNvSpPr txBox="1">
                <a:spLocks noRot="1" noChangeAspect="1" noMove="1" noResize="1" noEditPoints="1" noAdjustHandles="1" noChangeArrowheads="1" noChangeShapeType="1" noTextEdit="1"/>
              </p:cNvSpPr>
              <p:nvPr/>
            </p:nvSpPr>
            <p:spPr>
              <a:xfrm>
                <a:off x="920438" y="5225636"/>
                <a:ext cx="982961" cy="369332"/>
              </a:xfrm>
              <a:prstGeom prst="rect">
                <a:avLst/>
              </a:prstGeom>
              <a:blipFill rotWithShape="1">
                <a:blip r:embed="rId10"/>
                <a:stretch>
                  <a:fillRect l="-5590" t="-8197" r="-4348" b="-24590"/>
                </a:stretch>
              </a:blipFill>
            </p:spPr>
            <p:txBody>
              <a:bodyPr/>
              <a:lstStyle/>
              <a:p>
                <a:r>
                  <a:rPr lang="en-US">
                    <a:noFill/>
                  </a:rPr>
                  <a:t> </a:t>
                </a:r>
              </a:p>
            </p:txBody>
          </p:sp>
        </mc:Fallback>
      </mc:AlternateContent>
      <p:sp>
        <p:nvSpPr>
          <p:cNvPr id="192" name="TextBox 191"/>
          <p:cNvSpPr txBox="1"/>
          <p:nvPr/>
        </p:nvSpPr>
        <p:spPr>
          <a:xfrm>
            <a:off x="2500831" y="5518320"/>
            <a:ext cx="535724" cy="369332"/>
          </a:xfrm>
          <a:prstGeom prst="rect">
            <a:avLst/>
          </a:prstGeom>
          <a:noFill/>
        </p:spPr>
        <p:txBody>
          <a:bodyPr wrap="none" rtlCol="0">
            <a:spAutoFit/>
          </a:bodyPr>
          <a:lstStyle/>
          <a:p>
            <a:r>
              <a:rPr lang="en-US">
                <a:ea typeface="Century Schoolbook" charset="0"/>
                <a:cs typeface="Century Schoolbook" charset="0"/>
              </a:rPr>
              <a:t>120</a:t>
            </a:r>
            <a:endParaRPr lang="en-US" dirty="0">
              <a:ea typeface="Century Schoolbook" charset="0"/>
              <a:cs typeface="Century Schoolbook" charset="0"/>
            </a:endParaRPr>
          </a:p>
        </p:txBody>
      </p:sp>
      <p:sp>
        <p:nvSpPr>
          <p:cNvPr id="193" name="TextBox 192"/>
          <p:cNvSpPr txBox="1"/>
          <p:nvPr/>
        </p:nvSpPr>
        <p:spPr>
          <a:xfrm>
            <a:off x="3604180" y="5516171"/>
            <a:ext cx="418704" cy="369332"/>
          </a:xfrm>
          <a:prstGeom prst="rect">
            <a:avLst/>
          </a:prstGeom>
          <a:noFill/>
        </p:spPr>
        <p:txBody>
          <a:bodyPr wrap="none" rtlCol="0">
            <a:spAutoFit/>
          </a:bodyPr>
          <a:lstStyle/>
          <a:p>
            <a:r>
              <a:rPr lang="en-US" dirty="0">
                <a:ea typeface="Century Schoolbook" charset="0"/>
                <a:cs typeface="Century Schoolbook" charset="0"/>
              </a:rPr>
              <a:t>84</a:t>
            </a:r>
          </a:p>
        </p:txBody>
      </p:sp>
      <mc:AlternateContent xmlns:mc="http://schemas.openxmlformats.org/markup-compatibility/2006" xmlns:a14="http://schemas.microsoft.com/office/drawing/2010/main">
        <mc:Choice Requires="a14">
          <p:sp>
            <p:nvSpPr>
              <p:cNvPr id="194" name="TextBox 193"/>
              <p:cNvSpPr txBox="1"/>
              <p:nvPr/>
            </p:nvSpPr>
            <p:spPr>
              <a:xfrm>
                <a:off x="1795450" y="2311876"/>
                <a:ext cx="688009" cy="646331"/>
              </a:xfrm>
              <a:prstGeom prst="rect">
                <a:avLst/>
              </a:prstGeom>
              <a:noFill/>
            </p:spPr>
            <p:txBody>
              <a:bodyPr wrap="none" rtlCol="0">
                <a:spAutoFit/>
              </a:bodyPr>
              <a:lstStyle/>
              <a:p>
                <a:r>
                  <a:rPr lang="en-US" dirty="0">
                    <a:ea typeface="Century Schoolbook" charset="0"/>
                    <a:cs typeface="Century Schoolbook" charset="0"/>
                  </a:rPr>
                  <a:t>5</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5</a:t>
                </a:r>
              </a:p>
              <a:p>
                <a:r>
                  <a:rPr lang="en-US" dirty="0">
                    <a:ea typeface="Century Schoolbook" charset="0"/>
                    <a:cs typeface="Century Schoolbook" charset="0"/>
                  </a:rPr>
                  <a:t>s = 1</a:t>
                </a:r>
              </a:p>
            </p:txBody>
          </p:sp>
        </mc:Choice>
        <mc:Fallback xmlns="">
          <p:sp>
            <p:nvSpPr>
              <p:cNvPr id="194" name="TextBox 193"/>
              <p:cNvSpPr txBox="1">
                <a:spLocks noRot="1" noChangeAspect="1" noMove="1" noResize="1" noEditPoints="1" noAdjustHandles="1" noChangeArrowheads="1" noChangeShapeType="1" noTextEdit="1"/>
              </p:cNvSpPr>
              <p:nvPr/>
            </p:nvSpPr>
            <p:spPr>
              <a:xfrm>
                <a:off x="1795450" y="2311876"/>
                <a:ext cx="688009" cy="646331"/>
              </a:xfrm>
              <a:prstGeom prst="rect">
                <a:avLst/>
              </a:prstGeom>
              <a:blipFill rotWithShape="1">
                <a:blip r:embed="rId11"/>
                <a:stretch>
                  <a:fillRect l="-8036" t="-4717" r="-7143" b="-14151"/>
                </a:stretch>
              </a:blipFill>
            </p:spPr>
            <p:txBody>
              <a:bodyPr/>
              <a:lstStyle/>
              <a:p>
                <a:r>
                  <a:rPr lang="en-US">
                    <a:noFill/>
                  </a:rPr>
                  <a:t> </a:t>
                </a:r>
              </a:p>
            </p:txBody>
          </p:sp>
        </mc:Fallback>
      </mc:AlternateContent>
      <p:sp>
        <p:nvSpPr>
          <p:cNvPr id="195" name="TextBox 194"/>
          <p:cNvSpPr txBox="1"/>
          <p:nvPr/>
        </p:nvSpPr>
        <p:spPr>
          <a:xfrm>
            <a:off x="3959901" y="2310291"/>
            <a:ext cx="659791" cy="646331"/>
          </a:xfrm>
          <a:prstGeom prst="rect">
            <a:avLst/>
          </a:prstGeom>
          <a:noFill/>
        </p:spPr>
        <p:txBody>
          <a:bodyPr wrap="square" rtlCol="0">
            <a:spAutoFit/>
          </a:bodyPr>
          <a:lstStyle/>
          <a:p>
            <a:r>
              <a:rPr lang="en-US" dirty="0">
                <a:ea typeface="Century Schoolbook" charset="0"/>
                <a:cs typeface="Century Schoolbook" charset="0"/>
              </a:rPr>
              <a:t>f = 2</a:t>
            </a:r>
          </a:p>
          <a:p>
            <a:r>
              <a:rPr lang="en-US" dirty="0">
                <a:ea typeface="Century Schoolbook" charset="0"/>
                <a:cs typeface="Century Schoolbook" charset="0"/>
              </a:rPr>
              <a:t>s = 2</a:t>
            </a:r>
          </a:p>
        </p:txBody>
      </p:sp>
      <p:sp>
        <p:nvSpPr>
          <p:cNvPr id="196" name="TextBox 195"/>
          <p:cNvSpPr txBox="1"/>
          <p:nvPr/>
        </p:nvSpPr>
        <p:spPr>
          <a:xfrm>
            <a:off x="3938188" y="1665853"/>
            <a:ext cx="972767" cy="369332"/>
          </a:xfrm>
          <a:prstGeom prst="rect">
            <a:avLst/>
          </a:prstGeom>
          <a:noFill/>
        </p:spPr>
        <p:txBody>
          <a:bodyPr wrap="none" rtlCol="0">
            <a:spAutoFit/>
          </a:bodyPr>
          <a:lstStyle/>
          <a:p>
            <a:r>
              <a:rPr lang="en-US" dirty="0">
                <a:ea typeface="Century Schoolbook" charset="0"/>
                <a:cs typeface="Century Schoolbook" charset="0"/>
              </a:rPr>
              <a:t>avg pool</a:t>
            </a:r>
          </a:p>
        </p:txBody>
      </p:sp>
      <mc:AlternateContent xmlns:mc="http://schemas.openxmlformats.org/markup-compatibility/2006" xmlns:a14="http://schemas.microsoft.com/office/drawing/2010/main">
        <mc:Choice Requires="a14">
          <p:sp>
            <p:nvSpPr>
              <p:cNvPr id="197" name="TextBox 196"/>
              <p:cNvSpPr txBox="1"/>
              <p:nvPr/>
            </p:nvSpPr>
            <p:spPr>
              <a:xfrm>
                <a:off x="5694299" y="2309159"/>
                <a:ext cx="688009" cy="646331"/>
              </a:xfrm>
              <a:prstGeom prst="rect">
                <a:avLst/>
              </a:prstGeom>
              <a:noFill/>
            </p:spPr>
            <p:txBody>
              <a:bodyPr wrap="none" rtlCol="0">
                <a:spAutoFit/>
              </a:bodyPr>
              <a:lstStyle/>
              <a:p>
                <a:r>
                  <a:rPr lang="en-US" dirty="0">
                    <a:ea typeface="Century Schoolbook" charset="0"/>
                    <a:cs typeface="Century Schoolbook" charset="0"/>
                  </a:rPr>
                  <a:t>5</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5</a:t>
                </a:r>
              </a:p>
              <a:p>
                <a:r>
                  <a:rPr lang="en-US" dirty="0">
                    <a:ea typeface="Century Schoolbook" charset="0"/>
                    <a:cs typeface="Century Schoolbook" charset="0"/>
                  </a:rPr>
                  <a:t>s = 1</a:t>
                </a:r>
              </a:p>
            </p:txBody>
          </p:sp>
        </mc:Choice>
        <mc:Fallback xmlns="">
          <p:sp>
            <p:nvSpPr>
              <p:cNvPr id="197" name="TextBox 196"/>
              <p:cNvSpPr txBox="1">
                <a:spLocks noRot="1" noChangeAspect="1" noMove="1" noResize="1" noEditPoints="1" noAdjustHandles="1" noChangeArrowheads="1" noChangeShapeType="1" noTextEdit="1"/>
              </p:cNvSpPr>
              <p:nvPr/>
            </p:nvSpPr>
            <p:spPr>
              <a:xfrm>
                <a:off x="5694299" y="2309159"/>
                <a:ext cx="688009" cy="646331"/>
              </a:xfrm>
              <a:prstGeom prst="rect">
                <a:avLst/>
              </a:prstGeom>
              <a:blipFill rotWithShape="1">
                <a:blip r:embed="rId12"/>
                <a:stretch>
                  <a:fillRect l="-7080" t="-4717" r="-7080" b="-14151"/>
                </a:stretch>
              </a:blipFill>
            </p:spPr>
            <p:txBody>
              <a:bodyPr/>
              <a:lstStyle/>
              <a:p>
                <a:r>
                  <a:rPr lang="en-US">
                    <a:noFill/>
                  </a:rPr>
                  <a:t> </a:t>
                </a:r>
              </a:p>
            </p:txBody>
          </p:sp>
        </mc:Fallback>
      </mc:AlternateContent>
      <p:sp>
        <p:nvSpPr>
          <p:cNvPr id="198" name="TextBox 197"/>
          <p:cNvSpPr txBox="1"/>
          <p:nvPr/>
        </p:nvSpPr>
        <p:spPr>
          <a:xfrm>
            <a:off x="7457578" y="1665853"/>
            <a:ext cx="972767" cy="369332"/>
          </a:xfrm>
          <a:prstGeom prst="rect">
            <a:avLst/>
          </a:prstGeom>
          <a:noFill/>
        </p:spPr>
        <p:txBody>
          <a:bodyPr wrap="none" rtlCol="0">
            <a:spAutoFit/>
          </a:bodyPr>
          <a:lstStyle/>
          <a:p>
            <a:r>
              <a:rPr lang="en-US" dirty="0">
                <a:ea typeface="Century Schoolbook" charset="0"/>
                <a:cs typeface="Century Schoolbook" charset="0"/>
              </a:rPr>
              <a:t>avg pool</a:t>
            </a:r>
          </a:p>
        </p:txBody>
      </p:sp>
      <p:sp>
        <p:nvSpPr>
          <p:cNvPr id="199" name="TextBox 198"/>
          <p:cNvSpPr txBox="1"/>
          <p:nvPr/>
        </p:nvSpPr>
        <p:spPr>
          <a:xfrm>
            <a:off x="7287068" y="2307543"/>
            <a:ext cx="659791" cy="646331"/>
          </a:xfrm>
          <a:prstGeom prst="rect">
            <a:avLst/>
          </a:prstGeom>
          <a:noFill/>
        </p:spPr>
        <p:txBody>
          <a:bodyPr wrap="square" rtlCol="0">
            <a:spAutoFit/>
          </a:bodyPr>
          <a:lstStyle/>
          <a:p>
            <a:r>
              <a:rPr lang="en-US" dirty="0">
                <a:ea typeface="Century Schoolbook" charset="0"/>
                <a:cs typeface="Century Schoolbook" charset="0"/>
              </a:rPr>
              <a:t>f = 2</a:t>
            </a:r>
          </a:p>
          <a:p>
            <a:r>
              <a:rPr lang="en-US" dirty="0">
                <a:ea typeface="Century Schoolbook" charset="0"/>
                <a:cs typeface="Century Schoolbook" charset="0"/>
              </a:rPr>
              <a:t>s = 2</a:t>
            </a:r>
          </a:p>
        </p:txBody>
      </p:sp>
      <p:sp>
        <p:nvSpPr>
          <p:cNvPr id="201" name="Rectangle 200">
            <a:extLst>
              <a:ext uri="{FF2B5EF4-FFF2-40B4-BE49-F238E27FC236}">
                <a16:creationId xmlns:a16="http://schemas.microsoft.com/office/drawing/2014/main" id="{17A6C0DF-CD40-4537-B5D2-2B53B7F58032}"/>
              </a:ext>
            </a:extLst>
          </p:cNvPr>
          <p:cNvSpPr/>
          <p:nvPr/>
        </p:nvSpPr>
        <p:spPr>
          <a:xfrm>
            <a:off x="920438" y="5516171"/>
            <a:ext cx="1135443" cy="296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Freeform 202"/>
          <p:cNvSpPr/>
          <p:nvPr/>
        </p:nvSpPr>
        <p:spPr>
          <a:xfrm>
            <a:off x="659958" y="1836751"/>
            <a:ext cx="700328" cy="898498"/>
          </a:xfrm>
          <a:custGeom>
            <a:avLst/>
            <a:gdLst>
              <a:gd name="connsiteX0" fmla="*/ 0 w 700328"/>
              <a:gd name="connsiteY0" fmla="*/ 174929 h 898498"/>
              <a:gd name="connsiteX1" fmla="*/ 55659 w 700328"/>
              <a:gd name="connsiteY1" fmla="*/ 151075 h 898498"/>
              <a:gd name="connsiteX2" fmla="*/ 87465 w 700328"/>
              <a:gd name="connsiteY2" fmla="*/ 127221 h 898498"/>
              <a:gd name="connsiteX3" fmla="*/ 143124 w 700328"/>
              <a:gd name="connsiteY3" fmla="*/ 111319 h 898498"/>
              <a:gd name="connsiteX4" fmla="*/ 222637 w 700328"/>
              <a:gd name="connsiteY4" fmla="*/ 87465 h 898498"/>
              <a:gd name="connsiteX5" fmla="*/ 365760 w 700328"/>
              <a:gd name="connsiteY5" fmla="*/ 63611 h 898498"/>
              <a:gd name="connsiteX6" fmla="*/ 405517 w 700328"/>
              <a:gd name="connsiteY6" fmla="*/ 47708 h 898498"/>
              <a:gd name="connsiteX7" fmla="*/ 453225 w 700328"/>
              <a:gd name="connsiteY7" fmla="*/ 39757 h 898498"/>
              <a:gd name="connsiteX8" fmla="*/ 492981 w 700328"/>
              <a:gd name="connsiteY8" fmla="*/ 31806 h 898498"/>
              <a:gd name="connsiteX9" fmla="*/ 548640 w 700328"/>
              <a:gd name="connsiteY9" fmla="*/ 23854 h 898498"/>
              <a:gd name="connsiteX10" fmla="*/ 644056 w 700328"/>
              <a:gd name="connsiteY10" fmla="*/ 0 h 898498"/>
              <a:gd name="connsiteX11" fmla="*/ 667910 w 700328"/>
              <a:gd name="connsiteY11" fmla="*/ 214686 h 898498"/>
              <a:gd name="connsiteX12" fmla="*/ 644056 w 700328"/>
              <a:gd name="connsiteY12" fmla="*/ 357809 h 898498"/>
              <a:gd name="connsiteX13" fmla="*/ 636105 w 700328"/>
              <a:gd name="connsiteY13" fmla="*/ 405517 h 898498"/>
              <a:gd name="connsiteX14" fmla="*/ 612251 w 700328"/>
              <a:gd name="connsiteY14" fmla="*/ 477079 h 898498"/>
              <a:gd name="connsiteX15" fmla="*/ 596348 w 700328"/>
              <a:gd name="connsiteY15" fmla="*/ 516835 h 898498"/>
              <a:gd name="connsiteX16" fmla="*/ 588397 w 700328"/>
              <a:gd name="connsiteY16" fmla="*/ 580446 h 898498"/>
              <a:gd name="connsiteX17" fmla="*/ 580445 w 700328"/>
              <a:gd name="connsiteY17" fmla="*/ 604299 h 898498"/>
              <a:gd name="connsiteX18" fmla="*/ 572494 w 700328"/>
              <a:gd name="connsiteY18" fmla="*/ 652007 h 898498"/>
              <a:gd name="connsiteX19" fmla="*/ 556592 w 700328"/>
              <a:gd name="connsiteY19" fmla="*/ 779228 h 898498"/>
              <a:gd name="connsiteX20" fmla="*/ 540689 w 700328"/>
              <a:gd name="connsiteY20" fmla="*/ 834887 h 898498"/>
              <a:gd name="connsiteX21" fmla="*/ 524786 w 700328"/>
              <a:gd name="connsiteY21" fmla="*/ 898498 h 8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0328" h="898498">
                <a:moveTo>
                  <a:pt x="0" y="174929"/>
                </a:moveTo>
                <a:cubicBezTo>
                  <a:pt x="18553" y="166978"/>
                  <a:pt x="37939" y="160741"/>
                  <a:pt x="55659" y="151075"/>
                </a:cubicBezTo>
                <a:cubicBezTo>
                  <a:pt x="67293" y="144729"/>
                  <a:pt x="75959" y="133796"/>
                  <a:pt x="87465" y="127221"/>
                </a:cubicBezTo>
                <a:cubicBezTo>
                  <a:pt x="98185" y="121095"/>
                  <a:pt x="133829" y="114417"/>
                  <a:pt x="143124" y="111319"/>
                </a:cubicBezTo>
                <a:cubicBezTo>
                  <a:pt x="221581" y="85166"/>
                  <a:pt x="144120" y="103168"/>
                  <a:pt x="222637" y="87465"/>
                </a:cubicBezTo>
                <a:cubicBezTo>
                  <a:pt x="297632" y="49966"/>
                  <a:pt x="211496" y="87969"/>
                  <a:pt x="365760" y="63611"/>
                </a:cubicBezTo>
                <a:cubicBezTo>
                  <a:pt x="379859" y="61385"/>
                  <a:pt x="391747" y="51464"/>
                  <a:pt x="405517" y="47708"/>
                </a:cubicBezTo>
                <a:cubicBezTo>
                  <a:pt x="421071" y="43466"/>
                  <a:pt x="437363" y="42641"/>
                  <a:pt x="453225" y="39757"/>
                </a:cubicBezTo>
                <a:cubicBezTo>
                  <a:pt x="466521" y="37340"/>
                  <a:pt x="479650" y="34028"/>
                  <a:pt x="492981" y="31806"/>
                </a:cubicBezTo>
                <a:cubicBezTo>
                  <a:pt x="511467" y="28725"/>
                  <a:pt x="530301" y="27715"/>
                  <a:pt x="548640" y="23854"/>
                </a:cubicBezTo>
                <a:cubicBezTo>
                  <a:pt x="580721" y="17100"/>
                  <a:pt x="644056" y="0"/>
                  <a:pt x="644056" y="0"/>
                </a:cubicBezTo>
                <a:cubicBezTo>
                  <a:pt x="740995" y="24237"/>
                  <a:pt x="687443" y="-177"/>
                  <a:pt x="667910" y="214686"/>
                </a:cubicBezTo>
                <a:cubicBezTo>
                  <a:pt x="663531" y="262853"/>
                  <a:pt x="652007" y="310101"/>
                  <a:pt x="644056" y="357809"/>
                </a:cubicBezTo>
                <a:cubicBezTo>
                  <a:pt x="641406" y="373712"/>
                  <a:pt x="642093" y="390548"/>
                  <a:pt x="636105" y="405517"/>
                </a:cubicBezTo>
                <a:cubicBezTo>
                  <a:pt x="586331" y="529948"/>
                  <a:pt x="646490" y="374362"/>
                  <a:pt x="612251" y="477079"/>
                </a:cubicBezTo>
                <a:cubicBezTo>
                  <a:pt x="607738" y="490619"/>
                  <a:pt x="601649" y="503583"/>
                  <a:pt x="596348" y="516835"/>
                </a:cubicBezTo>
                <a:cubicBezTo>
                  <a:pt x="593698" y="538039"/>
                  <a:pt x="592220" y="559422"/>
                  <a:pt x="588397" y="580446"/>
                </a:cubicBezTo>
                <a:cubicBezTo>
                  <a:pt x="586898" y="588692"/>
                  <a:pt x="582263" y="596117"/>
                  <a:pt x="580445" y="604299"/>
                </a:cubicBezTo>
                <a:cubicBezTo>
                  <a:pt x="576948" y="620037"/>
                  <a:pt x="574494" y="636009"/>
                  <a:pt x="572494" y="652007"/>
                </a:cubicBezTo>
                <a:cubicBezTo>
                  <a:pt x="566988" y="696060"/>
                  <a:pt x="566471" y="736418"/>
                  <a:pt x="556592" y="779228"/>
                </a:cubicBezTo>
                <a:cubicBezTo>
                  <a:pt x="552253" y="798029"/>
                  <a:pt x="546364" y="816445"/>
                  <a:pt x="540689" y="834887"/>
                </a:cubicBezTo>
                <a:cubicBezTo>
                  <a:pt x="523110" y="892019"/>
                  <a:pt x="524786" y="864442"/>
                  <a:pt x="524786" y="89849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203"/>
          <p:cNvSpPr/>
          <p:nvPr/>
        </p:nvSpPr>
        <p:spPr>
          <a:xfrm>
            <a:off x="1041621" y="2265566"/>
            <a:ext cx="405516" cy="56215"/>
          </a:xfrm>
          <a:custGeom>
            <a:avLst/>
            <a:gdLst>
              <a:gd name="connsiteX0" fmla="*/ 0 w 405516"/>
              <a:gd name="connsiteY0" fmla="*/ 56215 h 56215"/>
              <a:gd name="connsiteX1" fmla="*/ 127221 w 405516"/>
              <a:gd name="connsiteY1" fmla="*/ 32361 h 56215"/>
              <a:gd name="connsiteX2" fmla="*/ 182880 w 405516"/>
              <a:gd name="connsiteY2" fmla="*/ 16458 h 56215"/>
              <a:gd name="connsiteX3" fmla="*/ 214685 w 405516"/>
              <a:gd name="connsiteY3" fmla="*/ 8507 h 56215"/>
              <a:gd name="connsiteX4" fmla="*/ 405516 w 405516"/>
              <a:gd name="connsiteY4" fmla="*/ 556 h 5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516" h="56215">
                <a:moveTo>
                  <a:pt x="0" y="56215"/>
                </a:moveTo>
                <a:cubicBezTo>
                  <a:pt x="42407" y="48264"/>
                  <a:pt x="85735" y="44214"/>
                  <a:pt x="127221" y="32361"/>
                </a:cubicBezTo>
                <a:lnTo>
                  <a:pt x="182880" y="16458"/>
                </a:lnTo>
                <a:cubicBezTo>
                  <a:pt x="193423" y="13583"/>
                  <a:pt x="203867" y="10052"/>
                  <a:pt x="214685" y="8507"/>
                </a:cubicBezTo>
                <a:cubicBezTo>
                  <a:pt x="296189" y="-3136"/>
                  <a:pt x="316222" y="556"/>
                  <a:pt x="405516" y="5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p:cNvSpPr txBox="1"/>
          <p:nvPr/>
        </p:nvSpPr>
        <p:spPr>
          <a:xfrm>
            <a:off x="8299412" y="2004407"/>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sp>
        <p:nvSpPr>
          <p:cNvPr id="206" name="TextBox 205"/>
          <p:cNvSpPr txBox="1"/>
          <p:nvPr/>
        </p:nvSpPr>
        <p:spPr>
          <a:xfrm>
            <a:off x="332933" y="4246030"/>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sp>
        <p:nvSpPr>
          <p:cNvPr id="207" name="TextBox 206"/>
          <p:cNvSpPr txBox="1"/>
          <p:nvPr/>
        </p:nvSpPr>
        <p:spPr>
          <a:xfrm>
            <a:off x="4535168" y="5470004"/>
            <a:ext cx="4260910" cy="830997"/>
          </a:xfrm>
          <a:prstGeom prst="rect">
            <a:avLst/>
          </a:prstGeom>
          <a:noFill/>
          <a:ln>
            <a:solidFill>
              <a:schemeClr val="tx1"/>
            </a:solidFill>
          </a:ln>
        </p:spPr>
        <p:txBody>
          <a:bodyPr wrap="none" rtlCol="0">
            <a:spAutoFit/>
          </a:bodyPr>
          <a:lstStyle/>
          <a:p>
            <a:r>
              <a:rPr lang="en-US" sz="2400" b="1" dirty="0"/>
              <a:t>Reminder</a:t>
            </a:r>
            <a:r>
              <a:rPr lang="en-US" sz="2400" dirty="0"/>
              <a:t>:</a:t>
            </a:r>
          </a:p>
          <a:p>
            <a:r>
              <a:rPr lang="en-US" sz="2400" dirty="0"/>
              <a:t>Output size = (N+2P-F)/stride + 1</a:t>
            </a:r>
          </a:p>
        </p:txBody>
      </p:sp>
      <p:sp>
        <p:nvSpPr>
          <p:cNvPr id="209" name="Rectangle 208"/>
          <p:cNvSpPr/>
          <p:nvPr/>
        </p:nvSpPr>
        <p:spPr>
          <a:xfrm>
            <a:off x="4562291" y="4856304"/>
            <a:ext cx="418704" cy="369332"/>
          </a:xfrm>
          <a:prstGeom prst="rect">
            <a:avLst/>
          </a:prstGeom>
        </p:spPr>
        <p:txBody>
          <a:bodyPr wrap="none">
            <a:spAutoFit/>
          </a:bodyPr>
          <a:lstStyle/>
          <a:p>
            <a:r>
              <a:rPr lang="en-US" dirty="0">
                <a:ea typeface="Century Schoolbook" charset="0"/>
                <a:cs typeface="Century Schoolbook" charset="0"/>
              </a:rPr>
              <a:t>10</a:t>
            </a:r>
            <a:endParaRPr lang="en-US" dirty="0"/>
          </a:p>
        </p:txBody>
      </p:sp>
      <p:sp>
        <p:nvSpPr>
          <p:cNvPr id="210" name="TextBox 209"/>
          <p:cNvSpPr txBox="1"/>
          <p:nvPr/>
        </p:nvSpPr>
        <p:spPr>
          <a:xfrm>
            <a:off x="1783232" y="1676400"/>
            <a:ext cx="624530" cy="369332"/>
          </a:xfrm>
          <a:prstGeom prst="rect">
            <a:avLst/>
          </a:prstGeom>
          <a:noFill/>
        </p:spPr>
        <p:txBody>
          <a:bodyPr wrap="none" rtlCol="0">
            <a:spAutoFit/>
          </a:bodyPr>
          <a:lstStyle/>
          <a:p>
            <a:r>
              <a:rPr lang="en-US" dirty="0">
                <a:ea typeface="Century Schoolbook" charset="0"/>
                <a:cs typeface="Century Schoolbook" charset="0"/>
              </a:rPr>
              <a:t>conv</a:t>
            </a:r>
          </a:p>
        </p:txBody>
      </p:sp>
      <p:sp>
        <p:nvSpPr>
          <p:cNvPr id="211" name="TextBox 210"/>
          <p:cNvSpPr txBox="1"/>
          <p:nvPr/>
        </p:nvSpPr>
        <p:spPr>
          <a:xfrm>
            <a:off x="5867400" y="1642646"/>
            <a:ext cx="624530" cy="369332"/>
          </a:xfrm>
          <a:prstGeom prst="rect">
            <a:avLst/>
          </a:prstGeom>
          <a:noFill/>
        </p:spPr>
        <p:txBody>
          <a:bodyPr wrap="none" rtlCol="0">
            <a:spAutoFit/>
          </a:bodyPr>
          <a:lstStyle/>
          <a:p>
            <a:r>
              <a:rPr lang="en-US" dirty="0">
                <a:ea typeface="Century Schoolbook" charset="0"/>
                <a:cs typeface="Century Schoolbook" charset="0"/>
              </a:rPr>
              <a:t>conv</a:t>
            </a:r>
          </a:p>
        </p:txBody>
      </p:sp>
      <p:sp>
        <p:nvSpPr>
          <p:cNvPr id="212" name="TextBox 211"/>
          <p:cNvSpPr txBox="1"/>
          <p:nvPr/>
        </p:nvSpPr>
        <p:spPr>
          <a:xfrm>
            <a:off x="2057400" y="3948898"/>
            <a:ext cx="411844" cy="369332"/>
          </a:xfrm>
          <a:prstGeom prst="rect">
            <a:avLst/>
          </a:prstGeom>
          <a:noFill/>
        </p:spPr>
        <p:txBody>
          <a:bodyPr wrap="none" rtlCol="0">
            <a:spAutoFit/>
          </a:bodyPr>
          <a:lstStyle/>
          <a:p>
            <a:r>
              <a:rPr lang="en-US" dirty="0">
                <a:ea typeface="Century Schoolbook" charset="0"/>
                <a:cs typeface="Century Schoolbook" charset="0"/>
              </a:rPr>
              <a:t>FC</a:t>
            </a:r>
          </a:p>
        </p:txBody>
      </p:sp>
      <p:sp>
        <p:nvSpPr>
          <p:cNvPr id="213" name="TextBox 212"/>
          <p:cNvSpPr txBox="1"/>
          <p:nvPr/>
        </p:nvSpPr>
        <p:spPr>
          <a:xfrm>
            <a:off x="3118748" y="3906452"/>
            <a:ext cx="411844" cy="369332"/>
          </a:xfrm>
          <a:prstGeom prst="rect">
            <a:avLst/>
          </a:prstGeom>
          <a:noFill/>
        </p:spPr>
        <p:txBody>
          <a:bodyPr wrap="none" rtlCol="0">
            <a:spAutoFit/>
          </a:bodyPr>
          <a:lstStyle/>
          <a:p>
            <a:r>
              <a:rPr lang="en-US" dirty="0">
                <a:ea typeface="Century Schoolbook" charset="0"/>
                <a:cs typeface="Century Schoolbook" charset="0"/>
              </a:rPr>
              <a:t>FC</a:t>
            </a:r>
          </a:p>
        </p:txBody>
      </p:sp>
      <p:sp>
        <p:nvSpPr>
          <p:cNvPr id="223" name="TextBox 222"/>
          <p:cNvSpPr txBox="1"/>
          <p:nvPr/>
        </p:nvSpPr>
        <p:spPr>
          <a:xfrm>
            <a:off x="7020619" y="6465458"/>
            <a:ext cx="2066591" cy="369332"/>
          </a:xfrm>
          <a:prstGeom prst="rect">
            <a:avLst/>
          </a:prstGeom>
          <a:noFill/>
          <a:ln>
            <a:noFill/>
          </a:ln>
        </p:spPr>
        <p:txBody>
          <a:bodyPr wrap="none" rtlCol="0">
            <a:spAutoFit/>
          </a:bodyPr>
          <a:lstStyle/>
          <a:p>
            <a:r>
              <a:rPr lang="en-US" dirty="0"/>
              <a:t> [</a:t>
            </a:r>
            <a:r>
              <a:rPr lang="en-US" b="1" dirty="0" err="1"/>
              <a:t>LeCun</a:t>
            </a:r>
            <a:r>
              <a:rPr lang="en-US" b="1" dirty="0"/>
              <a:t> et al</a:t>
            </a:r>
            <a:r>
              <a:rPr lang="en-US" dirty="0"/>
              <a:t>., </a:t>
            </a:r>
            <a:r>
              <a:rPr lang="en-US" b="1" dirty="0"/>
              <a:t>1998</a:t>
            </a:r>
            <a:r>
              <a:rPr lang="en-US" dirty="0"/>
              <a:t>]</a:t>
            </a:r>
          </a:p>
        </p:txBody>
      </p:sp>
      <p:sp>
        <p:nvSpPr>
          <p:cNvPr id="51" name="Rectangle 50"/>
          <p:cNvSpPr/>
          <p:nvPr/>
        </p:nvSpPr>
        <p:spPr>
          <a:xfrm>
            <a:off x="0" y="6581001"/>
            <a:ext cx="6629400" cy="276999"/>
          </a:xfrm>
          <a:prstGeom prst="rect">
            <a:avLst/>
          </a:prstGeom>
        </p:spPr>
        <p:txBody>
          <a:bodyPr wrap="square">
            <a:spAutoFit/>
          </a:bodyPr>
          <a:lstStyle/>
          <a:p>
            <a:r>
              <a:rPr lang="en-US" sz="1200" dirty="0"/>
              <a:t>This slide is taken from Andrew Ng</a:t>
            </a:r>
          </a:p>
        </p:txBody>
      </p:sp>
    </p:spTree>
    <p:extLst>
      <p:ext uri="{BB962C8B-B14F-4D97-AF65-F5344CB8AC3E}">
        <p14:creationId xmlns:p14="http://schemas.microsoft.com/office/powerpoint/2010/main" val="353313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LeNet-5</a:t>
            </a:r>
            <a:endParaRPr lang="en-US" dirty="0">
              <a:latin typeface="+mn-lt"/>
            </a:endParaRPr>
          </a:p>
        </p:txBody>
      </p:sp>
      <mc:AlternateContent xmlns:mc="http://schemas.openxmlformats.org/markup-compatibility/2006" xmlns:a14="http://schemas.microsoft.com/office/drawing/2010/main">
        <mc:Choice Requires="a14">
          <p:sp>
            <p:nvSpPr>
              <p:cNvPr id="76" name="Content Placeholder 2"/>
              <p:cNvSpPr>
                <a:spLocks noGrp="1"/>
              </p:cNvSpPr>
              <p:nvPr>
                <p:ph idx="1"/>
              </p:nvPr>
            </p:nvSpPr>
            <p:spPr>
              <a:xfrm>
                <a:off x="609600" y="1752600"/>
                <a:ext cx="7848600" cy="4373563"/>
              </a:xfrm>
            </p:spPr>
            <p:txBody>
              <a:bodyPr>
                <a:noAutofit/>
              </a:bodyPr>
              <a:lstStyle/>
              <a:p>
                <a:r>
                  <a:rPr lang="en-US" sz="2600" dirty="0"/>
                  <a:t>Only 60K parameters</a:t>
                </a:r>
              </a:p>
              <a:p>
                <a:r>
                  <a:rPr lang="en-US" sz="2600" dirty="0"/>
                  <a:t>As we go deeper in the network: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a:rPr>
                          <m:t>𝑁</m:t>
                        </m:r>
                      </m:e>
                      <m:sub>
                        <m:r>
                          <a:rPr lang="en-US" sz="2600" b="0" i="1" smtClean="0">
                            <a:latin typeface="Cambria Math"/>
                          </a:rPr>
                          <m:t>𝐻</m:t>
                        </m:r>
                      </m:sub>
                    </m:sSub>
                    <m:sSub>
                      <m:sSubPr>
                        <m:ctrlPr>
                          <a:rPr lang="en-US" sz="2600" i="1" smtClean="0">
                            <a:latin typeface="Cambria Math" panose="02040503050406030204" pitchFamily="18" charset="0"/>
                          </a:rPr>
                        </m:ctrlPr>
                      </m:sSubPr>
                      <m:e>
                        <m:r>
                          <a:rPr lang="en-US" sz="2600" i="1">
                            <a:latin typeface="Cambria Math"/>
                            <a:ea typeface="Cambria Math"/>
                          </a:rPr>
                          <m:t>↓</m:t>
                        </m:r>
                        <m:r>
                          <a:rPr lang="en-US" sz="2600" b="0" i="1" smtClean="0">
                            <a:latin typeface="Cambria Math"/>
                            <a:ea typeface="Cambria Math"/>
                          </a:rPr>
                          <m:t>,  </m:t>
                        </m:r>
                        <m:r>
                          <a:rPr lang="en-US" sz="2600" i="1">
                            <a:latin typeface="Cambria Math"/>
                          </a:rPr>
                          <m:t>𝑁</m:t>
                        </m:r>
                      </m:e>
                      <m:sub>
                        <m:r>
                          <a:rPr lang="en-US" sz="2600" b="0" i="1" smtClean="0">
                            <a:latin typeface="Cambria Math"/>
                          </a:rPr>
                          <m:t>𝑊</m:t>
                        </m:r>
                      </m:sub>
                    </m:sSub>
                    <m:r>
                      <a:rPr lang="en-US" sz="2600" i="1" smtClean="0">
                        <a:latin typeface="Cambria Math"/>
                        <a:ea typeface="Cambria Math"/>
                      </a:rPr>
                      <m:t>↓</m:t>
                    </m:r>
                    <m:r>
                      <a:rPr lang="en-US" sz="2600" b="0" i="1" smtClean="0">
                        <a:latin typeface="Cambria Math"/>
                        <a:ea typeface="Cambria Math"/>
                      </a:rPr>
                      <m:t>,  </m:t>
                    </m:r>
                    <m:sSub>
                      <m:sSubPr>
                        <m:ctrlPr>
                          <a:rPr lang="en-US" sz="2600" i="1">
                            <a:latin typeface="Cambria Math" panose="02040503050406030204" pitchFamily="18" charset="0"/>
                          </a:rPr>
                        </m:ctrlPr>
                      </m:sSubPr>
                      <m:e>
                        <m:r>
                          <a:rPr lang="en-US" sz="2600" i="1">
                            <a:latin typeface="Cambria Math"/>
                          </a:rPr>
                          <m:t>𝑁</m:t>
                        </m:r>
                      </m:e>
                      <m:sub>
                        <m:r>
                          <a:rPr lang="en-US" sz="2600" b="0" i="1" smtClean="0">
                            <a:latin typeface="Cambria Math"/>
                          </a:rPr>
                          <m:t>𝐶</m:t>
                        </m:r>
                      </m:sub>
                    </m:sSub>
                    <m:r>
                      <a:rPr lang="en-US" sz="2600" i="1" smtClean="0">
                        <a:latin typeface="Cambria Math"/>
                        <a:ea typeface="Cambria Math"/>
                      </a:rPr>
                      <m:t>↑</m:t>
                    </m:r>
                  </m:oMath>
                </a14:m>
                <a:endParaRPr lang="en-US" sz="2600" dirty="0">
                  <a:ea typeface="Cambria Math"/>
                </a:endParaRPr>
              </a:p>
              <a:p>
                <a:r>
                  <a:rPr lang="en-US" sz="2600" dirty="0"/>
                  <a:t>General structure: </a:t>
                </a:r>
                <a:br>
                  <a:rPr lang="en-US" sz="2600" dirty="0"/>
                </a:br>
                <a:r>
                  <a:rPr lang="en-US" sz="2600" dirty="0"/>
                  <a:t>conv-&gt;pool-&gt;conv-&gt;pool-&gt;FC-&gt;FC-&gt;output</a:t>
                </a:r>
              </a:p>
              <a:p>
                <a:endParaRPr lang="en-US" sz="2600" dirty="0"/>
              </a:p>
              <a:p>
                <a:r>
                  <a:rPr lang="en-US" sz="2600" dirty="0"/>
                  <a:t>Different filters look at different channels</a:t>
                </a:r>
              </a:p>
              <a:p>
                <a:r>
                  <a:rPr lang="en-US" sz="2600" dirty="0"/>
                  <a:t>Sigmoid and </a:t>
                </a:r>
                <a:r>
                  <a:rPr lang="en-US" sz="2600" dirty="0" err="1"/>
                  <a:t>Tanh</a:t>
                </a:r>
                <a:r>
                  <a:rPr lang="en-US" sz="2600" dirty="0"/>
                  <a:t> nonlinearity</a:t>
                </a:r>
              </a:p>
            </p:txBody>
          </p:sp>
        </mc:Choice>
        <mc:Fallback xmlns="">
          <p:sp>
            <p:nvSpPr>
              <p:cNvPr id="76" name="Content Placeholder 2"/>
              <p:cNvSpPr>
                <a:spLocks noGrp="1" noRot="1" noChangeAspect="1" noMove="1" noResize="1" noEditPoints="1" noAdjustHandles="1" noChangeArrowheads="1" noChangeShapeType="1" noTextEdit="1"/>
              </p:cNvSpPr>
              <p:nvPr>
                <p:ph idx="1"/>
              </p:nvPr>
            </p:nvSpPr>
            <p:spPr>
              <a:xfrm>
                <a:off x="609600" y="1752600"/>
                <a:ext cx="7848600" cy="4373563"/>
              </a:xfrm>
              <a:blipFill rotWithShape="1">
                <a:blip r:embed="rId3"/>
                <a:stretch>
                  <a:fillRect l="-1165" t="-1116"/>
                </a:stretch>
              </a:blipFill>
            </p:spPr>
            <p:txBody>
              <a:bodyPr/>
              <a:lstStyle/>
              <a:p>
                <a:r>
                  <a:rPr lang="en-US">
                    <a:noFill/>
                  </a:rPr>
                  <a:t> </a:t>
                </a:r>
              </a:p>
            </p:txBody>
          </p:sp>
        </mc:Fallback>
      </mc:AlternateContent>
      <p:sp>
        <p:nvSpPr>
          <p:cNvPr id="3" name="Litebulb"/>
          <p:cNvSpPr>
            <a:spLocks noEditPoints="1" noChangeArrowheads="1"/>
          </p:cNvSpPr>
          <p:nvPr/>
        </p:nvSpPr>
        <p:spPr bwMode="auto">
          <a:xfrm>
            <a:off x="4055706" y="303215"/>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7020619" y="6465458"/>
            <a:ext cx="2066591" cy="369332"/>
          </a:xfrm>
          <a:prstGeom prst="rect">
            <a:avLst/>
          </a:prstGeom>
          <a:noFill/>
          <a:ln>
            <a:noFill/>
          </a:ln>
        </p:spPr>
        <p:txBody>
          <a:bodyPr wrap="none" rtlCol="0">
            <a:spAutoFit/>
          </a:bodyPr>
          <a:lstStyle/>
          <a:p>
            <a:r>
              <a:rPr lang="en-US" dirty="0"/>
              <a:t> [</a:t>
            </a:r>
            <a:r>
              <a:rPr lang="en-US" b="1" dirty="0" err="1"/>
              <a:t>LeCun</a:t>
            </a:r>
            <a:r>
              <a:rPr lang="en-US" b="1" dirty="0"/>
              <a:t> et al</a:t>
            </a:r>
            <a:r>
              <a:rPr lang="en-US" dirty="0"/>
              <a:t>., </a:t>
            </a:r>
            <a:r>
              <a:rPr lang="en-US" b="1" dirty="0"/>
              <a:t>1998</a:t>
            </a:r>
            <a:r>
              <a:rPr lang="en-US" dirty="0"/>
              <a:t>]</a:t>
            </a:r>
          </a:p>
        </p:txBody>
      </p:sp>
      <p:cxnSp>
        <p:nvCxnSpPr>
          <p:cNvPr id="5" name="Straight Connector 4"/>
          <p:cNvCxnSpPr/>
          <p:nvPr/>
        </p:nvCxnSpPr>
        <p:spPr>
          <a:xfrm>
            <a:off x="762000" y="3733800"/>
            <a:ext cx="7162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308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AlexNet</a:t>
            </a:r>
            <a:endParaRPr lang="en-US" dirty="0">
              <a:latin typeface="+mn-lt"/>
            </a:endParaRPr>
          </a:p>
        </p:txBody>
      </p:sp>
      <p:sp>
        <p:nvSpPr>
          <p:cNvPr id="76" name="Content Placeholder 2"/>
          <p:cNvSpPr>
            <a:spLocks noGrp="1"/>
          </p:cNvSpPr>
          <p:nvPr>
            <p:ph idx="1"/>
          </p:nvPr>
        </p:nvSpPr>
        <p:spPr>
          <a:xfrm>
            <a:off x="609600" y="1828800"/>
            <a:ext cx="7848600" cy="4297363"/>
          </a:xfrm>
        </p:spPr>
        <p:txBody>
          <a:bodyPr>
            <a:noAutofit/>
          </a:bodyPr>
          <a:lstStyle/>
          <a:p>
            <a:r>
              <a:rPr lang="en-US" sz="2600" i="1" dirty="0"/>
              <a:t>ImageNet Classification with Deep Convolutional Neural Networks - Alex </a:t>
            </a:r>
            <a:r>
              <a:rPr lang="en-US" sz="2600" i="1" dirty="0" err="1"/>
              <a:t>Krizhevsky</a:t>
            </a:r>
            <a:r>
              <a:rPr lang="en-US" sz="2600" i="1" dirty="0"/>
              <a:t>, Ilya </a:t>
            </a:r>
            <a:r>
              <a:rPr lang="en-US" sz="2600" i="1" dirty="0" err="1"/>
              <a:t>Sutskever</a:t>
            </a:r>
            <a:r>
              <a:rPr lang="en-US" sz="2600" i="1" dirty="0"/>
              <a:t>, Geoffrey E. Hinton; 2012</a:t>
            </a:r>
          </a:p>
          <a:p>
            <a:r>
              <a:rPr lang="en-US" sz="2600" dirty="0"/>
              <a:t>Facilitated by GPUs, highly optimized convolution implementation and large datasets (ImageNet) </a:t>
            </a:r>
          </a:p>
          <a:p>
            <a:r>
              <a:rPr lang="en-US" sz="2600" dirty="0"/>
              <a:t>One of the largest CNNs to date</a:t>
            </a:r>
          </a:p>
          <a:p>
            <a:r>
              <a:rPr lang="en-US" sz="2800" dirty="0"/>
              <a:t>Has 60 Million parameter compared to 60k parameter of LeNet-5</a:t>
            </a:r>
            <a:endParaRPr lang="en-US" sz="2600" dirty="0"/>
          </a:p>
        </p:txBody>
      </p:sp>
      <p:sp>
        <p:nvSpPr>
          <p:cNvPr id="8" name="TextBox 7"/>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Tree>
    <p:extLst>
      <p:ext uri="{BB962C8B-B14F-4D97-AF65-F5344CB8AC3E}">
        <p14:creationId xmlns:p14="http://schemas.microsoft.com/office/powerpoint/2010/main" val="2282791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9" name="Content Placeholder 2"/>
          <p:cNvSpPr>
            <a:spLocks noGrp="1"/>
          </p:cNvSpPr>
          <p:nvPr>
            <p:ph idx="1"/>
          </p:nvPr>
        </p:nvSpPr>
        <p:spPr>
          <a:xfrm>
            <a:off x="228600" y="1981200"/>
            <a:ext cx="8763000" cy="4648200"/>
          </a:xfrm>
        </p:spPr>
        <p:txBody>
          <a:bodyPr>
            <a:noAutofit/>
          </a:bodyPr>
          <a:lstStyle/>
          <a:p>
            <a:r>
              <a:rPr lang="en-US" sz="2600" dirty="0"/>
              <a:t>The annual “Olympics” of computer vision.</a:t>
            </a:r>
          </a:p>
          <a:p>
            <a:endParaRPr lang="en-US" sz="2600" dirty="0"/>
          </a:p>
          <a:p>
            <a:r>
              <a:rPr lang="en-US" sz="2600" dirty="0"/>
              <a:t>Teams from across the world compete to see who has the best computer vision model for tasks such as classification, localization, detection, and more. </a:t>
            </a:r>
          </a:p>
          <a:p>
            <a:endParaRPr lang="en-US" sz="2600" dirty="0"/>
          </a:p>
          <a:p>
            <a:r>
              <a:rPr lang="en-US" sz="2600" b="1" dirty="0"/>
              <a:t>2012</a:t>
            </a:r>
            <a:r>
              <a:rPr lang="en-US" sz="2600" dirty="0"/>
              <a:t> marked </a:t>
            </a:r>
            <a:r>
              <a:rPr lang="en-US" sz="2600" b="1" dirty="0"/>
              <a:t>the first year where a CNN was used</a:t>
            </a:r>
            <a:r>
              <a:rPr lang="en-US" sz="2600" dirty="0"/>
              <a:t> to achieve a top 5 test error rate of 15.3%. </a:t>
            </a:r>
          </a:p>
          <a:p>
            <a:endParaRPr lang="en-US" sz="2600" dirty="0"/>
          </a:p>
          <a:p>
            <a:r>
              <a:rPr lang="en-US" sz="2600" dirty="0"/>
              <a:t>The next best entry achieved an error of 26.2%.</a:t>
            </a:r>
          </a:p>
        </p:txBody>
      </p:sp>
    </p:spTree>
    <p:extLst>
      <p:ext uri="{BB962C8B-B14F-4D97-AF65-F5344CB8AC3E}">
        <p14:creationId xmlns:p14="http://schemas.microsoft.com/office/powerpoint/2010/main" val="1116190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pic>
        <p:nvPicPr>
          <p:cNvPr id="24" name="Slide"/>
          <p:cNvPicPr>
            <a:picLocks noChangeAspect="1"/>
          </p:cNvPicPr>
          <p:nvPr/>
        </p:nvPicPr>
        <p:blipFill rotWithShape="1">
          <a:blip r:embed="rId3"/>
          <a:srcRect l="13635" t="15036" r="15066" b="15239"/>
          <a:stretch/>
        </p:blipFill>
        <p:spPr>
          <a:xfrm>
            <a:off x="990600" y="1905000"/>
            <a:ext cx="7287491" cy="4008784"/>
          </a:xfrm>
          <a:prstGeom prst="rect">
            <a:avLst/>
          </a:prstGeom>
        </p:spPr>
      </p:pic>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39574525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700" y="46037"/>
            <a:ext cx="7886700" cy="1325563"/>
          </a:xfrm>
        </p:spPr>
        <p:txBody>
          <a:bodyPr/>
          <a:lstStyle/>
          <a:p>
            <a:r>
              <a:rPr lang="en-US" dirty="0" err="1">
                <a:latin typeface="+mn-lt"/>
              </a:rPr>
              <a:t>AlexNet</a:t>
            </a:r>
            <a:endParaRPr lang="en-US" dirty="0">
              <a:latin typeface="+mn-lt"/>
            </a:endParaRP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4" name="Rectangle 3"/>
          <p:cNvSpPr/>
          <p:nvPr/>
        </p:nvSpPr>
        <p:spPr>
          <a:xfrm>
            <a:off x="228600" y="783134"/>
            <a:ext cx="1981200" cy="5693866"/>
          </a:xfrm>
          <a:prstGeom prst="rect">
            <a:avLst/>
          </a:prstGeom>
          <a:ln>
            <a:solidFill>
              <a:schemeClr val="tx1"/>
            </a:solidFill>
          </a:ln>
        </p:spPr>
        <p:txBody>
          <a:bodyPr wrap="square">
            <a:spAutoFit/>
          </a:bodyPr>
          <a:lstStyle/>
          <a:p>
            <a:pPr marL="12700">
              <a:spcBef>
                <a:spcPts val="600"/>
              </a:spcBef>
            </a:pPr>
            <a:r>
              <a:rPr lang="en-US" sz="2600" dirty="0">
                <a:solidFill>
                  <a:srgbClr val="424242"/>
                </a:solidFill>
                <a:cs typeface="Calibri" panose="020F0502020204030204" pitchFamily="34" charset="0"/>
              </a:rPr>
              <a:t>Arc</a:t>
            </a:r>
            <a:r>
              <a:rPr lang="en-US" sz="2600" spc="-5" dirty="0">
                <a:solidFill>
                  <a:srgbClr val="424242"/>
                </a:solidFill>
                <a:cs typeface="Calibri" panose="020F0502020204030204" pitchFamily="34" charset="0"/>
              </a:rPr>
              <a:t>hi</a:t>
            </a:r>
            <a:r>
              <a:rPr lang="en-US" sz="2600" dirty="0">
                <a:solidFill>
                  <a:srgbClr val="424242"/>
                </a:solidFill>
                <a:cs typeface="Calibri" panose="020F0502020204030204" pitchFamily="34" charset="0"/>
              </a:rPr>
              <a:t>tect</a:t>
            </a:r>
            <a:r>
              <a:rPr lang="en-US" sz="2600" spc="-5" dirty="0">
                <a:solidFill>
                  <a:srgbClr val="424242"/>
                </a:solidFill>
                <a:cs typeface="Calibri" panose="020F0502020204030204" pitchFamily="34" charset="0"/>
              </a:rPr>
              <a:t>u</a:t>
            </a:r>
            <a:r>
              <a:rPr lang="en-US" sz="2600" dirty="0">
                <a:solidFill>
                  <a:srgbClr val="424242"/>
                </a:solidFill>
                <a:cs typeface="Calibri" panose="020F0502020204030204" pitchFamily="34" charset="0"/>
              </a:rPr>
              <a:t>re</a:t>
            </a: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1</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t>
            </a:r>
            <a:r>
              <a:rPr lang="en-US" sz="2600" spc="-5" dirty="0">
                <a:solidFill>
                  <a:srgbClr val="0000FF"/>
                </a:solidFill>
                <a:cs typeface="Calibri" panose="020F0502020204030204" pitchFamily="34" charset="0"/>
              </a:rPr>
              <a:t>A</a:t>
            </a:r>
            <a:r>
              <a:rPr lang="en-US" sz="2600" dirty="0">
                <a:solidFill>
                  <a:srgbClr val="0000FF"/>
                </a:solidFill>
                <a:cs typeface="Calibri" panose="020F0502020204030204" pitchFamily="34" charset="0"/>
              </a:rPr>
              <a:t>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L1 </a:t>
            </a:r>
            <a:br>
              <a:rPr lang="en-US" sz="2600" dirty="0">
                <a:solidFill>
                  <a:srgbClr val="0000FF"/>
                </a:solidFill>
                <a:cs typeface="Calibri" panose="020F0502020204030204" pitchFamily="34" charset="0"/>
              </a:rPr>
            </a:br>
            <a:r>
              <a:rPr lang="en-US" sz="2600" dirty="0">
                <a:solidFill>
                  <a:srgbClr val="6AA74F"/>
                </a:solidFill>
                <a:cs typeface="Calibri" panose="020F0502020204030204" pitchFamily="34" charset="0"/>
              </a:rPr>
              <a:t>N</a:t>
            </a:r>
            <a:r>
              <a:rPr lang="en-US" sz="2600" spc="-5" dirty="0">
                <a:solidFill>
                  <a:srgbClr val="6AA74F"/>
                </a:solidFill>
                <a:cs typeface="Calibri" panose="020F0502020204030204" pitchFamily="34" charset="0"/>
              </a:rPr>
              <a:t>O</a:t>
            </a:r>
            <a:r>
              <a:rPr lang="en-US" sz="2600" dirty="0">
                <a:solidFill>
                  <a:srgbClr val="6AA74F"/>
                </a:solidFill>
                <a:cs typeface="Calibri" panose="020F0502020204030204" pitchFamily="34" charset="0"/>
              </a:rPr>
              <a:t>RM1</a:t>
            </a:r>
            <a:br>
              <a:rPr lang="en-US" sz="2600" dirty="0">
                <a:solidFill>
                  <a:srgbClr val="6AA74F"/>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2</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t>
            </a:r>
            <a:r>
              <a:rPr lang="en-US" sz="2600" spc="-5" dirty="0">
                <a:solidFill>
                  <a:srgbClr val="0000FF"/>
                </a:solidFill>
                <a:cs typeface="Calibri" panose="020F0502020204030204" pitchFamily="34" charset="0"/>
              </a:rPr>
              <a:t>A</a:t>
            </a:r>
            <a:r>
              <a:rPr lang="en-US" sz="2600" dirty="0">
                <a:solidFill>
                  <a:srgbClr val="0000FF"/>
                </a:solidFill>
                <a:cs typeface="Calibri" panose="020F0502020204030204" pitchFamily="34" charset="0"/>
              </a:rPr>
              <a:t>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L2</a:t>
            </a:r>
            <a:br>
              <a:rPr lang="en-US" sz="2600" dirty="0">
                <a:solidFill>
                  <a:srgbClr val="0000FF"/>
                </a:solidFill>
                <a:cs typeface="Calibri" panose="020F0502020204030204" pitchFamily="34" charset="0"/>
              </a:rPr>
            </a:br>
            <a:r>
              <a:rPr lang="en-US" sz="2600" dirty="0">
                <a:solidFill>
                  <a:srgbClr val="6AA74F"/>
                </a:solidFill>
                <a:cs typeface="Calibri" panose="020F0502020204030204" pitchFamily="34" charset="0"/>
              </a:rPr>
              <a:t>N</a:t>
            </a:r>
            <a:r>
              <a:rPr lang="en-US" sz="2600" spc="-5" dirty="0">
                <a:solidFill>
                  <a:srgbClr val="6AA74F"/>
                </a:solidFill>
                <a:cs typeface="Calibri" panose="020F0502020204030204" pitchFamily="34" charset="0"/>
              </a:rPr>
              <a:t>O</a:t>
            </a:r>
            <a:r>
              <a:rPr lang="en-US" sz="2600" dirty="0">
                <a:solidFill>
                  <a:srgbClr val="6AA74F"/>
                </a:solidFill>
                <a:cs typeface="Calibri" panose="020F0502020204030204" pitchFamily="34" charset="0"/>
              </a:rPr>
              <a:t>RM2</a:t>
            </a:r>
            <a:br>
              <a:rPr lang="en-US" sz="2600" dirty="0">
                <a:solidFill>
                  <a:srgbClr val="6AA74F"/>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3</a:t>
            </a:r>
            <a:br>
              <a:rPr lang="en-US" sz="2600" dirty="0">
                <a:solidFill>
                  <a:srgbClr val="FF0000"/>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4</a:t>
            </a:r>
            <a:br>
              <a:rPr lang="en-US" sz="2600" dirty="0">
                <a:solidFill>
                  <a:srgbClr val="FF0000"/>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5</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L3</a:t>
            </a:r>
            <a:br>
              <a:rPr lang="en-US" sz="2600" dirty="0">
                <a:solidFill>
                  <a:srgbClr val="0000FF"/>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C6</a:t>
            </a:r>
            <a:br>
              <a:rPr lang="en-US" sz="2600" dirty="0">
                <a:solidFill>
                  <a:srgbClr val="E69038"/>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C7</a:t>
            </a:r>
            <a:br>
              <a:rPr lang="en-US" sz="2600" dirty="0">
                <a:solidFill>
                  <a:srgbClr val="E69038"/>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C8</a:t>
            </a:r>
            <a:endParaRPr lang="en-US" sz="2600" dirty="0">
              <a:cs typeface="Calibri" panose="020F0502020204030204" pitchFamily="34" charset="0"/>
            </a:endParaRPr>
          </a:p>
        </p:txBody>
      </p:sp>
      <p:sp>
        <p:nvSpPr>
          <p:cNvPr id="76" name="Content Placeholder 2"/>
          <p:cNvSpPr>
            <a:spLocks noGrp="1"/>
          </p:cNvSpPr>
          <p:nvPr>
            <p:ph idx="1"/>
          </p:nvPr>
        </p:nvSpPr>
        <p:spPr>
          <a:xfrm>
            <a:off x="2362200" y="1371600"/>
            <a:ext cx="6705600" cy="4754563"/>
          </a:xfrm>
        </p:spPr>
        <p:txBody>
          <a:bodyPr>
            <a:noAutofit/>
          </a:bodyPr>
          <a:lstStyle/>
          <a:p>
            <a:r>
              <a:rPr lang="en-US" sz="2600" dirty="0"/>
              <a:t>Input: 227x227x3 images (224x224 before padding)</a:t>
            </a:r>
          </a:p>
          <a:p>
            <a:r>
              <a:rPr lang="en-US" sz="2600" dirty="0"/>
              <a:t>First layer: 96 11x11 filters applied at stride 4</a:t>
            </a:r>
          </a:p>
          <a:p>
            <a:endParaRPr lang="en-US" sz="2600" b="1" dirty="0"/>
          </a:p>
          <a:p>
            <a:r>
              <a:rPr lang="en-US" sz="2600" b="1" dirty="0"/>
              <a:t>Output volume size? </a:t>
            </a:r>
          </a:p>
          <a:p>
            <a:pPr marL="0" indent="0">
              <a:buNone/>
            </a:pPr>
            <a:r>
              <a:rPr lang="en-US" sz="2600" b="1" dirty="0"/>
              <a:t>	(N-F)/s+1 = (227-11)/4+1 = 55 -&gt; [55x55x96]</a:t>
            </a:r>
          </a:p>
          <a:p>
            <a:endParaRPr lang="en-US" sz="2600" dirty="0"/>
          </a:p>
          <a:p>
            <a:r>
              <a:rPr lang="en-US" sz="2600" b="1" dirty="0"/>
              <a:t>Number of parameters in this layer? </a:t>
            </a:r>
          </a:p>
          <a:p>
            <a:pPr marL="0" indent="0">
              <a:buNone/>
            </a:pPr>
            <a:r>
              <a:rPr lang="en-US" sz="2600" b="1" dirty="0"/>
              <a:t>	(11*11*3)*96 = 35K</a:t>
            </a:r>
            <a:endParaRPr lang="en-US" sz="2600" dirty="0"/>
          </a:p>
          <a:p>
            <a:pPr lvl="1">
              <a:buFontTx/>
              <a:buChar char="-"/>
            </a:pPr>
            <a:endParaRPr lang="en-US" sz="2600" dirty="0"/>
          </a:p>
          <a:p>
            <a:pPr>
              <a:buFontTx/>
              <a:buChar char="-"/>
            </a:pPr>
            <a:endParaRPr lang="en-US" sz="26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194935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AlexNet</a:t>
            </a:r>
            <a:endParaRPr lang="en-US" dirty="0">
              <a:latin typeface="+mn-lt"/>
            </a:endParaRPr>
          </a:p>
        </p:txBody>
      </p:sp>
      <p:sp>
        <p:nvSpPr>
          <p:cNvPr id="127" name="TextBox 126"/>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pic>
        <p:nvPicPr>
          <p:cNvPr id="1026" name="Picture 2" descr="http://cs231n.github.io/assets/cnnvis/filt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47800"/>
            <a:ext cx="4572000" cy="455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746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4700" y="23210"/>
            <a:ext cx="7886700" cy="1325563"/>
          </a:xfrm>
        </p:spPr>
        <p:txBody>
          <a:bodyPr/>
          <a:lstStyle/>
          <a:p>
            <a:r>
              <a:rPr lang="en-US" dirty="0" err="1">
                <a:latin typeface="+mn-lt"/>
              </a:rPr>
              <a:t>AlexNet</a:t>
            </a:r>
            <a:endParaRPr lang="en-US" dirty="0">
              <a:latin typeface="+mn-lt"/>
            </a:endParaRP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76" name="Content Placeholder 2"/>
          <p:cNvSpPr>
            <a:spLocks noGrp="1"/>
          </p:cNvSpPr>
          <p:nvPr>
            <p:ph idx="1"/>
          </p:nvPr>
        </p:nvSpPr>
        <p:spPr>
          <a:xfrm>
            <a:off x="2286000" y="1447800"/>
            <a:ext cx="6781800" cy="4678363"/>
          </a:xfrm>
        </p:spPr>
        <p:txBody>
          <a:bodyPr>
            <a:normAutofit fontScale="92500"/>
          </a:bodyPr>
          <a:lstStyle/>
          <a:p>
            <a:r>
              <a:rPr lang="en-US" sz="2800" dirty="0"/>
              <a:t>Input: 227x227x3 images (224x224 before padding)</a:t>
            </a:r>
          </a:p>
          <a:p>
            <a:r>
              <a:rPr lang="en-US" sz="2800" dirty="0"/>
              <a:t>After CONV1: 55x55x96</a:t>
            </a:r>
          </a:p>
          <a:p>
            <a:r>
              <a:rPr lang="en-US" sz="2800" dirty="0"/>
              <a:t>Second layer: 3x3 filters applied at stride 2</a:t>
            </a:r>
          </a:p>
          <a:p>
            <a:endParaRPr lang="en-US" sz="2800" b="1" dirty="0"/>
          </a:p>
          <a:p>
            <a:r>
              <a:rPr lang="en-US" sz="2800" b="1" dirty="0"/>
              <a:t>Output volume size? </a:t>
            </a:r>
          </a:p>
          <a:p>
            <a:pPr marL="0" indent="0">
              <a:buNone/>
            </a:pPr>
            <a:r>
              <a:rPr lang="en-US" sz="2800" b="1" dirty="0"/>
              <a:t>	(N-F)/s+1 = (55-3)/2+1 = 27 -&gt; [27x27x96]</a:t>
            </a:r>
          </a:p>
          <a:p>
            <a:endParaRPr lang="en-US" sz="2800" dirty="0"/>
          </a:p>
          <a:p>
            <a:r>
              <a:rPr lang="en-US" sz="2800" b="1" dirty="0"/>
              <a:t>Number of parameters in this layer? </a:t>
            </a:r>
          </a:p>
          <a:p>
            <a:pPr marL="0" indent="0">
              <a:buNone/>
            </a:pPr>
            <a:r>
              <a:rPr lang="en-US" sz="2800" b="1" dirty="0"/>
              <a:t>	0!</a:t>
            </a:r>
            <a:endParaRPr lang="en-US" sz="2800" dirty="0"/>
          </a:p>
          <a:p>
            <a:pPr marL="0" indent="0">
              <a:buNone/>
            </a:pPr>
            <a:endParaRPr lang="en-US" sz="2400" dirty="0"/>
          </a:p>
          <a:p>
            <a:endParaRPr lang="en-US" sz="2400" dirty="0"/>
          </a:p>
          <a:p>
            <a:pPr lvl="1">
              <a:buFontTx/>
              <a:buChar char="-"/>
            </a:pPr>
            <a:endParaRPr lang="en-US" sz="2400" dirty="0"/>
          </a:p>
          <a:p>
            <a:pPr lvl="1">
              <a:buFontTx/>
              <a:buChar char="-"/>
            </a:pPr>
            <a:endParaRPr lang="en-US" sz="2400" dirty="0"/>
          </a:p>
          <a:p>
            <a:pPr>
              <a:buFontTx/>
              <a:buChar char="-"/>
            </a:pPr>
            <a:endParaRPr lang="en-US" sz="2400" dirty="0"/>
          </a:p>
        </p:txBody>
      </p:sp>
      <p:sp>
        <p:nvSpPr>
          <p:cNvPr id="7" name="Rectangle 6"/>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Rectangle 9"/>
          <p:cNvSpPr/>
          <p:nvPr/>
        </p:nvSpPr>
        <p:spPr>
          <a:xfrm>
            <a:off x="228600" y="783134"/>
            <a:ext cx="1981200" cy="5693866"/>
          </a:xfrm>
          <a:prstGeom prst="rect">
            <a:avLst/>
          </a:prstGeom>
          <a:ln>
            <a:solidFill>
              <a:schemeClr val="tx1"/>
            </a:solidFill>
          </a:ln>
        </p:spPr>
        <p:txBody>
          <a:bodyPr wrap="square">
            <a:spAutoFit/>
          </a:bodyPr>
          <a:lstStyle/>
          <a:p>
            <a:pPr marL="12700">
              <a:spcBef>
                <a:spcPts val="600"/>
              </a:spcBef>
            </a:pPr>
            <a:r>
              <a:rPr lang="en-US" sz="2600" dirty="0">
                <a:solidFill>
                  <a:srgbClr val="424242"/>
                </a:solidFill>
                <a:cs typeface="Calibri" panose="020F0502020204030204" pitchFamily="34" charset="0"/>
              </a:rPr>
              <a:t>Arc</a:t>
            </a:r>
            <a:r>
              <a:rPr lang="en-US" sz="2600" spc="-5" dirty="0">
                <a:solidFill>
                  <a:srgbClr val="424242"/>
                </a:solidFill>
                <a:cs typeface="Calibri" panose="020F0502020204030204" pitchFamily="34" charset="0"/>
              </a:rPr>
              <a:t>hi</a:t>
            </a:r>
            <a:r>
              <a:rPr lang="en-US" sz="2600" dirty="0">
                <a:solidFill>
                  <a:srgbClr val="424242"/>
                </a:solidFill>
                <a:cs typeface="Calibri" panose="020F0502020204030204" pitchFamily="34" charset="0"/>
              </a:rPr>
              <a:t>tect</a:t>
            </a:r>
            <a:r>
              <a:rPr lang="en-US" sz="2600" spc="-5" dirty="0">
                <a:solidFill>
                  <a:srgbClr val="424242"/>
                </a:solidFill>
                <a:cs typeface="Calibri" panose="020F0502020204030204" pitchFamily="34" charset="0"/>
              </a:rPr>
              <a:t>u</a:t>
            </a:r>
            <a:r>
              <a:rPr lang="en-US" sz="2600" dirty="0">
                <a:solidFill>
                  <a:srgbClr val="424242"/>
                </a:solidFill>
                <a:cs typeface="Calibri" panose="020F0502020204030204" pitchFamily="34" charset="0"/>
              </a:rPr>
              <a:t>re</a:t>
            </a: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1</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t>
            </a:r>
            <a:r>
              <a:rPr lang="en-US" sz="2600" spc="-5" dirty="0">
                <a:solidFill>
                  <a:srgbClr val="0000FF"/>
                </a:solidFill>
                <a:cs typeface="Calibri" panose="020F0502020204030204" pitchFamily="34" charset="0"/>
              </a:rPr>
              <a:t>A</a:t>
            </a:r>
            <a:r>
              <a:rPr lang="en-US" sz="2600" dirty="0">
                <a:solidFill>
                  <a:srgbClr val="0000FF"/>
                </a:solidFill>
                <a:cs typeface="Calibri" panose="020F0502020204030204" pitchFamily="34" charset="0"/>
              </a:rPr>
              <a:t>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L1 </a:t>
            </a:r>
            <a:br>
              <a:rPr lang="en-US" sz="2600" dirty="0">
                <a:solidFill>
                  <a:srgbClr val="0000FF"/>
                </a:solidFill>
                <a:cs typeface="Calibri" panose="020F0502020204030204" pitchFamily="34" charset="0"/>
              </a:rPr>
            </a:br>
            <a:r>
              <a:rPr lang="en-US" sz="2600" dirty="0">
                <a:solidFill>
                  <a:srgbClr val="6AA74F"/>
                </a:solidFill>
                <a:cs typeface="Calibri" panose="020F0502020204030204" pitchFamily="34" charset="0"/>
              </a:rPr>
              <a:t>N</a:t>
            </a:r>
            <a:r>
              <a:rPr lang="en-US" sz="2600" spc="-5" dirty="0">
                <a:solidFill>
                  <a:srgbClr val="6AA74F"/>
                </a:solidFill>
                <a:cs typeface="Calibri" panose="020F0502020204030204" pitchFamily="34" charset="0"/>
              </a:rPr>
              <a:t>O</a:t>
            </a:r>
            <a:r>
              <a:rPr lang="en-US" sz="2600" dirty="0">
                <a:solidFill>
                  <a:srgbClr val="6AA74F"/>
                </a:solidFill>
                <a:cs typeface="Calibri" panose="020F0502020204030204" pitchFamily="34" charset="0"/>
              </a:rPr>
              <a:t>RM1</a:t>
            </a:r>
            <a:br>
              <a:rPr lang="en-US" sz="2600" dirty="0">
                <a:solidFill>
                  <a:srgbClr val="6AA74F"/>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2</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t>
            </a:r>
            <a:r>
              <a:rPr lang="en-US" sz="2600" spc="-5" dirty="0">
                <a:solidFill>
                  <a:srgbClr val="0000FF"/>
                </a:solidFill>
                <a:cs typeface="Calibri" panose="020F0502020204030204" pitchFamily="34" charset="0"/>
              </a:rPr>
              <a:t>A</a:t>
            </a:r>
            <a:r>
              <a:rPr lang="en-US" sz="2600" dirty="0">
                <a:solidFill>
                  <a:srgbClr val="0000FF"/>
                </a:solidFill>
                <a:cs typeface="Calibri" panose="020F0502020204030204" pitchFamily="34" charset="0"/>
              </a:rPr>
              <a:t>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L2</a:t>
            </a:r>
            <a:br>
              <a:rPr lang="en-US" sz="2600" dirty="0">
                <a:solidFill>
                  <a:srgbClr val="0000FF"/>
                </a:solidFill>
                <a:cs typeface="Calibri" panose="020F0502020204030204" pitchFamily="34" charset="0"/>
              </a:rPr>
            </a:br>
            <a:r>
              <a:rPr lang="en-US" sz="2600" dirty="0">
                <a:solidFill>
                  <a:srgbClr val="6AA74F"/>
                </a:solidFill>
                <a:cs typeface="Calibri" panose="020F0502020204030204" pitchFamily="34" charset="0"/>
              </a:rPr>
              <a:t>N</a:t>
            </a:r>
            <a:r>
              <a:rPr lang="en-US" sz="2600" spc="-5" dirty="0">
                <a:solidFill>
                  <a:srgbClr val="6AA74F"/>
                </a:solidFill>
                <a:cs typeface="Calibri" panose="020F0502020204030204" pitchFamily="34" charset="0"/>
              </a:rPr>
              <a:t>O</a:t>
            </a:r>
            <a:r>
              <a:rPr lang="en-US" sz="2600" dirty="0">
                <a:solidFill>
                  <a:srgbClr val="6AA74F"/>
                </a:solidFill>
                <a:cs typeface="Calibri" panose="020F0502020204030204" pitchFamily="34" charset="0"/>
              </a:rPr>
              <a:t>RM2</a:t>
            </a:r>
            <a:br>
              <a:rPr lang="en-US" sz="2600" dirty="0">
                <a:solidFill>
                  <a:srgbClr val="6AA74F"/>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3</a:t>
            </a:r>
            <a:br>
              <a:rPr lang="en-US" sz="2600" dirty="0">
                <a:solidFill>
                  <a:srgbClr val="FF0000"/>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4</a:t>
            </a:r>
            <a:br>
              <a:rPr lang="en-US" sz="2600" dirty="0">
                <a:solidFill>
                  <a:srgbClr val="FF0000"/>
                </a:solidFill>
                <a:cs typeface="Calibri" panose="020F0502020204030204" pitchFamily="34" charset="0"/>
              </a:rPr>
            </a:br>
            <a:r>
              <a:rPr lang="en-US" sz="2600" dirty="0">
                <a:solidFill>
                  <a:srgbClr val="FF0000"/>
                </a:solidFill>
                <a:cs typeface="Calibri" panose="020F0502020204030204" pitchFamily="34" charset="0"/>
              </a:rPr>
              <a:t>C</a:t>
            </a:r>
            <a:r>
              <a:rPr lang="en-US" sz="2600" spc="-5" dirty="0">
                <a:solidFill>
                  <a:srgbClr val="FF0000"/>
                </a:solidFill>
                <a:cs typeface="Calibri" panose="020F0502020204030204" pitchFamily="34" charset="0"/>
              </a:rPr>
              <a:t>O</a:t>
            </a:r>
            <a:r>
              <a:rPr lang="en-US" sz="2600" dirty="0">
                <a:solidFill>
                  <a:srgbClr val="FF0000"/>
                </a:solidFill>
                <a:cs typeface="Calibri" panose="020F0502020204030204" pitchFamily="34" charset="0"/>
              </a:rPr>
              <a:t>N</a:t>
            </a:r>
            <a:r>
              <a:rPr lang="en-US" sz="2600" spc="-5" dirty="0">
                <a:solidFill>
                  <a:srgbClr val="FF0000"/>
                </a:solidFill>
                <a:cs typeface="Calibri" panose="020F0502020204030204" pitchFamily="34" charset="0"/>
              </a:rPr>
              <a:t>V</a:t>
            </a:r>
            <a:r>
              <a:rPr lang="en-US" sz="2600" dirty="0">
                <a:solidFill>
                  <a:srgbClr val="FF0000"/>
                </a:solidFill>
                <a:cs typeface="Calibri" panose="020F0502020204030204" pitchFamily="34" charset="0"/>
              </a:rPr>
              <a:t>5</a:t>
            </a:r>
            <a:br>
              <a:rPr lang="en-US" sz="2600" dirty="0">
                <a:solidFill>
                  <a:srgbClr val="FF0000"/>
                </a:solidFill>
                <a:cs typeface="Calibri" panose="020F0502020204030204" pitchFamily="34" charset="0"/>
              </a:rPr>
            </a:br>
            <a:r>
              <a:rPr lang="en-US" sz="2600" dirty="0">
                <a:solidFill>
                  <a:srgbClr val="0000FF"/>
                </a:solidFill>
                <a:cs typeface="Calibri" panose="020F0502020204030204" pitchFamily="34" charset="0"/>
              </a:rPr>
              <a:t>Max</a:t>
            </a:r>
            <a:r>
              <a:rPr lang="en-US" sz="2600" spc="-5" dirty="0">
                <a:solidFill>
                  <a:srgbClr val="0000FF"/>
                </a:solidFill>
                <a:cs typeface="Calibri" panose="020F0502020204030204" pitchFamily="34" charset="0"/>
              </a:rPr>
              <a:t> POO</a:t>
            </a:r>
            <a:r>
              <a:rPr lang="en-US" sz="2600" dirty="0">
                <a:solidFill>
                  <a:srgbClr val="0000FF"/>
                </a:solidFill>
                <a:cs typeface="Calibri" panose="020F0502020204030204" pitchFamily="34" charset="0"/>
              </a:rPr>
              <a:t>L3</a:t>
            </a:r>
            <a:br>
              <a:rPr lang="en-US" sz="2600" dirty="0">
                <a:solidFill>
                  <a:srgbClr val="0000FF"/>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C6</a:t>
            </a:r>
            <a:br>
              <a:rPr lang="en-US" sz="2600" dirty="0">
                <a:solidFill>
                  <a:srgbClr val="E69038"/>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C7</a:t>
            </a:r>
            <a:br>
              <a:rPr lang="en-US" sz="2600" dirty="0">
                <a:solidFill>
                  <a:srgbClr val="E69038"/>
                </a:solidFill>
                <a:cs typeface="Calibri" panose="020F0502020204030204" pitchFamily="34" charset="0"/>
              </a:rPr>
            </a:br>
            <a:r>
              <a:rPr lang="en-US" sz="2600" spc="-5" dirty="0">
                <a:solidFill>
                  <a:srgbClr val="E69038"/>
                </a:solidFill>
                <a:cs typeface="Calibri" panose="020F0502020204030204" pitchFamily="34" charset="0"/>
              </a:rPr>
              <a:t>F</a:t>
            </a:r>
            <a:r>
              <a:rPr lang="en-US" sz="2600" dirty="0">
                <a:solidFill>
                  <a:srgbClr val="E69038"/>
                </a:solidFill>
                <a:cs typeface="Calibri" panose="020F0502020204030204" pitchFamily="34" charset="0"/>
              </a:rPr>
              <a:t>C8</a:t>
            </a:r>
            <a:endParaRPr lang="en-US" sz="2600" dirty="0">
              <a:cs typeface="Calibri" panose="020F0502020204030204" pitchFamily="34" charset="0"/>
            </a:endParaRPr>
          </a:p>
        </p:txBody>
      </p:sp>
    </p:spTree>
    <p:extLst>
      <p:ext uri="{BB962C8B-B14F-4D97-AF65-F5344CB8AC3E}">
        <p14:creationId xmlns:p14="http://schemas.microsoft.com/office/powerpoint/2010/main" val="278749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080" y="288592"/>
            <a:ext cx="7886700" cy="1325563"/>
          </a:xfrm>
        </p:spPr>
        <p:txBody>
          <a:bodyPr/>
          <a:lstStyle/>
          <a:p>
            <a:r>
              <a:rPr lang="en-US" dirty="0" err="1">
                <a:latin typeface="+mn-lt"/>
              </a:rPr>
              <a:t>AlexNet</a:t>
            </a:r>
            <a:endParaRPr lang="en-US" dirty="0">
              <a:latin typeface="+mn-lt"/>
            </a:endParaRPr>
          </a:p>
        </p:txBody>
      </p:sp>
      <p:sp>
        <p:nvSpPr>
          <p:cNvPr id="205" name="TextBox 204"/>
          <p:cNvSpPr txBox="1"/>
          <p:nvPr/>
        </p:nvSpPr>
        <p:spPr>
          <a:xfrm>
            <a:off x="8582214" y="2057400"/>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cxnSp>
        <p:nvCxnSpPr>
          <p:cNvPr id="51" name="Straight Arrow Connector 50"/>
          <p:cNvCxnSpPr/>
          <p:nvPr/>
        </p:nvCxnSpPr>
        <p:spPr>
          <a:xfrm>
            <a:off x="1811395" y="227896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Cube 51"/>
          <p:cNvSpPr/>
          <p:nvPr/>
        </p:nvSpPr>
        <p:spPr>
          <a:xfrm>
            <a:off x="2471842" y="1671787"/>
            <a:ext cx="1256764" cy="1239629"/>
          </a:xfrm>
          <a:prstGeom prst="cube">
            <a:avLst>
              <a:gd name="adj" fmla="val 4521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3" name="Straight Arrow Connector 52"/>
          <p:cNvCxnSpPr/>
          <p:nvPr/>
        </p:nvCxnSpPr>
        <p:spPr>
          <a:xfrm>
            <a:off x="3886200" y="2276599"/>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Cube 53"/>
          <p:cNvSpPr/>
          <p:nvPr/>
        </p:nvSpPr>
        <p:spPr>
          <a:xfrm>
            <a:off x="4508430" y="1740659"/>
            <a:ext cx="1159567" cy="1170757"/>
          </a:xfrm>
          <a:prstGeom prst="cube">
            <a:avLst>
              <a:gd name="adj" fmla="val 6621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5" name="Straight Arrow Connector 54"/>
          <p:cNvCxnSpPr/>
          <p:nvPr/>
        </p:nvCxnSpPr>
        <p:spPr>
          <a:xfrm>
            <a:off x="5824914" y="2278413"/>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924800" y="2287524"/>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152400" y="2971800"/>
                <a:ext cx="1386918" cy="369332"/>
              </a:xfrm>
              <a:prstGeom prst="rect">
                <a:avLst/>
              </a:prstGeom>
              <a:noFill/>
            </p:spPr>
            <p:txBody>
              <a:bodyPr wrap="none" rtlCol="0">
                <a:spAutoFit/>
              </a:bodyPr>
              <a:lstStyle/>
              <a:p>
                <a:r>
                  <a:rPr lang="en-US" dirty="0">
                    <a:ea typeface="Century Schoolbook" charset="0"/>
                    <a:cs typeface="Century Schoolbook" charset="0"/>
                  </a:rPr>
                  <a:t>227</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227</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3</a:t>
                </a:r>
              </a:p>
            </p:txBody>
          </p:sp>
        </mc:Choice>
        <mc:Fallback xmlns="">
          <p:sp>
            <p:nvSpPr>
              <p:cNvPr id="65" name="TextBox 64"/>
              <p:cNvSpPr txBox="1">
                <a:spLocks noRot="1" noChangeAspect="1" noMove="1" noResize="1" noEditPoints="1" noAdjustHandles="1" noChangeArrowheads="1" noChangeShapeType="1" noTextEdit="1"/>
              </p:cNvSpPr>
              <p:nvPr/>
            </p:nvSpPr>
            <p:spPr>
              <a:xfrm>
                <a:off x="152400" y="2971800"/>
                <a:ext cx="1386918" cy="369332"/>
              </a:xfrm>
              <a:prstGeom prst="rect">
                <a:avLst/>
              </a:prstGeom>
              <a:blipFill rotWithShape="1">
                <a:blip r:embed="rId3"/>
                <a:stretch>
                  <a:fillRect l="-3509" t="-8333" r="-263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2325184" y="2930566"/>
                <a:ext cx="1332416" cy="369332"/>
              </a:xfrm>
              <a:prstGeom prst="rect">
                <a:avLst/>
              </a:prstGeom>
              <a:noFill/>
            </p:spPr>
            <p:txBody>
              <a:bodyPr wrap="none" rtlCol="0">
                <a:spAutoFit/>
              </a:bodyPr>
              <a:lstStyle/>
              <a:p>
                <a:r>
                  <a:rPr lang="en-US" dirty="0">
                    <a:ea typeface="Century Schoolbook" charset="0"/>
                    <a:cs typeface="Century Schoolbook" charset="0"/>
                  </a:rPr>
                  <a:t>55</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55</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r>
                      <a:rPr lang="en-US" b="0" i="0" smtClean="0">
                        <a:latin typeface="Cambria Math"/>
                        <a:ea typeface="Cambria Math" charset="0"/>
                        <a:cs typeface="Cambria Math" charset="0"/>
                      </a:rPr>
                      <m:t>9</m:t>
                    </m:r>
                  </m:oMath>
                </a14:m>
                <a:r>
                  <a:rPr lang="en-US" dirty="0">
                    <a:ea typeface="Century Schoolbook" charset="0"/>
                    <a:cs typeface="Century Schoolbook" charset="0"/>
                  </a:rPr>
                  <a:t>6</a:t>
                </a:r>
              </a:p>
            </p:txBody>
          </p:sp>
        </mc:Choice>
        <mc:Fallback xmlns="">
          <p:sp>
            <p:nvSpPr>
              <p:cNvPr id="66" name="TextBox 65"/>
              <p:cNvSpPr txBox="1">
                <a:spLocks noRot="1" noChangeAspect="1" noMove="1" noResize="1" noEditPoints="1" noAdjustHandles="1" noChangeArrowheads="1" noChangeShapeType="1" noTextEdit="1"/>
              </p:cNvSpPr>
              <p:nvPr/>
            </p:nvSpPr>
            <p:spPr>
              <a:xfrm>
                <a:off x="2325184" y="2930566"/>
                <a:ext cx="1332416" cy="369332"/>
              </a:xfrm>
              <a:prstGeom prst="rect">
                <a:avLst/>
              </a:prstGeom>
              <a:blipFill rotWithShape="1">
                <a:blip r:embed="rId4"/>
                <a:stretch>
                  <a:fillRect l="-3653" t="-8333" r="-319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419600" y="2930566"/>
                <a:ext cx="1269899" cy="369332"/>
              </a:xfrm>
              <a:prstGeom prst="rect">
                <a:avLst/>
              </a:prstGeom>
              <a:noFill/>
            </p:spPr>
            <p:txBody>
              <a:bodyPr wrap="none" rtlCol="0">
                <a:spAutoFit/>
              </a:bodyPr>
              <a:lstStyle/>
              <a:p>
                <a:r>
                  <a:rPr lang="en-US" dirty="0">
                    <a:ea typeface="Century Schoolbook" charset="0"/>
                    <a:cs typeface="Century Schoolbook" charset="0"/>
                  </a:rPr>
                  <a:t>27</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27</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96</a:t>
                </a:r>
              </a:p>
            </p:txBody>
          </p:sp>
        </mc:Choice>
        <mc:Fallback xmlns="">
          <p:sp>
            <p:nvSpPr>
              <p:cNvPr id="67" name="TextBox 66"/>
              <p:cNvSpPr txBox="1">
                <a:spLocks noRot="1" noChangeAspect="1" noMove="1" noResize="1" noEditPoints="1" noAdjustHandles="1" noChangeArrowheads="1" noChangeShapeType="1" noTextEdit="1"/>
              </p:cNvSpPr>
              <p:nvPr/>
            </p:nvSpPr>
            <p:spPr>
              <a:xfrm>
                <a:off x="4419600" y="2930566"/>
                <a:ext cx="1269899" cy="369332"/>
              </a:xfrm>
              <a:prstGeom prst="rect">
                <a:avLst/>
              </a:prstGeom>
              <a:blipFill rotWithShape="1">
                <a:blip r:embed="rId5"/>
                <a:stretch>
                  <a:fillRect l="-3846" t="-8333" r="-3365" b="-26667"/>
                </a:stretch>
              </a:blipFill>
            </p:spPr>
            <p:txBody>
              <a:bodyPr/>
              <a:lstStyle/>
              <a:p>
                <a:r>
                  <a:rPr lang="en-US">
                    <a:noFill/>
                  </a:rPr>
                  <a:t> </a:t>
                </a:r>
              </a:p>
            </p:txBody>
          </p:sp>
        </mc:Fallback>
      </mc:AlternateContent>
      <p:sp>
        <p:nvSpPr>
          <p:cNvPr id="68" name="Cube 67"/>
          <p:cNvSpPr/>
          <p:nvPr/>
        </p:nvSpPr>
        <p:spPr>
          <a:xfrm>
            <a:off x="6514913" y="1549536"/>
            <a:ext cx="1389640" cy="1361880"/>
          </a:xfrm>
          <a:prstGeom prst="cube">
            <a:avLst>
              <a:gd name="adj" fmla="val 72129"/>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p:cNvSpPr txBox="1"/>
              <p:nvPr/>
            </p:nvSpPr>
            <p:spPr>
              <a:xfrm>
                <a:off x="6477000" y="2919872"/>
                <a:ext cx="1386918" cy="369332"/>
              </a:xfrm>
              <a:prstGeom prst="rect">
                <a:avLst/>
              </a:prstGeom>
              <a:noFill/>
            </p:spPr>
            <p:txBody>
              <a:bodyPr wrap="none" rtlCol="0">
                <a:spAutoFit/>
              </a:bodyPr>
              <a:lstStyle/>
              <a:p>
                <a:r>
                  <a:rPr lang="en-US" dirty="0">
                    <a:ea typeface="Century Schoolbook" charset="0"/>
                    <a:cs typeface="Century Schoolbook" charset="0"/>
                  </a:rPr>
                  <a:t>27</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27</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256</a:t>
                </a:r>
              </a:p>
            </p:txBody>
          </p:sp>
        </mc:Choice>
        <mc:Fallback xmlns="">
          <p:sp>
            <p:nvSpPr>
              <p:cNvPr id="69" name="TextBox 68"/>
              <p:cNvSpPr txBox="1">
                <a:spLocks noRot="1" noChangeAspect="1" noMove="1" noResize="1" noEditPoints="1" noAdjustHandles="1" noChangeArrowheads="1" noChangeShapeType="1" noTextEdit="1"/>
              </p:cNvSpPr>
              <p:nvPr/>
            </p:nvSpPr>
            <p:spPr>
              <a:xfrm>
                <a:off x="6477000" y="2919872"/>
                <a:ext cx="1386918" cy="369332"/>
              </a:xfrm>
              <a:prstGeom prst="rect">
                <a:avLst/>
              </a:prstGeom>
              <a:blipFill rotWithShape="1">
                <a:blip r:embed="rId6"/>
                <a:stretch>
                  <a:fillRect l="-3965" t="-8197" r="-3084" b="-24590"/>
                </a:stretch>
              </a:blipFill>
            </p:spPr>
            <p:txBody>
              <a:bodyPr/>
              <a:lstStyle/>
              <a:p>
                <a:r>
                  <a:rPr lang="en-US">
                    <a:noFill/>
                  </a:rPr>
                  <a:t> </a:t>
                </a:r>
              </a:p>
            </p:txBody>
          </p:sp>
        </mc:Fallback>
      </mc:AlternateContent>
      <p:sp>
        <p:nvSpPr>
          <p:cNvPr id="70" name="Cube 69"/>
          <p:cNvSpPr/>
          <p:nvPr/>
        </p:nvSpPr>
        <p:spPr>
          <a:xfrm>
            <a:off x="134360" y="4086505"/>
            <a:ext cx="1118446" cy="1128257"/>
          </a:xfrm>
          <a:prstGeom prst="cube">
            <a:avLst>
              <a:gd name="adj" fmla="val 8189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1" name="TextBox 70"/>
              <p:cNvSpPr txBox="1"/>
              <p:nvPr/>
            </p:nvSpPr>
            <p:spPr>
              <a:xfrm>
                <a:off x="92300" y="5297269"/>
                <a:ext cx="1160506" cy="646331"/>
              </a:xfrm>
              <a:prstGeom prst="rect">
                <a:avLst/>
              </a:prstGeom>
              <a:noFill/>
            </p:spPr>
            <p:txBody>
              <a:bodyPr wrap="square" rtlCol="0">
                <a:spAutoFit/>
              </a:bodyPr>
              <a:lstStyle/>
              <a:p>
                <a:r>
                  <a:rPr lang="en-US" dirty="0">
                    <a:ea typeface="Century Schoolbook" charset="0"/>
                    <a:cs typeface="Century Schoolbook" charset="0"/>
                  </a:rPr>
                  <a:t>13</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13</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256</a:t>
                </a:r>
              </a:p>
            </p:txBody>
          </p:sp>
        </mc:Choice>
        <mc:Fallback xmlns="">
          <p:sp>
            <p:nvSpPr>
              <p:cNvPr id="71" name="TextBox 70"/>
              <p:cNvSpPr txBox="1">
                <a:spLocks noRot="1" noChangeAspect="1" noMove="1" noResize="1" noEditPoints="1" noAdjustHandles="1" noChangeArrowheads="1" noChangeShapeType="1" noTextEdit="1"/>
              </p:cNvSpPr>
              <p:nvPr/>
            </p:nvSpPr>
            <p:spPr>
              <a:xfrm>
                <a:off x="92300" y="5297269"/>
                <a:ext cx="1160506" cy="646331"/>
              </a:xfrm>
              <a:prstGeom prst="rect">
                <a:avLst/>
              </a:prstGeom>
              <a:blipFill rotWithShape="1">
                <a:blip r:embed="rId7"/>
                <a:stretch>
                  <a:fillRect l="-4188" t="-4717" b="-14151"/>
                </a:stretch>
              </a:blipFill>
            </p:spPr>
            <p:txBody>
              <a:bodyPr/>
              <a:lstStyle/>
              <a:p>
                <a:r>
                  <a:rPr lang="en-US">
                    <a:noFill/>
                  </a:rPr>
                  <a:t> </a:t>
                </a:r>
              </a:p>
            </p:txBody>
          </p:sp>
        </mc:Fallback>
      </mc:AlternateContent>
      <p:sp>
        <p:nvSpPr>
          <p:cNvPr id="72" name="Cube 71"/>
          <p:cNvSpPr/>
          <p:nvPr/>
        </p:nvSpPr>
        <p:spPr>
          <a:xfrm>
            <a:off x="1954411" y="3700482"/>
            <a:ext cx="1624320" cy="1632887"/>
          </a:xfrm>
          <a:prstGeom prst="cube">
            <a:avLst>
              <a:gd name="adj" fmla="val 86906"/>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3" name="TextBox 72"/>
              <p:cNvSpPr txBox="1"/>
              <p:nvPr/>
            </p:nvSpPr>
            <p:spPr>
              <a:xfrm>
                <a:off x="1737282" y="5378866"/>
                <a:ext cx="1386918" cy="369332"/>
              </a:xfrm>
              <a:prstGeom prst="rect">
                <a:avLst/>
              </a:prstGeom>
              <a:noFill/>
            </p:spPr>
            <p:txBody>
              <a:bodyPr wrap="none" rtlCol="0">
                <a:spAutoFit/>
              </a:bodyPr>
              <a:lstStyle/>
              <a:p>
                <a:r>
                  <a:rPr lang="en-US" dirty="0">
                    <a:ea typeface="Century Schoolbook" charset="0"/>
                    <a:cs typeface="Century Schoolbook" charset="0"/>
                  </a:rPr>
                  <a:t>13</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13</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384</a:t>
                </a:r>
              </a:p>
            </p:txBody>
          </p:sp>
        </mc:Choice>
        <mc:Fallback xmlns="">
          <p:sp>
            <p:nvSpPr>
              <p:cNvPr id="73" name="TextBox 72"/>
              <p:cNvSpPr txBox="1">
                <a:spLocks noRot="1" noChangeAspect="1" noMove="1" noResize="1" noEditPoints="1" noAdjustHandles="1" noChangeArrowheads="1" noChangeShapeType="1" noTextEdit="1"/>
              </p:cNvSpPr>
              <p:nvPr/>
            </p:nvSpPr>
            <p:spPr>
              <a:xfrm>
                <a:off x="1737282" y="5378866"/>
                <a:ext cx="1386918" cy="369332"/>
              </a:xfrm>
              <a:prstGeom prst="rect">
                <a:avLst/>
              </a:prstGeom>
              <a:blipFill rotWithShape="1">
                <a:blip r:embed="rId8"/>
                <a:stretch>
                  <a:fillRect l="-3947" t="-8197" r="-263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3642282" y="5373518"/>
                <a:ext cx="1386918" cy="369332"/>
              </a:xfrm>
              <a:prstGeom prst="rect">
                <a:avLst/>
              </a:prstGeom>
              <a:noFill/>
            </p:spPr>
            <p:txBody>
              <a:bodyPr wrap="none" rtlCol="0">
                <a:spAutoFit/>
              </a:bodyPr>
              <a:lstStyle/>
              <a:p>
                <a:r>
                  <a:rPr lang="en-US" dirty="0">
                    <a:ea typeface="Century Schoolbook" charset="0"/>
                    <a:cs typeface="Century Schoolbook" charset="0"/>
                  </a:rPr>
                  <a:t>13</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13</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384</a:t>
                </a:r>
              </a:p>
            </p:txBody>
          </p:sp>
        </mc:Choice>
        <mc:Fallback xmlns="">
          <p:sp>
            <p:nvSpPr>
              <p:cNvPr id="75" name="TextBox 74"/>
              <p:cNvSpPr txBox="1">
                <a:spLocks noRot="1" noChangeAspect="1" noMove="1" noResize="1" noEditPoints="1" noAdjustHandles="1" noChangeArrowheads="1" noChangeShapeType="1" noTextEdit="1"/>
              </p:cNvSpPr>
              <p:nvPr/>
            </p:nvSpPr>
            <p:spPr>
              <a:xfrm>
                <a:off x="3642282" y="5373518"/>
                <a:ext cx="1386918" cy="369332"/>
              </a:xfrm>
              <a:prstGeom prst="rect">
                <a:avLst/>
              </a:prstGeom>
              <a:blipFill rotWithShape="1">
                <a:blip r:embed="rId9"/>
                <a:stretch>
                  <a:fillRect l="-3509" t="-8197" r="-307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5699682" y="5373518"/>
                <a:ext cx="1386918" cy="369332"/>
              </a:xfrm>
              <a:prstGeom prst="rect">
                <a:avLst/>
              </a:prstGeom>
              <a:noFill/>
            </p:spPr>
            <p:txBody>
              <a:bodyPr wrap="none" rtlCol="0">
                <a:spAutoFit/>
              </a:bodyPr>
              <a:lstStyle/>
              <a:p>
                <a:r>
                  <a:rPr lang="en-US" dirty="0">
                    <a:ea typeface="Century Schoolbook" charset="0"/>
                    <a:cs typeface="Century Schoolbook" charset="0"/>
                  </a:rPr>
                  <a:t>13</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13</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256</a:t>
                </a:r>
              </a:p>
            </p:txBody>
          </p:sp>
        </mc:Choice>
        <mc:Fallback xmlns="">
          <p:sp>
            <p:nvSpPr>
              <p:cNvPr id="77" name="TextBox 76"/>
              <p:cNvSpPr txBox="1">
                <a:spLocks noRot="1" noChangeAspect="1" noMove="1" noResize="1" noEditPoints="1" noAdjustHandles="1" noChangeArrowheads="1" noChangeShapeType="1" noTextEdit="1"/>
              </p:cNvSpPr>
              <p:nvPr/>
            </p:nvSpPr>
            <p:spPr>
              <a:xfrm>
                <a:off x="5699682" y="5373518"/>
                <a:ext cx="1386918" cy="369332"/>
              </a:xfrm>
              <a:prstGeom prst="rect">
                <a:avLst/>
              </a:prstGeom>
              <a:blipFill rotWithShape="1">
                <a:blip r:embed="rId10"/>
                <a:stretch>
                  <a:fillRect l="-3947" t="-8197" r="-2632" b="-24590"/>
                </a:stretch>
              </a:blipFill>
            </p:spPr>
            <p:txBody>
              <a:bodyPr/>
              <a:lstStyle/>
              <a:p>
                <a:r>
                  <a:rPr lang="en-US">
                    <a:noFill/>
                  </a:rPr>
                  <a:t> </a:t>
                </a:r>
              </a:p>
            </p:txBody>
          </p:sp>
        </mc:Fallback>
      </mc:AlternateContent>
      <p:sp>
        <p:nvSpPr>
          <p:cNvPr id="78" name="Cube 77"/>
          <p:cNvSpPr/>
          <p:nvPr/>
        </p:nvSpPr>
        <p:spPr>
          <a:xfrm>
            <a:off x="7917302" y="3968608"/>
            <a:ext cx="1105518" cy="1093704"/>
          </a:xfrm>
          <a:prstGeom prst="cube">
            <a:avLst>
              <a:gd name="adj" fmla="val 87882"/>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p:cNvSpPr txBox="1"/>
              <p:nvPr/>
            </p:nvSpPr>
            <p:spPr>
              <a:xfrm>
                <a:off x="7737328" y="5373518"/>
                <a:ext cx="1152880" cy="369332"/>
              </a:xfrm>
              <a:prstGeom prst="rect">
                <a:avLst/>
              </a:prstGeom>
              <a:noFill/>
            </p:spPr>
            <p:txBody>
              <a:bodyPr wrap="none" rtlCol="0">
                <a:spAutoFit/>
              </a:bodyPr>
              <a:lstStyle/>
              <a:p>
                <a:r>
                  <a:rPr lang="en-US" dirty="0">
                    <a:ea typeface="Century Schoolbook" charset="0"/>
                    <a:cs typeface="Century Schoolbook" charset="0"/>
                  </a:rPr>
                  <a:t>6</a:t>
                </a:r>
                <a14:m>
                  <m:oMath xmlns:m="http://schemas.openxmlformats.org/officeDocument/2006/math">
                    <m:r>
                      <a:rPr lang="en-US" i="1" smtClean="0">
                        <a:latin typeface="Cambria Math"/>
                        <a:ea typeface="Cambria Math" charset="0"/>
                        <a:cs typeface="Cambria Math" charset="0"/>
                      </a:rPr>
                      <m:t>×</m:t>
                    </m:r>
                  </m:oMath>
                </a14:m>
                <a:r>
                  <a:rPr lang="en-US" dirty="0">
                    <a:ea typeface="Century Schoolbook" charset="0"/>
                    <a:cs typeface="Century Schoolbook" charset="0"/>
                  </a:rPr>
                  <a:t>6</a:t>
                </a:r>
                <a:r>
                  <a:rPr lang="en-US" dirty="0">
                    <a:ea typeface="Cambria Math" charset="0"/>
                    <a:cs typeface="Cambria Math" charset="0"/>
                  </a:rPr>
                  <a:t> </a:t>
                </a:r>
                <a14:m>
                  <m:oMath xmlns:m="http://schemas.openxmlformats.org/officeDocument/2006/math">
                    <m:r>
                      <a:rPr lang="en-US" i="1">
                        <a:latin typeface="Cambria Math"/>
                        <a:ea typeface="Cambria Math" charset="0"/>
                        <a:cs typeface="Cambria Math" charset="0"/>
                      </a:rPr>
                      <m:t>×</m:t>
                    </m:r>
                  </m:oMath>
                </a14:m>
                <a:r>
                  <a:rPr lang="en-US" dirty="0">
                    <a:ea typeface="Century Schoolbook" charset="0"/>
                    <a:cs typeface="Century Schoolbook" charset="0"/>
                  </a:rPr>
                  <a:t>256</a:t>
                </a:r>
              </a:p>
            </p:txBody>
          </p:sp>
        </mc:Choice>
        <mc:Fallback xmlns="">
          <p:sp>
            <p:nvSpPr>
              <p:cNvPr id="79" name="TextBox 78"/>
              <p:cNvSpPr txBox="1">
                <a:spLocks noRot="1" noChangeAspect="1" noMove="1" noResize="1" noEditPoints="1" noAdjustHandles="1" noChangeArrowheads="1" noChangeShapeType="1" noTextEdit="1"/>
              </p:cNvSpPr>
              <p:nvPr/>
            </p:nvSpPr>
            <p:spPr>
              <a:xfrm>
                <a:off x="7737328" y="5373518"/>
                <a:ext cx="1152880" cy="369332"/>
              </a:xfrm>
              <a:prstGeom prst="rect">
                <a:avLst/>
              </a:prstGeom>
              <a:blipFill rotWithShape="1">
                <a:blip r:embed="rId11"/>
                <a:stretch>
                  <a:fillRect l="-4233" t="-8197" r="-4233" b="-24590"/>
                </a:stretch>
              </a:blipFill>
            </p:spPr>
            <p:txBody>
              <a:bodyPr/>
              <a:lstStyle/>
              <a:p>
                <a:r>
                  <a:rPr lang="en-US">
                    <a:noFill/>
                  </a:rPr>
                  <a:t> </a:t>
                </a:r>
              </a:p>
            </p:txBody>
          </p:sp>
        </mc:Fallback>
      </mc:AlternateContent>
      <p:cxnSp>
        <p:nvCxnSpPr>
          <p:cNvPr id="85" name="Straight Arrow Connector 84"/>
          <p:cNvCxnSpPr/>
          <p:nvPr/>
        </p:nvCxnSpPr>
        <p:spPr>
          <a:xfrm>
            <a:off x="7372772" y="455585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339619" y="455585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306466" y="455229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273313" y="457998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1524000" y="2361168"/>
                <a:ext cx="922047" cy="923330"/>
              </a:xfrm>
              <a:prstGeom prst="rect">
                <a:avLst/>
              </a:prstGeom>
              <a:noFill/>
            </p:spPr>
            <p:txBody>
              <a:bodyPr wrap="none" rtlCol="0">
                <a:spAutoFit/>
              </a:bodyPr>
              <a:lstStyle/>
              <a:p>
                <a:pPr algn="ctr"/>
                <a:r>
                  <a:rPr lang="en-US" dirty="0">
                    <a:ea typeface="Century Schoolbook" charset="0"/>
                    <a:cs typeface="Century Schoolbook" charset="0"/>
                  </a:rPr>
                  <a:t>11</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11</a:t>
                </a:r>
              </a:p>
              <a:p>
                <a:pPr algn="ctr"/>
                <a:r>
                  <a:rPr lang="en-US" dirty="0">
                    <a:ea typeface="Century Schoolbook" charset="0"/>
                    <a:cs typeface="Century Schoolbook" charset="0"/>
                  </a:rPr>
                  <a:t>s = 4</a:t>
                </a:r>
              </a:p>
              <a:p>
                <a:pPr algn="ctr"/>
                <a:r>
                  <a:rPr lang="en-US" dirty="0">
                    <a:ea typeface="Century Schoolbook" charset="0"/>
                    <a:cs typeface="Century Schoolbook" charset="0"/>
                  </a:rPr>
                  <a:t>P = 0</a:t>
                </a:r>
              </a:p>
            </p:txBody>
          </p:sp>
        </mc:Choice>
        <mc:Fallback xmlns="">
          <p:sp>
            <p:nvSpPr>
              <p:cNvPr id="89" name="TextBox 88"/>
              <p:cNvSpPr txBox="1">
                <a:spLocks noRot="1" noChangeAspect="1" noMove="1" noResize="1" noEditPoints="1" noAdjustHandles="1" noChangeArrowheads="1" noChangeShapeType="1" noTextEdit="1"/>
              </p:cNvSpPr>
              <p:nvPr/>
            </p:nvSpPr>
            <p:spPr>
              <a:xfrm>
                <a:off x="1524000" y="2361168"/>
                <a:ext cx="922047" cy="923330"/>
              </a:xfrm>
              <a:prstGeom prst="rect">
                <a:avLst/>
              </a:prstGeom>
              <a:blipFill rotWithShape="1">
                <a:blip r:embed="rId12"/>
                <a:stretch>
                  <a:fillRect l="-5298" t="-3289" r="-5298"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733800" y="2326641"/>
                <a:ext cx="688009" cy="646331"/>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2</a:t>
                </a:r>
              </a:p>
            </p:txBody>
          </p:sp>
        </mc:Choice>
        <mc:Fallback xmlns="">
          <p:sp>
            <p:nvSpPr>
              <p:cNvPr id="90" name="TextBox 89"/>
              <p:cNvSpPr txBox="1">
                <a:spLocks noRot="1" noChangeAspect="1" noMove="1" noResize="1" noEditPoints="1" noAdjustHandles="1" noChangeArrowheads="1" noChangeShapeType="1" noTextEdit="1"/>
              </p:cNvSpPr>
              <p:nvPr/>
            </p:nvSpPr>
            <p:spPr>
              <a:xfrm>
                <a:off x="3733800" y="2326641"/>
                <a:ext cx="688009" cy="646331"/>
              </a:xfrm>
              <a:prstGeom prst="rect">
                <a:avLst/>
              </a:prstGeom>
              <a:blipFill rotWithShape="1">
                <a:blip r:embed="rId13"/>
                <a:stretch>
                  <a:fillRect l="-8036" t="-4717" r="-7143" b="-14151"/>
                </a:stretch>
              </a:blipFill>
            </p:spPr>
            <p:txBody>
              <a:bodyPr/>
              <a:lstStyle/>
              <a:p>
                <a:r>
                  <a:rPr lang="en-US">
                    <a:noFill/>
                  </a:rPr>
                  <a:t> </a:t>
                </a:r>
              </a:p>
            </p:txBody>
          </p:sp>
        </mc:Fallback>
      </mc:AlternateContent>
      <p:sp>
        <p:nvSpPr>
          <p:cNvPr id="91" name="TextBox 90"/>
          <p:cNvSpPr txBox="1"/>
          <p:nvPr/>
        </p:nvSpPr>
        <p:spPr>
          <a:xfrm>
            <a:off x="3810000" y="1728383"/>
            <a:ext cx="1048172" cy="369332"/>
          </a:xfrm>
          <a:prstGeom prst="rect">
            <a:avLst/>
          </a:prstGeom>
          <a:noFill/>
        </p:spPr>
        <p:txBody>
          <a:bodyPr wrap="none" rtlCol="0">
            <a:spAutoFit/>
          </a:bodyPr>
          <a:lstStyle/>
          <a:p>
            <a:pPr algn="ctr"/>
            <a:r>
              <a:rPr lang="en-US" dirty="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92" name="TextBox 91"/>
              <p:cNvSpPr txBox="1"/>
              <p:nvPr/>
            </p:nvSpPr>
            <p:spPr>
              <a:xfrm>
                <a:off x="5715000" y="2331374"/>
                <a:ext cx="688009" cy="923330"/>
              </a:xfrm>
              <a:prstGeom prst="rect">
                <a:avLst/>
              </a:prstGeom>
              <a:noFill/>
            </p:spPr>
            <p:txBody>
              <a:bodyPr wrap="none" rtlCol="0">
                <a:spAutoFit/>
              </a:bodyPr>
              <a:lstStyle/>
              <a:p>
                <a:pPr algn="ctr"/>
                <a:r>
                  <a:rPr lang="en-US" dirty="0">
                    <a:ea typeface="Century Schoolbook" charset="0"/>
                    <a:cs typeface="Century Schoolbook" charset="0"/>
                  </a:rPr>
                  <a:t>5</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5</a:t>
                </a:r>
              </a:p>
              <a:p>
                <a:pPr algn="ctr"/>
                <a:r>
                  <a:rPr lang="en-US" dirty="0">
                    <a:ea typeface="Century Schoolbook" charset="0"/>
                    <a:cs typeface="Century Schoolbook" charset="0"/>
                  </a:rPr>
                  <a:t>S = 1</a:t>
                </a:r>
              </a:p>
              <a:p>
                <a:pPr algn="ctr"/>
                <a:r>
                  <a:rPr lang="en-US" dirty="0">
                    <a:ea typeface="Century Schoolbook" charset="0"/>
                    <a:cs typeface="Century Schoolbook" charset="0"/>
                  </a:rPr>
                  <a:t>P = 2</a:t>
                </a:r>
              </a:p>
            </p:txBody>
          </p:sp>
        </mc:Choice>
        <mc:Fallback xmlns="">
          <p:sp>
            <p:nvSpPr>
              <p:cNvPr id="92" name="TextBox 91"/>
              <p:cNvSpPr txBox="1">
                <a:spLocks noRot="1" noChangeAspect="1" noMove="1" noResize="1" noEditPoints="1" noAdjustHandles="1" noChangeArrowheads="1" noChangeShapeType="1" noTextEdit="1"/>
              </p:cNvSpPr>
              <p:nvPr/>
            </p:nvSpPr>
            <p:spPr>
              <a:xfrm>
                <a:off x="5715000" y="2331374"/>
                <a:ext cx="688009" cy="923330"/>
              </a:xfrm>
              <a:prstGeom prst="rect">
                <a:avLst/>
              </a:prstGeom>
              <a:blipFill rotWithShape="1">
                <a:blip r:embed="rId14"/>
                <a:stretch>
                  <a:fillRect l="-8036" t="-3289" r="-7143"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7848600" y="2330364"/>
                <a:ext cx="688009" cy="646331"/>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2</a:t>
                </a:r>
              </a:p>
            </p:txBody>
          </p:sp>
        </mc:Choice>
        <mc:Fallback xmlns="">
          <p:sp>
            <p:nvSpPr>
              <p:cNvPr id="93" name="TextBox 92"/>
              <p:cNvSpPr txBox="1">
                <a:spLocks noRot="1" noChangeAspect="1" noMove="1" noResize="1" noEditPoints="1" noAdjustHandles="1" noChangeArrowheads="1" noChangeShapeType="1" noTextEdit="1"/>
              </p:cNvSpPr>
              <p:nvPr/>
            </p:nvSpPr>
            <p:spPr>
              <a:xfrm>
                <a:off x="7848600" y="2330364"/>
                <a:ext cx="688009" cy="646331"/>
              </a:xfrm>
              <a:prstGeom prst="rect">
                <a:avLst/>
              </a:prstGeom>
              <a:blipFill rotWithShape="1">
                <a:blip r:embed="rId15"/>
                <a:stretch>
                  <a:fillRect l="-8036" t="-4717" r="-7143" b="-14151"/>
                </a:stretch>
              </a:blipFill>
            </p:spPr>
            <p:txBody>
              <a:bodyPr/>
              <a:lstStyle/>
              <a:p>
                <a:r>
                  <a:rPr lang="en-US">
                    <a:noFill/>
                  </a:rPr>
                  <a:t> </a:t>
                </a:r>
              </a:p>
            </p:txBody>
          </p:sp>
        </mc:Fallback>
      </mc:AlternateContent>
      <p:sp>
        <p:nvSpPr>
          <p:cNvPr id="94" name="TextBox 93"/>
          <p:cNvSpPr txBox="1"/>
          <p:nvPr/>
        </p:nvSpPr>
        <p:spPr>
          <a:xfrm>
            <a:off x="7924800" y="1732106"/>
            <a:ext cx="1048172" cy="369332"/>
          </a:xfrm>
          <a:prstGeom prst="rect">
            <a:avLst/>
          </a:prstGeom>
          <a:noFill/>
        </p:spPr>
        <p:txBody>
          <a:bodyPr wrap="none" rtlCol="0">
            <a:spAutoFit/>
          </a:bodyPr>
          <a:lstStyle/>
          <a:p>
            <a:pPr algn="ctr"/>
            <a:r>
              <a:rPr lang="en-US" dirty="0">
                <a:ea typeface="Century Schoolbook" charset="0"/>
                <a:cs typeface="Century Schoolbook" charset="0"/>
              </a:rPr>
              <a:t>max pool</a:t>
            </a:r>
          </a:p>
        </p:txBody>
      </p:sp>
      <mc:AlternateContent xmlns:mc="http://schemas.openxmlformats.org/markup-compatibility/2006" xmlns:a14="http://schemas.microsoft.com/office/drawing/2010/main">
        <mc:Choice Requires="a14">
          <p:sp>
            <p:nvSpPr>
              <p:cNvPr id="95" name="TextBox 94"/>
              <p:cNvSpPr txBox="1"/>
              <p:nvPr/>
            </p:nvSpPr>
            <p:spPr>
              <a:xfrm>
                <a:off x="1066800" y="4687039"/>
                <a:ext cx="688009" cy="923330"/>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1</a:t>
                </a:r>
              </a:p>
              <a:p>
                <a:pPr algn="ctr"/>
                <a:r>
                  <a:rPr lang="en-US" dirty="0">
                    <a:ea typeface="Century Schoolbook" charset="0"/>
                    <a:cs typeface="Century Schoolbook" charset="0"/>
                  </a:rPr>
                  <a:t>P = 1</a:t>
                </a:r>
              </a:p>
            </p:txBody>
          </p:sp>
        </mc:Choice>
        <mc:Fallback xmlns="">
          <p:sp>
            <p:nvSpPr>
              <p:cNvPr id="95" name="TextBox 94"/>
              <p:cNvSpPr txBox="1">
                <a:spLocks noRot="1" noChangeAspect="1" noMove="1" noResize="1" noEditPoints="1" noAdjustHandles="1" noChangeArrowheads="1" noChangeShapeType="1" noTextEdit="1"/>
              </p:cNvSpPr>
              <p:nvPr/>
            </p:nvSpPr>
            <p:spPr>
              <a:xfrm>
                <a:off x="1066800" y="4687039"/>
                <a:ext cx="688009" cy="923330"/>
              </a:xfrm>
              <a:prstGeom prst="rect">
                <a:avLst/>
              </a:prstGeom>
              <a:blipFill rotWithShape="1">
                <a:blip r:embed="rId16"/>
                <a:stretch>
                  <a:fillRect l="-7080" t="-3311" r="-7080"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3048000" y="4687038"/>
                <a:ext cx="688009" cy="923330"/>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br>
                  <a:rPr lang="en-US" dirty="0">
                    <a:ea typeface="Century Schoolbook" charset="0"/>
                    <a:cs typeface="Century Schoolbook" charset="0"/>
                  </a:rPr>
                </a:br>
                <a:r>
                  <a:rPr lang="en-US" dirty="0">
                    <a:ea typeface="Century Schoolbook" charset="0"/>
                    <a:cs typeface="Century Schoolbook" charset="0"/>
                  </a:rPr>
                  <a:t>s = 1</a:t>
                </a:r>
              </a:p>
              <a:p>
                <a:pPr algn="ctr"/>
                <a:r>
                  <a:rPr lang="en-US" dirty="0">
                    <a:ea typeface="Century Schoolbook" charset="0"/>
                    <a:cs typeface="Century Schoolbook" charset="0"/>
                  </a:rPr>
                  <a:t>P = 1</a:t>
                </a:r>
              </a:p>
            </p:txBody>
          </p:sp>
        </mc:Choice>
        <mc:Fallback xmlns="">
          <p:sp>
            <p:nvSpPr>
              <p:cNvPr id="96" name="TextBox 95"/>
              <p:cNvSpPr txBox="1">
                <a:spLocks noRot="1" noChangeAspect="1" noMove="1" noResize="1" noEditPoints="1" noAdjustHandles="1" noChangeArrowheads="1" noChangeShapeType="1" noTextEdit="1"/>
              </p:cNvSpPr>
              <p:nvPr/>
            </p:nvSpPr>
            <p:spPr>
              <a:xfrm>
                <a:off x="3048000" y="4687038"/>
                <a:ext cx="688009" cy="923330"/>
              </a:xfrm>
              <a:prstGeom prst="rect">
                <a:avLst/>
              </a:prstGeom>
              <a:blipFill rotWithShape="1">
                <a:blip r:embed="rId17"/>
                <a:stretch>
                  <a:fillRect l="-7080" t="-3311" r="-7080"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5105400" y="4693016"/>
                <a:ext cx="688009" cy="923330"/>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1</a:t>
                </a:r>
              </a:p>
              <a:p>
                <a:pPr algn="ctr"/>
                <a:r>
                  <a:rPr lang="en-US" dirty="0">
                    <a:ea typeface="Century Schoolbook" charset="0"/>
                    <a:cs typeface="Century Schoolbook" charset="0"/>
                  </a:rPr>
                  <a:t>P = 1</a:t>
                </a:r>
              </a:p>
            </p:txBody>
          </p:sp>
        </mc:Choice>
        <mc:Fallback xmlns="">
          <p:sp>
            <p:nvSpPr>
              <p:cNvPr id="97" name="TextBox 96"/>
              <p:cNvSpPr txBox="1">
                <a:spLocks noRot="1" noChangeAspect="1" noMove="1" noResize="1" noEditPoints="1" noAdjustHandles="1" noChangeArrowheads="1" noChangeShapeType="1" noTextEdit="1"/>
              </p:cNvSpPr>
              <p:nvPr/>
            </p:nvSpPr>
            <p:spPr>
              <a:xfrm>
                <a:off x="5105400" y="4693016"/>
                <a:ext cx="688009" cy="923330"/>
              </a:xfrm>
              <a:prstGeom prst="rect">
                <a:avLst/>
              </a:prstGeom>
              <a:blipFill rotWithShape="1">
                <a:blip r:embed="rId18"/>
                <a:stretch>
                  <a:fillRect l="-8036" t="-3311" r="-7143"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7162800" y="4667374"/>
                <a:ext cx="688009" cy="646331"/>
              </a:xfrm>
              <a:prstGeom prst="rect">
                <a:avLst/>
              </a:prstGeom>
              <a:noFill/>
            </p:spPr>
            <p:txBody>
              <a:bodyPr wrap="none" rtlCol="0">
                <a:spAutoFit/>
              </a:bodyPr>
              <a:lstStyle/>
              <a:p>
                <a:pPr algn="ctr"/>
                <a:r>
                  <a:rPr lang="en-US" dirty="0">
                    <a:ea typeface="Century Schoolbook" charset="0"/>
                    <a:cs typeface="Century Schoolbook" charset="0"/>
                  </a:rPr>
                  <a:t>3</a:t>
                </a:r>
                <a14:m>
                  <m:oMath xmlns:m="http://schemas.openxmlformats.org/officeDocument/2006/math">
                    <m:r>
                      <a:rPr lang="en-US" b="0" i="0" smtClean="0">
                        <a:latin typeface="Cambria Math"/>
                        <a:ea typeface="Cambria Math" charset="0"/>
                        <a:cs typeface="Cambria Math" charset="0"/>
                      </a:rPr>
                      <m:t> </m:t>
                    </m:r>
                    <m:r>
                      <a:rPr lang="en-US" i="1" smtClean="0">
                        <a:latin typeface="Cambria Math"/>
                        <a:ea typeface="Cambria Math" charset="0"/>
                        <a:cs typeface="Cambria Math" charset="0"/>
                      </a:rPr>
                      <m:t>×</m:t>
                    </m:r>
                  </m:oMath>
                </a14:m>
                <a:r>
                  <a:rPr lang="en-US" dirty="0">
                    <a:ea typeface="Century Schoolbook" charset="0"/>
                    <a:cs typeface="Century Schoolbook" charset="0"/>
                  </a:rPr>
                  <a:t> 3</a:t>
                </a:r>
              </a:p>
              <a:p>
                <a:pPr algn="ctr"/>
                <a:r>
                  <a:rPr lang="en-US" dirty="0">
                    <a:ea typeface="Century Schoolbook" charset="0"/>
                    <a:cs typeface="Century Schoolbook" charset="0"/>
                  </a:rPr>
                  <a:t>s = 2</a:t>
                </a:r>
              </a:p>
            </p:txBody>
          </p:sp>
        </mc:Choice>
        <mc:Fallback xmlns="">
          <p:sp>
            <p:nvSpPr>
              <p:cNvPr id="98" name="TextBox 97"/>
              <p:cNvSpPr txBox="1">
                <a:spLocks noRot="1" noChangeAspect="1" noMove="1" noResize="1" noEditPoints="1" noAdjustHandles="1" noChangeArrowheads="1" noChangeShapeType="1" noTextEdit="1"/>
              </p:cNvSpPr>
              <p:nvPr/>
            </p:nvSpPr>
            <p:spPr>
              <a:xfrm>
                <a:off x="7162800" y="4667374"/>
                <a:ext cx="688009" cy="646331"/>
              </a:xfrm>
              <a:prstGeom prst="rect">
                <a:avLst/>
              </a:prstGeom>
              <a:blipFill rotWithShape="1">
                <a:blip r:embed="rId19"/>
                <a:stretch>
                  <a:fillRect l="-7080" t="-4717" r="-7080" b="-14151"/>
                </a:stretch>
              </a:blipFill>
            </p:spPr>
            <p:txBody>
              <a:bodyPr/>
              <a:lstStyle/>
              <a:p>
                <a:r>
                  <a:rPr lang="en-US">
                    <a:noFill/>
                  </a:rPr>
                  <a:t> </a:t>
                </a:r>
              </a:p>
            </p:txBody>
          </p:sp>
        </mc:Fallback>
      </mc:AlternateContent>
      <p:sp>
        <p:nvSpPr>
          <p:cNvPr id="99" name="TextBox 98"/>
          <p:cNvSpPr txBox="1"/>
          <p:nvPr/>
        </p:nvSpPr>
        <p:spPr>
          <a:xfrm>
            <a:off x="7382334" y="4086506"/>
            <a:ext cx="1048172" cy="369332"/>
          </a:xfrm>
          <a:prstGeom prst="rect">
            <a:avLst/>
          </a:prstGeom>
          <a:noFill/>
        </p:spPr>
        <p:txBody>
          <a:bodyPr wrap="none" rtlCol="0">
            <a:spAutoFit/>
          </a:bodyPr>
          <a:lstStyle/>
          <a:p>
            <a:pPr algn="ctr"/>
            <a:r>
              <a:rPr lang="en-US" dirty="0">
                <a:ea typeface="Century Schoolbook" charset="0"/>
                <a:cs typeface="Century Schoolbook" charset="0"/>
              </a:rPr>
              <a:t>max pool</a:t>
            </a:r>
          </a:p>
        </p:txBody>
      </p:sp>
      <p:sp>
        <p:nvSpPr>
          <p:cNvPr id="3" name="Rectangle 2"/>
          <p:cNvSpPr/>
          <p:nvPr/>
        </p:nvSpPr>
        <p:spPr>
          <a:xfrm>
            <a:off x="426720" y="1549536"/>
            <a:ext cx="1097280" cy="109728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306544" y="1701936"/>
            <a:ext cx="1097280" cy="10972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152400" y="1854336"/>
            <a:ext cx="1097280" cy="109728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ube 103"/>
          <p:cNvSpPr/>
          <p:nvPr/>
        </p:nvSpPr>
        <p:spPr>
          <a:xfrm>
            <a:off x="3938280" y="3667796"/>
            <a:ext cx="1624320" cy="1632887"/>
          </a:xfrm>
          <a:prstGeom prst="cube">
            <a:avLst>
              <a:gd name="adj" fmla="val 86906"/>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5" name="Cube 104"/>
          <p:cNvSpPr/>
          <p:nvPr/>
        </p:nvSpPr>
        <p:spPr>
          <a:xfrm>
            <a:off x="5968154" y="4081483"/>
            <a:ext cx="1118446" cy="1128257"/>
          </a:xfrm>
          <a:prstGeom prst="cube">
            <a:avLst>
              <a:gd name="adj" fmla="val 8189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6" name="TextBox 105"/>
          <p:cNvSpPr txBox="1"/>
          <p:nvPr/>
        </p:nvSpPr>
        <p:spPr>
          <a:xfrm>
            <a:off x="1812021" y="1764268"/>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108" name="TextBox 107"/>
          <p:cNvSpPr txBox="1"/>
          <p:nvPr/>
        </p:nvSpPr>
        <p:spPr>
          <a:xfrm>
            <a:off x="5721417" y="1752600"/>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109" name="TextBox 108"/>
          <p:cNvSpPr txBox="1"/>
          <p:nvPr/>
        </p:nvSpPr>
        <p:spPr>
          <a:xfrm>
            <a:off x="1356669" y="4081483"/>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110" name="TextBox 109"/>
          <p:cNvSpPr txBox="1"/>
          <p:nvPr/>
        </p:nvSpPr>
        <p:spPr>
          <a:xfrm>
            <a:off x="3490269" y="4093151"/>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111" name="TextBox 110"/>
          <p:cNvSpPr txBox="1"/>
          <p:nvPr/>
        </p:nvSpPr>
        <p:spPr>
          <a:xfrm>
            <a:off x="5547669" y="4081483"/>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63" name="TextBox 62"/>
          <p:cNvSpPr txBox="1"/>
          <p:nvPr/>
        </p:nvSpPr>
        <p:spPr>
          <a:xfrm>
            <a:off x="0" y="4245551"/>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74" name="TextBox 73"/>
          <p:cNvSpPr txBox="1"/>
          <p:nvPr/>
        </p:nvSpPr>
        <p:spPr>
          <a:xfrm>
            <a:off x="8686800" y="4343400"/>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sp>
        <p:nvSpPr>
          <p:cNvPr id="57" name="Rectangle 56"/>
          <p:cNvSpPr/>
          <p:nvPr/>
        </p:nvSpPr>
        <p:spPr>
          <a:xfrm>
            <a:off x="0" y="6581001"/>
            <a:ext cx="6629400" cy="276999"/>
          </a:xfrm>
          <a:prstGeom prst="rect">
            <a:avLst/>
          </a:prstGeom>
        </p:spPr>
        <p:txBody>
          <a:bodyPr wrap="square">
            <a:spAutoFit/>
          </a:bodyPr>
          <a:lstStyle/>
          <a:p>
            <a:r>
              <a:rPr lang="en-US" sz="1200" dirty="0"/>
              <a:t>This slide is taken from Andrew Ng</a:t>
            </a:r>
          </a:p>
        </p:txBody>
      </p:sp>
    </p:spTree>
    <p:extLst>
      <p:ext uri="{BB962C8B-B14F-4D97-AF65-F5344CB8AC3E}">
        <p14:creationId xmlns:p14="http://schemas.microsoft.com/office/powerpoint/2010/main" val="575111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AlexNet</a:t>
            </a:r>
            <a:endParaRPr lang="en-US" dirty="0">
              <a:latin typeface="+mn-lt"/>
            </a:endParaRPr>
          </a:p>
        </p:txBody>
      </p:sp>
      <p:sp>
        <p:nvSpPr>
          <p:cNvPr id="205" name="TextBox 204"/>
          <p:cNvSpPr txBox="1"/>
          <p:nvPr/>
        </p:nvSpPr>
        <p:spPr>
          <a:xfrm>
            <a:off x="2438400" y="2971800"/>
            <a:ext cx="463588" cy="369332"/>
          </a:xfrm>
          <a:prstGeom prst="rect">
            <a:avLst/>
          </a:prstGeom>
          <a:noFill/>
        </p:spPr>
        <p:txBody>
          <a:bodyPr wrap="none" rtlCol="0">
            <a:spAutoFit/>
          </a:bodyPr>
          <a:lstStyle/>
          <a:p>
            <a:r>
              <a:rPr lang="en-US" dirty="0">
                <a:ea typeface="Century Schoolbook" charset="0"/>
                <a:cs typeface="Century Schoolbook" charset="0"/>
              </a:rPr>
              <a:t>. . .</a:t>
            </a:r>
          </a:p>
        </p:txBody>
      </p:sp>
      <p:cxnSp>
        <p:nvCxnSpPr>
          <p:cNvPr id="59" name="Straight Arrow Connector 58"/>
          <p:cNvCxnSpPr/>
          <p:nvPr/>
        </p:nvCxnSpPr>
        <p:spPr>
          <a:xfrm>
            <a:off x="3048000" y="323605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073776" y="3227006"/>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664457" y="309889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p:cNvSpPr txBox="1"/>
          <p:nvPr/>
        </p:nvSpPr>
        <p:spPr>
          <a:xfrm>
            <a:off x="3475678" y="4048241"/>
            <a:ext cx="652743" cy="369332"/>
          </a:xfrm>
          <a:prstGeom prst="rect">
            <a:avLst/>
          </a:prstGeom>
          <a:noFill/>
        </p:spPr>
        <p:txBody>
          <a:bodyPr wrap="none" rtlCol="0">
            <a:spAutoFit/>
          </a:bodyPr>
          <a:lstStyle/>
          <a:p>
            <a:r>
              <a:rPr lang="en-US" dirty="0">
                <a:ea typeface="Century Schoolbook" charset="0"/>
                <a:cs typeface="Century Schoolbook" charset="0"/>
              </a:rPr>
              <a:t>4096</a:t>
            </a:r>
          </a:p>
        </p:txBody>
      </p:sp>
      <p:cxnSp>
        <p:nvCxnSpPr>
          <p:cNvPr id="82" name="Straight Arrow Connector 81"/>
          <p:cNvCxnSpPr/>
          <p:nvPr/>
        </p:nvCxnSpPr>
        <p:spPr>
          <a:xfrm>
            <a:off x="5078955" y="324376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490633" y="4040867"/>
            <a:ext cx="652743" cy="369332"/>
          </a:xfrm>
          <a:prstGeom prst="rect">
            <a:avLst/>
          </a:prstGeom>
          <a:noFill/>
        </p:spPr>
        <p:txBody>
          <a:bodyPr wrap="none" rtlCol="0">
            <a:spAutoFit/>
          </a:bodyPr>
          <a:lstStyle/>
          <a:p>
            <a:r>
              <a:rPr lang="en-US" dirty="0">
                <a:ea typeface="Century Schoolbook" charset="0"/>
                <a:cs typeface="Century Schoolbook" charset="0"/>
              </a:rPr>
              <a:t>4096</a:t>
            </a:r>
          </a:p>
        </p:txBody>
      </p:sp>
      <p:sp>
        <p:nvSpPr>
          <p:cNvPr id="100" name="TextBox 99"/>
          <p:cNvSpPr txBox="1"/>
          <p:nvPr/>
        </p:nvSpPr>
        <p:spPr>
          <a:xfrm>
            <a:off x="5306733" y="3451717"/>
            <a:ext cx="951992" cy="646331"/>
          </a:xfrm>
          <a:prstGeom prst="rect">
            <a:avLst/>
          </a:prstGeom>
          <a:noFill/>
        </p:spPr>
        <p:txBody>
          <a:bodyPr wrap="none" rtlCol="0">
            <a:spAutoFit/>
          </a:bodyPr>
          <a:lstStyle/>
          <a:p>
            <a:pPr algn="ctr"/>
            <a:r>
              <a:rPr lang="en-US" dirty="0">
                <a:ea typeface="Century Schoolbook" charset="0"/>
                <a:cs typeface="Century Schoolbook" charset="0"/>
              </a:rPr>
              <a:t>Softmax</a:t>
            </a:r>
          </a:p>
          <a:p>
            <a:pPr algn="ctr"/>
            <a:r>
              <a:rPr lang="en-US" dirty="0">
                <a:ea typeface="Century Schoolbook" charset="0"/>
                <a:cs typeface="Century Schoolbook" charset="0"/>
              </a:rPr>
              <a:t>1000</a:t>
            </a:r>
          </a:p>
        </p:txBody>
      </p:sp>
      <p:graphicFrame>
        <p:nvGraphicFramePr>
          <p:cNvPr id="117" name="Table 116"/>
          <p:cNvGraphicFramePr>
            <a:graphicFrameLocks noGrp="1"/>
          </p:cNvGraphicFramePr>
          <p:nvPr/>
        </p:nvGraphicFramePr>
        <p:xfrm>
          <a:off x="3667925" y="2187222"/>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18" name="Oval 117"/>
          <p:cNvSpPr/>
          <p:nvPr/>
        </p:nvSpPr>
        <p:spPr>
          <a:xfrm>
            <a:off x="3714209" y="225101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714209" y="262438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714209" y="373305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1" name="TextBox 120"/>
              <p:cNvSpPr txBox="1"/>
              <p:nvPr/>
            </p:nvSpPr>
            <p:spPr>
              <a:xfrm flipH="1">
                <a:off x="3707531" y="3221184"/>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charset="0"/>
                          <a:cs typeface="Cambria Math" charset="0"/>
                        </a:rPr>
                        <m:t>⋮</m:t>
                      </m:r>
                    </m:oMath>
                  </m:oMathPara>
                </a14:m>
                <a:endParaRPr lang="en-US" dirty="0"/>
              </a:p>
            </p:txBody>
          </p:sp>
        </mc:Choice>
        <mc:Fallback xmlns="">
          <p:sp>
            <p:nvSpPr>
              <p:cNvPr id="121" name="TextBox 120"/>
              <p:cNvSpPr txBox="1">
                <a:spLocks noRot="1" noChangeAspect="1" noMove="1" noResize="1" noEditPoints="1" noAdjustHandles="1" noChangeArrowheads="1" noChangeShapeType="1" noTextEdit="1"/>
              </p:cNvSpPr>
              <p:nvPr/>
            </p:nvSpPr>
            <p:spPr>
              <a:xfrm flipH="1">
                <a:off x="3707531" y="3221184"/>
                <a:ext cx="287676" cy="276999"/>
              </a:xfrm>
              <a:prstGeom prst="rect">
                <a:avLst/>
              </a:prstGeom>
              <a:blipFill rotWithShape="1">
                <a:blip r:embed="rId3"/>
                <a:stretch>
                  <a:fillRect b="-4348"/>
                </a:stretch>
              </a:blipFill>
            </p:spPr>
            <p:txBody>
              <a:bodyPr/>
              <a:lstStyle/>
              <a:p>
                <a:r>
                  <a:rPr lang="en-US">
                    <a:noFill/>
                  </a:rPr>
                  <a:t> </a:t>
                </a:r>
              </a:p>
            </p:txBody>
          </p:sp>
        </mc:Fallback>
      </mc:AlternateContent>
      <p:graphicFrame>
        <p:nvGraphicFramePr>
          <p:cNvPr id="122" name="Table 121"/>
          <p:cNvGraphicFramePr>
            <a:graphicFrameLocks noGrp="1"/>
          </p:cNvGraphicFramePr>
          <p:nvPr/>
        </p:nvGraphicFramePr>
        <p:xfrm>
          <a:off x="4672637" y="2187222"/>
          <a:ext cx="366888" cy="1851378"/>
        </p:xfrm>
        <a:graphic>
          <a:graphicData uri="http://schemas.openxmlformats.org/drawingml/2006/table">
            <a:tbl>
              <a:tblPr firstRow="1" bandRow="1">
                <a:tableStyleId>{5C22544A-7EE6-4342-B048-85BDC9FD1C3A}</a:tableStyleId>
              </a:tblPr>
              <a:tblGrid>
                <a:gridCol w="366888">
                  <a:extLst>
                    <a:ext uri="{9D8B030D-6E8A-4147-A177-3AD203B41FA5}">
                      <a16:colId xmlns:a16="http://schemas.microsoft.com/office/drawing/2014/main" val="20000"/>
                    </a:ext>
                  </a:extLst>
                </a:gridCol>
              </a:tblGrid>
              <a:tr h="18513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23" name="Oval 122"/>
          <p:cNvSpPr/>
          <p:nvPr/>
        </p:nvSpPr>
        <p:spPr>
          <a:xfrm>
            <a:off x="4718921" y="225101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4718921" y="262438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4718921" y="373305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26" name="TextBox 125"/>
              <p:cNvSpPr txBox="1"/>
              <p:nvPr/>
            </p:nvSpPr>
            <p:spPr>
              <a:xfrm flipH="1">
                <a:off x="4712243" y="3221184"/>
                <a:ext cx="28767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charset="0"/>
                          <a:cs typeface="Cambria Math" charset="0"/>
                        </a:rPr>
                        <m:t>⋮</m:t>
                      </m:r>
                    </m:oMath>
                  </m:oMathPara>
                </a14:m>
                <a:endParaRPr lang="en-US" dirty="0"/>
              </a:p>
            </p:txBody>
          </p:sp>
        </mc:Choice>
        <mc:Fallback xmlns="">
          <p:sp>
            <p:nvSpPr>
              <p:cNvPr id="126" name="TextBox 125"/>
              <p:cNvSpPr txBox="1">
                <a:spLocks noRot="1" noChangeAspect="1" noMove="1" noResize="1" noEditPoints="1" noAdjustHandles="1" noChangeArrowheads="1" noChangeShapeType="1" noTextEdit="1"/>
              </p:cNvSpPr>
              <p:nvPr/>
            </p:nvSpPr>
            <p:spPr>
              <a:xfrm flipH="1">
                <a:off x="4712243" y="3221184"/>
                <a:ext cx="287676" cy="276999"/>
              </a:xfrm>
              <a:prstGeom prst="rect">
                <a:avLst/>
              </a:prstGeom>
              <a:blipFill rotWithShape="1">
                <a:blip r:embed="rId4"/>
                <a:stretch>
                  <a:fillRect b="-4348"/>
                </a:stretch>
              </a:blipFill>
            </p:spPr>
            <p:txBody>
              <a:bodyPr/>
              <a:lstStyle/>
              <a:p>
                <a:r>
                  <a:rPr lang="en-US">
                    <a:noFill/>
                  </a:rPr>
                  <a:t> </a:t>
                </a:r>
              </a:p>
            </p:txBody>
          </p:sp>
        </mc:Fallback>
      </mc:AlternateContent>
      <p:sp>
        <p:nvSpPr>
          <p:cNvPr id="127" name="TextBox 126"/>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131" name="TextBox 130"/>
          <p:cNvSpPr txBox="1"/>
          <p:nvPr/>
        </p:nvSpPr>
        <p:spPr>
          <a:xfrm>
            <a:off x="3134525" y="2819400"/>
            <a:ext cx="411844" cy="369332"/>
          </a:xfrm>
          <a:prstGeom prst="rect">
            <a:avLst/>
          </a:prstGeom>
          <a:noFill/>
        </p:spPr>
        <p:txBody>
          <a:bodyPr wrap="none" rtlCol="0">
            <a:spAutoFit/>
          </a:bodyPr>
          <a:lstStyle/>
          <a:p>
            <a:r>
              <a:rPr lang="en-US" dirty="0">
                <a:ea typeface="Century Schoolbook" charset="0"/>
                <a:cs typeface="Century Schoolbook" charset="0"/>
              </a:rPr>
              <a:t>FC</a:t>
            </a:r>
          </a:p>
        </p:txBody>
      </p:sp>
      <p:sp>
        <p:nvSpPr>
          <p:cNvPr id="132" name="TextBox 131"/>
          <p:cNvSpPr txBox="1"/>
          <p:nvPr/>
        </p:nvSpPr>
        <p:spPr>
          <a:xfrm>
            <a:off x="4125125" y="2819400"/>
            <a:ext cx="411844" cy="369332"/>
          </a:xfrm>
          <a:prstGeom prst="rect">
            <a:avLst/>
          </a:prstGeom>
          <a:noFill/>
        </p:spPr>
        <p:txBody>
          <a:bodyPr wrap="none" rtlCol="0">
            <a:spAutoFit/>
          </a:bodyPr>
          <a:lstStyle/>
          <a:p>
            <a:r>
              <a:rPr lang="en-US" dirty="0">
                <a:ea typeface="Century Schoolbook" charset="0"/>
                <a:cs typeface="Century Schoolbook" charset="0"/>
              </a:rPr>
              <a:t>FC</a:t>
            </a:r>
          </a:p>
        </p:txBody>
      </p:sp>
      <p:sp>
        <p:nvSpPr>
          <p:cNvPr id="24" name="Rectangle 23"/>
          <p:cNvSpPr/>
          <p:nvPr/>
        </p:nvSpPr>
        <p:spPr>
          <a:xfrm>
            <a:off x="0" y="6581001"/>
            <a:ext cx="6629400" cy="276999"/>
          </a:xfrm>
          <a:prstGeom prst="rect">
            <a:avLst/>
          </a:prstGeom>
        </p:spPr>
        <p:txBody>
          <a:bodyPr wrap="square">
            <a:spAutoFit/>
          </a:bodyPr>
          <a:lstStyle/>
          <a:p>
            <a:r>
              <a:rPr lang="en-US" sz="1200" dirty="0"/>
              <a:t>This slide is taken from Andrew Ng</a:t>
            </a:r>
          </a:p>
        </p:txBody>
      </p:sp>
    </p:spTree>
    <p:extLst>
      <p:ext uri="{BB962C8B-B14F-4D97-AF65-F5344CB8AC3E}">
        <p14:creationId xmlns:p14="http://schemas.microsoft.com/office/powerpoint/2010/main" val="2969460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E81E52-F5F5-0633-9950-F9B2F1E188D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598219" y="2087810"/>
            <a:ext cx="7947561" cy="3875797"/>
          </a:xfrm>
          <a:prstGeom prst="rect">
            <a:avLst/>
          </a:prstGeom>
        </p:spPr>
      </p:pic>
      <p:sp>
        <p:nvSpPr>
          <p:cNvPr id="4" name="TextBox 3">
            <a:extLst>
              <a:ext uri="{FF2B5EF4-FFF2-40B4-BE49-F238E27FC236}">
                <a16:creationId xmlns:a16="http://schemas.microsoft.com/office/drawing/2014/main" id="{D287DC9B-9C4C-FC7E-66C5-EDA5DB4FD778}"/>
              </a:ext>
            </a:extLst>
          </p:cNvPr>
          <p:cNvSpPr txBox="1"/>
          <p:nvPr/>
        </p:nvSpPr>
        <p:spPr>
          <a:xfrm>
            <a:off x="1629888" y="226300"/>
            <a:ext cx="5884224" cy="1077218"/>
          </a:xfrm>
          <a:prstGeom prst="rect">
            <a:avLst/>
          </a:prstGeom>
          <a:noFill/>
        </p:spPr>
        <p:txBody>
          <a:bodyPr wrap="square">
            <a:spAutoFit/>
          </a:bodyPr>
          <a:lstStyle/>
          <a:p>
            <a:r>
              <a:rPr lang="en-US" sz="3200" dirty="0">
                <a:effectLst/>
                <a:latin typeface="Calibri Light" panose="020F0302020204030204" pitchFamily="34" charset="0"/>
                <a:cs typeface="Calibri Light" panose="020F0302020204030204" pitchFamily="34" charset="0"/>
              </a:rPr>
              <a:t>CNNs in 2012: “</a:t>
            </a:r>
            <a:r>
              <a:rPr lang="en-US" sz="3200" dirty="0" err="1">
                <a:effectLst/>
                <a:latin typeface="Calibri Light" panose="020F0302020204030204" pitchFamily="34" charset="0"/>
                <a:cs typeface="Calibri Light" panose="020F0302020204030204" pitchFamily="34" charset="0"/>
              </a:rPr>
              <a:t>SuperVision</a:t>
            </a:r>
            <a:r>
              <a:rPr lang="en-US" sz="3200" dirty="0">
                <a:effectLst/>
                <a:latin typeface="Calibri Light" panose="020F0302020204030204" pitchFamily="34" charset="0"/>
                <a:cs typeface="Calibri Light" panose="020F0302020204030204" pitchFamily="34" charset="0"/>
              </a:rPr>
              <a:t>”</a:t>
            </a:r>
          </a:p>
          <a:p>
            <a:r>
              <a:rPr lang="en-US" sz="3200" dirty="0">
                <a:effectLst/>
                <a:latin typeface="Calibri Light" panose="020F0302020204030204" pitchFamily="34" charset="0"/>
                <a:cs typeface="Calibri Light" panose="020F0302020204030204" pitchFamily="34" charset="0"/>
              </a:rPr>
              <a:t>(aka “</a:t>
            </a:r>
            <a:r>
              <a:rPr lang="en-US" sz="3200" dirty="0" err="1">
                <a:effectLst/>
                <a:latin typeface="Calibri Light" panose="020F0302020204030204" pitchFamily="34" charset="0"/>
                <a:cs typeface="Calibri Light" panose="020F0302020204030204" pitchFamily="34" charset="0"/>
              </a:rPr>
              <a:t>AlexNet</a:t>
            </a:r>
            <a:r>
              <a:rPr lang="en-US" sz="3200" dirty="0">
                <a:effectLst/>
                <a:latin typeface="Calibri Light" panose="020F0302020204030204" pitchFamily="34" charset="0"/>
                <a:cs typeface="Calibri Light" panose="020F0302020204030204" pitchFamily="34" charset="0"/>
              </a:rPr>
              <a:t>”)</a:t>
            </a:r>
          </a:p>
        </p:txBody>
      </p:sp>
      <p:sp>
        <p:nvSpPr>
          <p:cNvPr id="6" name="TextBox 5">
            <a:extLst>
              <a:ext uri="{FF2B5EF4-FFF2-40B4-BE49-F238E27FC236}">
                <a16:creationId xmlns:a16="http://schemas.microsoft.com/office/drawing/2014/main" id="{25D26F55-28DB-CC54-21F8-77C99C4E9DBC}"/>
              </a:ext>
            </a:extLst>
          </p:cNvPr>
          <p:cNvSpPr txBox="1"/>
          <p:nvPr/>
        </p:nvSpPr>
        <p:spPr>
          <a:xfrm>
            <a:off x="451262" y="1687700"/>
            <a:ext cx="5379522" cy="400110"/>
          </a:xfrm>
          <a:prstGeom prst="rect">
            <a:avLst/>
          </a:prstGeom>
          <a:noFill/>
        </p:spPr>
        <p:txBody>
          <a:bodyPr wrap="square">
            <a:spAutoFit/>
          </a:bodyPr>
          <a:lstStyle/>
          <a:p>
            <a:r>
              <a:rPr lang="en-US" sz="2000" dirty="0"/>
              <a:t>“</a:t>
            </a:r>
            <a:r>
              <a:rPr lang="en-US" sz="2000" dirty="0" err="1"/>
              <a:t>AlexNet</a:t>
            </a:r>
            <a:r>
              <a:rPr lang="en-US" sz="2000" dirty="0"/>
              <a:t>” — Won the ILSVRC2012 Challenge</a:t>
            </a:r>
          </a:p>
        </p:txBody>
      </p:sp>
      <p:sp>
        <p:nvSpPr>
          <p:cNvPr id="8" name="TextBox 7">
            <a:extLst>
              <a:ext uri="{FF2B5EF4-FFF2-40B4-BE49-F238E27FC236}">
                <a16:creationId xmlns:a16="http://schemas.microsoft.com/office/drawing/2014/main" id="{782DE229-2B47-A3CD-32ED-BEE359A0E1F3}"/>
              </a:ext>
            </a:extLst>
          </p:cNvPr>
          <p:cNvSpPr txBox="1"/>
          <p:nvPr/>
        </p:nvSpPr>
        <p:spPr>
          <a:xfrm>
            <a:off x="602673" y="6027639"/>
            <a:ext cx="8042563" cy="584775"/>
          </a:xfrm>
          <a:prstGeom prst="rect">
            <a:avLst/>
          </a:prstGeom>
          <a:noFill/>
        </p:spPr>
        <p:txBody>
          <a:bodyPr wrap="square">
            <a:spAutoFit/>
          </a:bodyPr>
          <a:lstStyle/>
          <a:p>
            <a:r>
              <a:rPr lang="en-US" sz="1600" b="0" i="0" dirty="0" err="1">
                <a:solidFill>
                  <a:srgbClr val="222222"/>
                </a:solidFill>
                <a:effectLst/>
                <a:latin typeface="Calibri" panose="020F0502020204030204" pitchFamily="34" charset="0"/>
                <a:cs typeface="Calibri" panose="020F0502020204030204" pitchFamily="34" charset="0"/>
              </a:rPr>
              <a:t>Krizhevsky</a:t>
            </a:r>
            <a:r>
              <a:rPr lang="en-US" sz="1600" b="0" i="0" dirty="0">
                <a:solidFill>
                  <a:srgbClr val="222222"/>
                </a:solidFill>
                <a:effectLst/>
                <a:latin typeface="Calibri" panose="020F0502020204030204" pitchFamily="34" charset="0"/>
                <a:cs typeface="Calibri" panose="020F0502020204030204" pitchFamily="34" charset="0"/>
              </a:rPr>
              <a:t>, Alex, Ilya </a:t>
            </a:r>
            <a:r>
              <a:rPr lang="en-US" sz="1600" b="0" i="0" dirty="0" err="1">
                <a:solidFill>
                  <a:srgbClr val="222222"/>
                </a:solidFill>
                <a:effectLst/>
                <a:latin typeface="Calibri" panose="020F0502020204030204" pitchFamily="34" charset="0"/>
                <a:cs typeface="Calibri" panose="020F0502020204030204" pitchFamily="34" charset="0"/>
              </a:rPr>
              <a:t>Sutskever</a:t>
            </a:r>
            <a:r>
              <a:rPr lang="en-US" sz="1600" b="0" i="0" dirty="0">
                <a:solidFill>
                  <a:srgbClr val="222222"/>
                </a:solidFill>
                <a:effectLst/>
                <a:latin typeface="Calibri" panose="020F0502020204030204" pitchFamily="34" charset="0"/>
                <a:cs typeface="Calibri" panose="020F0502020204030204" pitchFamily="34" charset="0"/>
              </a:rPr>
              <a:t>, and Geoffrey E. Hinton. "</a:t>
            </a:r>
            <a:r>
              <a:rPr lang="en-US" sz="1600" b="0" i="0" dirty="0" err="1">
                <a:solidFill>
                  <a:srgbClr val="222222"/>
                </a:solidFill>
                <a:effectLst/>
                <a:latin typeface="Calibri" panose="020F0502020204030204" pitchFamily="34" charset="0"/>
                <a:cs typeface="Calibri" panose="020F0502020204030204" pitchFamily="34" charset="0"/>
              </a:rPr>
              <a:t>Imagenet</a:t>
            </a:r>
            <a:r>
              <a:rPr lang="en-US" sz="1600" b="0" i="0" dirty="0">
                <a:solidFill>
                  <a:srgbClr val="222222"/>
                </a:solidFill>
                <a:effectLst/>
                <a:latin typeface="Calibri" panose="020F0502020204030204" pitchFamily="34" charset="0"/>
                <a:cs typeface="Calibri" panose="020F0502020204030204" pitchFamily="34" charset="0"/>
              </a:rPr>
              <a:t> classification with deep convolutional neural networks." </a:t>
            </a:r>
            <a:r>
              <a:rPr lang="en-US" sz="1600" b="0" i="1" dirty="0">
                <a:solidFill>
                  <a:srgbClr val="222222"/>
                </a:solidFill>
                <a:effectLst/>
                <a:latin typeface="Calibri" panose="020F0502020204030204" pitchFamily="34" charset="0"/>
                <a:cs typeface="Calibri" panose="020F0502020204030204" pitchFamily="34" charset="0"/>
              </a:rPr>
              <a:t>Communications of the ACM</a:t>
            </a:r>
            <a:r>
              <a:rPr lang="en-US" sz="1600" b="0" i="0" dirty="0">
                <a:solidFill>
                  <a:srgbClr val="222222"/>
                </a:solidFill>
                <a:effectLst/>
                <a:latin typeface="Calibri" panose="020F0502020204030204" pitchFamily="34" charset="0"/>
                <a:cs typeface="Calibri" panose="020F0502020204030204" pitchFamily="34" charset="0"/>
              </a:rPr>
              <a:t> 60.6 (2017): 84-90.</a:t>
            </a:r>
            <a:endParaRPr lang="en-US" sz="16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04EB741-CC3F-238D-36D9-88B4ABCF040B}"/>
              </a:ext>
            </a:extLst>
          </p:cNvPr>
          <p:cNvSpPr txBox="1"/>
          <p:nvPr/>
        </p:nvSpPr>
        <p:spPr>
          <a:xfrm>
            <a:off x="835726" y="2923745"/>
            <a:ext cx="7472548" cy="830997"/>
          </a:xfrm>
          <a:prstGeom prst="rect">
            <a:avLst/>
          </a:prstGeom>
          <a:solidFill>
            <a:schemeClr val="bg1"/>
          </a:solidFill>
        </p:spPr>
        <p:txBody>
          <a:bodyPr wrap="square" rtlCol="0">
            <a:spAutoFit/>
          </a:bodyPr>
          <a:lstStyle/>
          <a:p>
            <a:r>
              <a:rPr lang="en-US" sz="2400" dirty="0">
                <a:solidFill>
                  <a:srgbClr val="C00000"/>
                </a:solidFill>
              </a:rPr>
              <a:t>Major breakthrough: 15.3% Top-5 error on ILSVRC2012 (Next best: 25.7%)</a:t>
            </a:r>
          </a:p>
        </p:txBody>
      </p:sp>
    </p:spTree>
    <p:extLst>
      <p:ext uri="{BB962C8B-B14F-4D97-AF65-F5344CB8AC3E}">
        <p14:creationId xmlns:p14="http://schemas.microsoft.com/office/powerpoint/2010/main" val="33036784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50" y="23210"/>
            <a:ext cx="7886700" cy="1325563"/>
          </a:xfrm>
        </p:spPr>
        <p:txBody>
          <a:bodyPr/>
          <a:lstStyle/>
          <a:p>
            <a:r>
              <a:rPr lang="en-US" dirty="0" err="1">
                <a:latin typeface="+mn-lt"/>
              </a:rPr>
              <a:t>AlexNet</a:t>
            </a:r>
            <a:endParaRPr lang="en-US" dirty="0">
              <a:latin typeface="+mn-lt"/>
            </a:endParaRP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76" name="Content Placeholder 2"/>
          <p:cNvSpPr>
            <a:spLocks noGrp="1"/>
          </p:cNvSpPr>
          <p:nvPr>
            <p:ph idx="1"/>
          </p:nvPr>
        </p:nvSpPr>
        <p:spPr>
          <a:xfrm>
            <a:off x="228600" y="1371600"/>
            <a:ext cx="8839200" cy="4876800"/>
          </a:xfrm>
        </p:spPr>
        <p:txBody>
          <a:bodyPr>
            <a:noAutofit/>
          </a:bodyPr>
          <a:lstStyle/>
          <a:p>
            <a:pPr marL="0" indent="0">
              <a:buNone/>
            </a:pPr>
            <a:r>
              <a:rPr lang="en-US" sz="2600" b="1" dirty="0"/>
              <a:t>Details/Retrospectives:</a:t>
            </a:r>
          </a:p>
          <a:p>
            <a:r>
              <a:rPr lang="en-US" sz="2600" dirty="0"/>
              <a:t>first use of </a:t>
            </a:r>
            <a:r>
              <a:rPr lang="en-US" sz="2600" dirty="0" err="1"/>
              <a:t>ReLU</a:t>
            </a:r>
            <a:endParaRPr lang="en-US" sz="2600" dirty="0"/>
          </a:p>
          <a:p>
            <a:r>
              <a:rPr lang="en-US" sz="2600" dirty="0"/>
              <a:t>used Norm layers (not common anymore)</a:t>
            </a:r>
          </a:p>
          <a:p>
            <a:r>
              <a:rPr lang="en-US" sz="2600" dirty="0"/>
              <a:t>heavy data augmentation</a:t>
            </a:r>
          </a:p>
          <a:p>
            <a:r>
              <a:rPr lang="en-US" sz="2600" dirty="0"/>
              <a:t>dropout 0.5</a:t>
            </a:r>
          </a:p>
          <a:p>
            <a:r>
              <a:rPr lang="en-US" sz="2600" dirty="0"/>
              <a:t>batch size 128</a:t>
            </a:r>
          </a:p>
          <a:p>
            <a:r>
              <a:rPr lang="en-US" sz="2600" dirty="0"/>
              <a:t>7 CNN ensemble</a:t>
            </a:r>
          </a:p>
          <a:p>
            <a:pPr lvl="1">
              <a:buFontTx/>
              <a:buChar char="-"/>
            </a:pPr>
            <a:endParaRPr lang="en-US" sz="2200" dirty="0"/>
          </a:p>
          <a:p>
            <a:pPr>
              <a:buFontTx/>
              <a:buChar char="-"/>
            </a:pPr>
            <a:endParaRPr lang="en-US" sz="2200" dirty="0"/>
          </a:p>
        </p:txBody>
      </p:sp>
      <p:sp>
        <p:nvSpPr>
          <p:cNvPr id="7" name="Rectangle 6"/>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4955166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683" y="166108"/>
            <a:ext cx="7886700" cy="1325563"/>
          </a:xfrm>
        </p:spPr>
        <p:txBody>
          <a:bodyPr/>
          <a:lstStyle/>
          <a:p>
            <a:r>
              <a:rPr lang="en-US" dirty="0" err="1">
                <a:latin typeface="+mn-lt"/>
              </a:rPr>
              <a:t>AlexNet</a:t>
            </a:r>
            <a:endParaRPr lang="en-US" dirty="0">
              <a:latin typeface="+mn-lt"/>
            </a:endParaRPr>
          </a:p>
        </p:txBody>
      </p:sp>
      <p:sp>
        <p:nvSpPr>
          <p:cNvPr id="64" name="TextBox 63"/>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
        <p:nvSpPr>
          <p:cNvPr id="76" name="Content Placeholder 2"/>
          <p:cNvSpPr>
            <a:spLocks noGrp="1"/>
          </p:cNvSpPr>
          <p:nvPr>
            <p:ph idx="1"/>
          </p:nvPr>
        </p:nvSpPr>
        <p:spPr>
          <a:xfrm>
            <a:off x="76200" y="1600200"/>
            <a:ext cx="8991600" cy="4648200"/>
          </a:xfrm>
        </p:spPr>
        <p:txBody>
          <a:bodyPr>
            <a:noAutofit/>
          </a:bodyPr>
          <a:lstStyle/>
          <a:p>
            <a:r>
              <a:rPr lang="en-US" sz="2600" dirty="0"/>
              <a:t>Trained on GTX 580 GPU with only 3 GB of memory.</a:t>
            </a:r>
          </a:p>
          <a:p>
            <a:endParaRPr lang="en-US" sz="2600" dirty="0"/>
          </a:p>
          <a:p>
            <a:r>
              <a:rPr lang="en-US" sz="2600" dirty="0"/>
              <a:t>Network spread across 2 GPUs, half the neurons (feature maps) on each GPU.</a:t>
            </a:r>
          </a:p>
          <a:p>
            <a:endParaRPr lang="en-US" sz="2600" dirty="0"/>
          </a:p>
          <a:p>
            <a:r>
              <a:rPr lang="en-US" sz="2600" dirty="0"/>
              <a:t>CONV1, CONV2, CONV4, CONV5:</a:t>
            </a:r>
            <a:br>
              <a:rPr lang="en-US" sz="2600" dirty="0"/>
            </a:br>
            <a:r>
              <a:rPr lang="en-US" sz="2600" dirty="0"/>
              <a:t>Connections only with feature maps on same GPU.</a:t>
            </a:r>
          </a:p>
          <a:p>
            <a:r>
              <a:rPr lang="en-US" sz="2600" dirty="0"/>
              <a:t>CONV3, FC6, FC7, FC8:</a:t>
            </a:r>
            <a:br>
              <a:rPr lang="en-US" sz="2600" dirty="0"/>
            </a:br>
            <a:r>
              <a:rPr lang="en-US" sz="2600" dirty="0"/>
              <a:t>Connections with all feature maps in preceding layer, communication across GPUs.</a:t>
            </a:r>
          </a:p>
          <a:p>
            <a:pPr>
              <a:buFontTx/>
              <a:buChar char="-"/>
            </a:pPr>
            <a:endParaRPr lang="en-US" sz="2600" dirty="0"/>
          </a:p>
        </p:txBody>
      </p:sp>
      <p:sp>
        <p:nvSpPr>
          <p:cNvPr id="7" name="Rectangle 6"/>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853895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AlexNet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err="1"/>
              <a:t>AlexNet</a:t>
            </a:r>
            <a:r>
              <a:rPr lang="en-US" sz="2400" dirty="0"/>
              <a:t> was the coming out party for CNNs in the computer vision community. This was </a:t>
            </a:r>
            <a:r>
              <a:rPr lang="en-US" sz="2400" b="1" dirty="0"/>
              <a:t>the first time a model performed so well on a historically difficult ImageNet dataset</a:t>
            </a:r>
            <a:r>
              <a:rPr lang="en-US" sz="2400" dirty="0"/>
              <a:t>. This paper illustrated the benefits of CNNs and backed them up with record breaking performance in the competition.</a:t>
            </a:r>
            <a:endParaRPr lang="en-US" sz="2200" dirty="0"/>
          </a:p>
          <a:p>
            <a:pPr>
              <a:buFontTx/>
              <a:buChar char="-"/>
            </a:pPr>
            <a:endParaRPr lang="en-US" sz="2200" dirty="0"/>
          </a:p>
        </p:txBody>
      </p:sp>
      <p:sp>
        <p:nvSpPr>
          <p:cNvPr id="3" name="Litebulb"/>
          <p:cNvSpPr>
            <a:spLocks noEditPoints="1" noChangeArrowheads="1"/>
          </p:cNvSpPr>
          <p:nvPr/>
        </p:nvSpPr>
        <p:spPr bwMode="auto">
          <a:xfrm>
            <a:off x="3551853" y="365126"/>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648958" y="6465458"/>
            <a:ext cx="2495042" cy="369332"/>
          </a:xfrm>
          <a:prstGeom prst="rect">
            <a:avLst/>
          </a:prstGeom>
          <a:noFill/>
          <a:ln>
            <a:noFill/>
          </a:ln>
        </p:spPr>
        <p:txBody>
          <a:bodyPr wrap="none" rtlCol="0">
            <a:spAutoFit/>
          </a:bodyPr>
          <a:lstStyle/>
          <a:p>
            <a:r>
              <a:rPr lang="en-US" dirty="0"/>
              <a:t> [</a:t>
            </a:r>
            <a:r>
              <a:rPr lang="en-US" b="1" dirty="0" err="1"/>
              <a:t>Krizhevsky</a:t>
            </a:r>
            <a:r>
              <a:rPr lang="en-US" b="1" dirty="0"/>
              <a:t> et al</a:t>
            </a:r>
            <a:r>
              <a:rPr lang="en-US" dirty="0"/>
              <a:t>., </a:t>
            </a:r>
            <a:r>
              <a:rPr lang="en-US" b="1" dirty="0"/>
              <a:t>2012</a:t>
            </a:r>
            <a:r>
              <a:rPr lang="en-US" dirty="0"/>
              <a:t>]</a:t>
            </a:r>
          </a:p>
        </p:txBody>
      </p:sp>
    </p:spTree>
    <p:extLst>
      <p:ext uri="{BB962C8B-B14F-4D97-AF65-F5344CB8AC3E}">
        <p14:creationId xmlns:p14="http://schemas.microsoft.com/office/powerpoint/2010/main" val="2629452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6" name="Slide"/>
          <p:cNvPicPr>
            <a:picLocks noChangeAspect="1"/>
          </p:cNvPicPr>
          <p:nvPr/>
        </p:nvPicPr>
        <p:blipFill rotWithShape="1">
          <a:blip r:embed="rId3"/>
          <a:srcRect l="14896" t="15570" r="17708" b="15355"/>
          <a:stretch/>
        </p:blipFill>
        <p:spPr>
          <a:xfrm>
            <a:off x="1115365" y="1930053"/>
            <a:ext cx="6961835" cy="4013547"/>
          </a:xfrm>
          <a:prstGeom prst="rect">
            <a:avLst/>
          </a:prstGeom>
        </p:spPr>
      </p:pic>
    </p:spTree>
    <p:extLst>
      <p:ext uri="{BB962C8B-B14F-4D97-AF65-F5344CB8AC3E}">
        <p14:creationId xmlns:p14="http://schemas.microsoft.com/office/powerpoint/2010/main" val="21696080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5" name="Slide"/>
          <p:cNvPicPr>
            <a:picLocks noChangeAspect="1"/>
          </p:cNvPicPr>
          <p:nvPr/>
        </p:nvPicPr>
        <p:blipFill rotWithShape="1">
          <a:blip r:embed="rId3"/>
          <a:srcRect l="17812" t="18904" r="18125" b="14986"/>
          <a:stretch/>
        </p:blipFill>
        <p:spPr>
          <a:xfrm>
            <a:off x="1371600" y="2057400"/>
            <a:ext cx="6705600" cy="3892519"/>
          </a:xfrm>
          <a:prstGeom prst="rect">
            <a:avLst/>
          </a:prstGeom>
        </p:spPr>
      </p:pic>
    </p:spTree>
    <p:extLst>
      <p:ext uri="{BB962C8B-B14F-4D97-AF65-F5344CB8AC3E}">
        <p14:creationId xmlns:p14="http://schemas.microsoft.com/office/powerpoint/2010/main" val="27446416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VGGNet</a:t>
            </a:r>
            <a:endParaRPr lang="en-US" dirty="0">
              <a:latin typeface="+mn-lt"/>
            </a:endParaRPr>
          </a:p>
        </p:txBody>
      </p:sp>
      <p:sp>
        <p:nvSpPr>
          <p:cNvPr id="76" name="Content Placeholder 2"/>
          <p:cNvSpPr>
            <a:spLocks noGrp="1"/>
          </p:cNvSpPr>
          <p:nvPr>
            <p:ph idx="1"/>
          </p:nvPr>
        </p:nvSpPr>
        <p:spPr>
          <a:xfrm>
            <a:off x="609600" y="1828800"/>
            <a:ext cx="7848600" cy="4297363"/>
          </a:xfrm>
        </p:spPr>
        <p:txBody>
          <a:bodyPr>
            <a:noAutofit/>
          </a:bodyPr>
          <a:lstStyle/>
          <a:p>
            <a:r>
              <a:rPr lang="en-US" sz="2600" i="1" dirty="0"/>
              <a:t>Very Deep Convolutional Networks For Large Scale Image Recognition - Karen </a:t>
            </a:r>
            <a:r>
              <a:rPr lang="en-US" sz="2600" i="1" dirty="0" err="1"/>
              <a:t>Simonyan</a:t>
            </a:r>
            <a:r>
              <a:rPr lang="en-US" sz="2600" i="1" dirty="0"/>
              <a:t> and Andrew Zisserman; 2015</a:t>
            </a:r>
          </a:p>
          <a:p>
            <a:r>
              <a:rPr lang="en-US" sz="2800" dirty="0"/>
              <a:t>The runner-up at the ILSVRC 2014 competition</a:t>
            </a:r>
          </a:p>
          <a:p>
            <a:r>
              <a:rPr lang="en-US" sz="2800" dirty="0"/>
              <a:t>Significantly deeper than </a:t>
            </a:r>
            <a:r>
              <a:rPr lang="en-US" sz="2800" dirty="0" err="1"/>
              <a:t>AlexNet</a:t>
            </a:r>
            <a:endParaRPr lang="en-US" sz="2800" dirty="0"/>
          </a:p>
          <a:p>
            <a:r>
              <a:rPr lang="en-US" sz="2800" dirty="0"/>
              <a:t>140 million parameters</a:t>
            </a:r>
          </a:p>
          <a:p>
            <a:endParaRPr lang="en-US" sz="2600" dirty="0"/>
          </a:p>
        </p:txBody>
      </p:sp>
      <p:sp>
        <p:nvSpPr>
          <p:cNvPr id="6" name="TextBox 5"/>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Tree>
    <p:extLst>
      <p:ext uri="{BB962C8B-B14F-4D97-AF65-F5344CB8AC3E}">
        <p14:creationId xmlns:p14="http://schemas.microsoft.com/office/powerpoint/2010/main" val="41106096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287" y="214491"/>
            <a:ext cx="7886700" cy="1325563"/>
          </a:xfrm>
        </p:spPr>
        <p:txBody>
          <a:bodyPr/>
          <a:lstStyle/>
          <a:p>
            <a:r>
              <a:rPr lang="en-US" dirty="0" err="1">
                <a:latin typeface="+mn-lt"/>
              </a:rPr>
              <a:t>VGGNet</a:t>
            </a:r>
            <a:endParaRPr lang="en-US" dirty="0">
              <a:latin typeface="+mn-lt"/>
            </a:endParaRPr>
          </a:p>
        </p:txBody>
      </p:sp>
      <p:sp>
        <p:nvSpPr>
          <p:cNvPr id="76" name="Content Placeholder 2"/>
          <p:cNvSpPr>
            <a:spLocks noGrp="1"/>
          </p:cNvSpPr>
          <p:nvPr>
            <p:ph idx="1"/>
          </p:nvPr>
        </p:nvSpPr>
        <p:spPr>
          <a:xfrm>
            <a:off x="2362200" y="1447800"/>
            <a:ext cx="6705600" cy="4678363"/>
          </a:xfrm>
        </p:spPr>
        <p:txBody>
          <a:bodyPr>
            <a:normAutofit/>
          </a:bodyPr>
          <a:lstStyle/>
          <a:p>
            <a:r>
              <a:rPr lang="en-US" sz="2600" b="1" dirty="0"/>
              <a:t>Smaller filters</a:t>
            </a:r>
            <a:br>
              <a:rPr lang="en-US" sz="2600" dirty="0"/>
            </a:br>
            <a:r>
              <a:rPr lang="en-US" sz="2600" dirty="0"/>
              <a:t>Only 3x3 CONV filters, stride 1, pad 1</a:t>
            </a:r>
            <a:br>
              <a:rPr lang="en-US" sz="2600" dirty="0"/>
            </a:br>
            <a:r>
              <a:rPr lang="en-US" sz="2600" dirty="0"/>
              <a:t>and 2x2 MAX POOL , stride 2</a:t>
            </a:r>
          </a:p>
          <a:p>
            <a:endParaRPr lang="en-US" sz="2600" dirty="0"/>
          </a:p>
          <a:p>
            <a:r>
              <a:rPr lang="en-US" sz="2600" b="1" dirty="0"/>
              <a:t>Deeper network</a:t>
            </a:r>
            <a:br>
              <a:rPr lang="en-US" sz="2600" b="1" dirty="0"/>
            </a:br>
            <a:r>
              <a:rPr lang="en-US" sz="2600" dirty="0" err="1"/>
              <a:t>AlexNet</a:t>
            </a:r>
            <a:r>
              <a:rPr lang="en-US" sz="2600" dirty="0"/>
              <a:t>: 8 layers </a:t>
            </a:r>
            <a:br>
              <a:rPr lang="en-US" sz="2600" dirty="0"/>
            </a:br>
            <a:r>
              <a:rPr lang="en-US" sz="2600" dirty="0" err="1"/>
              <a:t>VGGNet</a:t>
            </a:r>
            <a:r>
              <a:rPr lang="en-US" sz="2600" dirty="0"/>
              <a:t>: 16 - 19 layers</a:t>
            </a:r>
          </a:p>
          <a:p>
            <a:endParaRPr lang="en-US" sz="2600" dirty="0"/>
          </a:p>
          <a:p>
            <a:r>
              <a:rPr lang="en-US" sz="2600" dirty="0" err="1"/>
              <a:t>ZFNet</a:t>
            </a:r>
            <a:r>
              <a:rPr lang="en-US" sz="2600" dirty="0"/>
              <a:t>: 11.7% top 5 error in ILSVRC’13</a:t>
            </a:r>
          </a:p>
          <a:p>
            <a:r>
              <a:rPr lang="en-US" sz="2600" dirty="0" err="1"/>
              <a:t>VGGNet</a:t>
            </a:r>
            <a:r>
              <a:rPr lang="en-US" sz="2600" dirty="0"/>
              <a:t>: 7.3% top 5 error in ILSVRC’14</a:t>
            </a:r>
          </a:p>
          <a:p>
            <a:endParaRPr lang="en-US" sz="2600" dirty="0"/>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11" name="Rectangle 10"/>
          <p:cNvSpPr/>
          <p:nvPr/>
        </p:nvSpPr>
        <p:spPr>
          <a:xfrm>
            <a:off x="228600" y="214491"/>
            <a:ext cx="1981200" cy="6186309"/>
          </a:xfrm>
          <a:prstGeom prst="rect">
            <a:avLst/>
          </a:prstGeom>
          <a:ln>
            <a:solidFill>
              <a:schemeClr val="tx1"/>
            </a:solidFill>
          </a:ln>
        </p:spPr>
        <p:txBody>
          <a:bodyPr wrap="square">
            <a:spAutoFit/>
          </a:bodyPr>
          <a:lstStyle/>
          <a:p>
            <a:pPr fontAlgn="t"/>
            <a:r>
              <a:rPr lang="en-US" dirty="0"/>
              <a:t>Input</a:t>
            </a:r>
          </a:p>
          <a:p>
            <a:pPr fontAlgn="t"/>
            <a:r>
              <a:rPr lang="en-US" dirty="0">
                <a:solidFill>
                  <a:srgbClr val="FF0000"/>
                </a:solidFill>
              </a:rPr>
              <a:t>3x3 conv, 64</a:t>
            </a:r>
          </a:p>
          <a:p>
            <a:pPr fontAlgn="t"/>
            <a:r>
              <a:rPr lang="en-US" dirty="0">
                <a:solidFill>
                  <a:srgbClr val="FF0000"/>
                </a:solidFill>
              </a:rPr>
              <a:t>3x3 conv, 64</a:t>
            </a:r>
          </a:p>
          <a:p>
            <a:pPr fontAlgn="t"/>
            <a:r>
              <a:rPr lang="en-US" dirty="0">
                <a:solidFill>
                  <a:srgbClr val="0000FF"/>
                </a:solidFill>
                <a:cs typeface="Calibri" panose="020F0502020204030204" pitchFamily="34" charset="0"/>
              </a:rPr>
              <a:t>Pool 1/2</a:t>
            </a:r>
          </a:p>
          <a:p>
            <a:pPr fontAlgn="t"/>
            <a:r>
              <a:rPr lang="en-US" dirty="0">
                <a:solidFill>
                  <a:srgbClr val="FF0000"/>
                </a:solidFill>
              </a:rPr>
              <a:t>3x3 conv, 128</a:t>
            </a:r>
          </a:p>
          <a:p>
            <a:pPr fontAlgn="t"/>
            <a:r>
              <a:rPr lang="en-US" dirty="0">
                <a:solidFill>
                  <a:srgbClr val="FF0000"/>
                </a:solidFill>
              </a:rPr>
              <a:t>3x3 conv, 128</a:t>
            </a:r>
          </a:p>
          <a:p>
            <a:pPr fontAlgn="t"/>
            <a:r>
              <a:rPr lang="en-US" dirty="0">
                <a:solidFill>
                  <a:srgbClr val="0000FF"/>
                </a:solidFill>
                <a:cs typeface="Calibri" panose="020F0502020204030204" pitchFamily="34" charset="0"/>
              </a:rPr>
              <a:t>Pool 1/2</a:t>
            </a:r>
          </a:p>
          <a:p>
            <a:pPr fontAlgn="t"/>
            <a:r>
              <a:rPr lang="en-US" dirty="0">
                <a:solidFill>
                  <a:srgbClr val="FF0000"/>
                </a:solidFill>
              </a:rPr>
              <a:t>3x3 conv, 256</a:t>
            </a:r>
          </a:p>
          <a:p>
            <a:pPr fontAlgn="t"/>
            <a:r>
              <a:rPr lang="en-US" dirty="0">
                <a:solidFill>
                  <a:srgbClr val="FF0000"/>
                </a:solidFill>
              </a:rPr>
              <a:t>3x3 conv, 256</a:t>
            </a:r>
          </a:p>
          <a:p>
            <a:pPr fontAlgn="t"/>
            <a:r>
              <a:rPr lang="en-US" dirty="0">
                <a:solidFill>
                  <a:srgbClr val="0000FF"/>
                </a:solidFill>
                <a:cs typeface="Calibri" panose="020F0502020204030204" pitchFamily="34" charset="0"/>
              </a:rPr>
              <a:t>Pool 1/2</a:t>
            </a:r>
          </a:p>
          <a:p>
            <a:pPr fontAlgn="t"/>
            <a:r>
              <a:rPr lang="en-US" dirty="0">
                <a:solidFill>
                  <a:srgbClr val="FF0000"/>
                </a:solidFill>
              </a:rPr>
              <a:t>3x3 conv, 512</a:t>
            </a:r>
          </a:p>
          <a:p>
            <a:pPr fontAlgn="t"/>
            <a:r>
              <a:rPr lang="en-US" dirty="0">
                <a:solidFill>
                  <a:srgbClr val="FF0000"/>
                </a:solidFill>
              </a:rPr>
              <a:t>3x3 conv, 512</a:t>
            </a:r>
          </a:p>
          <a:p>
            <a:pPr fontAlgn="t"/>
            <a:r>
              <a:rPr lang="en-US" dirty="0">
                <a:solidFill>
                  <a:srgbClr val="FF0000"/>
                </a:solidFill>
              </a:rPr>
              <a:t>3x3 conv, 512</a:t>
            </a:r>
          </a:p>
          <a:p>
            <a:pPr fontAlgn="t"/>
            <a:r>
              <a:rPr lang="en-US" dirty="0">
                <a:solidFill>
                  <a:srgbClr val="0000FF"/>
                </a:solidFill>
                <a:cs typeface="Calibri" panose="020F0502020204030204" pitchFamily="34" charset="0"/>
              </a:rPr>
              <a:t>Pool 1/2</a:t>
            </a:r>
          </a:p>
          <a:p>
            <a:pPr fontAlgn="t"/>
            <a:r>
              <a:rPr lang="en-US" dirty="0">
                <a:solidFill>
                  <a:srgbClr val="FF0000"/>
                </a:solidFill>
              </a:rPr>
              <a:t>3x3 conv, 512</a:t>
            </a:r>
          </a:p>
          <a:p>
            <a:pPr fontAlgn="t"/>
            <a:r>
              <a:rPr lang="en-US" dirty="0">
                <a:solidFill>
                  <a:srgbClr val="FF0000"/>
                </a:solidFill>
              </a:rPr>
              <a:t>3x3 conv, 512</a:t>
            </a:r>
          </a:p>
          <a:p>
            <a:pPr fontAlgn="t"/>
            <a:r>
              <a:rPr lang="en-US" dirty="0">
                <a:solidFill>
                  <a:srgbClr val="FF0000"/>
                </a:solidFill>
              </a:rPr>
              <a:t>3x3 conv, 512</a:t>
            </a:r>
          </a:p>
          <a:p>
            <a:pPr fontAlgn="t"/>
            <a:r>
              <a:rPr lang="en-US" dirty="0">
                <a:solidFill>
                  <a:srgbClr val="0000FF"/>
                </a:solidFill>
                <a:cs typeface="Calibri" panose="020F0502020204030204" pitchFamily="34" charset="0"/>
              </a:rPr>
              <a:t>Pool 1/2</a:t>
            </a:r>
          </a:p>
          <a:p>
            <a:pPr fontAlgn="t"/>
            <a:r>
              <a:rPr lang="en-US" spc="-5" dirty="0">
                <a:solidFill>
                  <a:srgbClr val="E69038"/>
                </a:solidFill>
                <a:cs typeface="Calibri" panose="020F0502020204030204" pitchFamily="34" charset="0"/>
              </a:rPr>
              <a:t>FC 4096</a:t>
            </a:r>
          </a:p>
          <a:p>
            <a:pPr fontAlgn="t"/>
            <a:r>
              <a:rPr lang="en-US" spc="-5" dirty="0">
                <a:solidFill>
                  <a:srgbClr val="E69038"/>
                </a:solidFill>
                <a:cs typeface="Calibri" panose="020F0502020204030204" pitchFamily="34" charset="0"/>
              </a:rPr>
              <a:t>FC 4096</a:t>
            </a:r>
          </a:p>
          <a:p>
            <a:pPr fontAlgn="t"/>
            <a:r>
              <a:rPr lang="en-US" spc="-5" dirty="0">
                <a:solidFill>
                  <a:srgbClr val="E69038"/>
                </a:solidFill>
                <a:cs typeface="Calibri" panose="020F0502020204030204" pitchFamily="34" charset="0"/>
              </a:rPr>
              <a:t>FC 1000</a:t>
            </a:r>
          </a:p>
          <a:p>
            <a:pPr fontAlgn="t"/>
            <a:r>
              <a:rPr lang="en-US" dirty="0" err="1"/>
              <a:t>Softmax</a:t>
            </a:r>
            <a:endParaRPr lang="en-US" dirty="0"/>
          </a:p>
        </p:txBody>
      </p:sp>
    </p:spTree>
    <p:extLst>
      <p:ext uri="{BB962C8B-B14F-4D97-AF65-F5344CB8AC3E}">
        <p14:creationId xmlns:p14="http://schemas.microsoft.com/office/powerpoint/2010/main" val="7527275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VGGNet</a:t>
            </a:r>
            <a:endParaRPr lang="en-US" dirty="0">
              <a:latin typeface="+mn-lt"/>
            </a:endParaRPr>
          </a:p>
        </p:txBody>
      </p:sp>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76" name="Content Placeholder 2"/>
          <p:cNvSpPr>
            <a:spLocks noGrp="1"/>
          </p:cNvSpPr>
          <p:nvPr>
            <p:ph idx="1"/>
          </p:nvPr>
        </p:nvSpPr>
        <p:spPr>
          <a:xfrm>
            <a:off x="152400" y="1600200"/>
            <a:ext cx="8915400" cy="4525963"/>
          </a:xfrm>
        </p:spPr>
        <p:txBody>
          <a:bodyPr>
            <a:normAutofit/>
          </a:bodyPr>
          <a:lstStyle/>
          <a:p>
            <a:pPr marL="85725">
              <a:lnSpc>
                <a:spcPts val="2075"/>
              </a:lnSpc>
            </a:pPr>
            <a:r>
              <a:rPr lang="en-US" sz="2600" spc="-5" dirty="0">
                <a:cs typeface="Calibri" panose="020F0502020204030204" pitchFamily="34" charset="0"/>
              </a:rPr>
              <a:t>W</a:t>
            </a:r>
            <a:r>
              <a:rPr lang="en-US" sz="2600" dirty="0">
                <a:cs typeface="Calibri" panose="020F0502020204030204" pitchFamily="34" charset="0"/>
              </a:rPr>
              <a:t>hy</a:t>
            </a:r>
            <a:r>
              <a:rPr lang="en-US" sz="2600" spc="-5" dirty="0">
                <a:cs typeface="Calibri" panose="020F0502020204030204" pitchFamily="34" charset="0"/>
              </a:rPr>
              <a:t> </a:t>
            </a:r>
            <a:r>
              <a:rPr lang="en-US" sz="2600" dirty="0">
                <a:cs typeface="Calibri" panose="020F0502020204030204" pitchFamily="34" charset="0"/>
              </a:rPr>
              <a:t>use</a:t>
            </a:r>
            <a:r>
              <a:rPr lang="en-US" sz="2600" spc="-5" dirty="0">
                <a:cs typeface="Calibri" panose="020F0502020204030204" pitchFamily="34" charset="0"/>
              </a:rPr>
              <a:t> </a:t>
            </a:r>
            <a:r>
              <a:rPr lang="en-US" sz="2600" dirty="0">
                <a:cs typeface="Calibri" panose="020F0502020204030204" pitchFamily="34" charset="0"/>
              </a:rPr>
              <a:t>smaller</a:t>
            </a:r>
            <a:r>
              <a:rPr lang="en-US" sz="2600" spc="-5" dirty="0">
                <a:cs typeface="Calibri" panose="020F0502020204030204" pitchFamily="34" charset="0"/>
              </a:rPr>
              <a:t> f</a:t>
            </a:r>
            <a:r>
              <a:rPr lang="en-US" sz="2600" dirty="0">
                <a:cs typeface="Calibri" panose="020F0502020204030204" pitchFamily="34" charset="0"/>
              </a:rPr>
              <a:t>il</a:t>
            </a:r>
            <a:r>
              <a:rPr lang="en-US" sz="2600" spc="-5" dirty="0">
                <a:cs typeface="Calibri" panose="020F0502020204030204" pitchFamily="34" charset="0"/>
              </a:rPr>
              <a:t>t</a:t>
            </a:r>
            <a:r>
              <a:rPr lang="en-US" sz="2600" dirty="0">
                <a:cs typeface="Calibri" panose="020F0502020204030204" pitchFamily="34" charset="0"/>
              </a:rPr>
              <a:t>ers?</a:t>
            </a:r>
            <a:r>
              <a:rPr lang="en-US" sz="2600" spc="-5" dirty="0">
                <a:cs typeface="Calibri" panose="020F0502020204030204" pitchFamily="34" charset="0"/>
              </a:rPr>
              <a:t> </a:t>
            </a:r>
            <a:r>
              <a:rPr lang="en-US" sz="2600" dirty="0">
                <a:cs typeface="Calibri" panose="020F0502020204030204" pitchFamily="34" charset="0"/>
              </a:rPr>
              <a:t>(3x3</a:t>
            </a:r>
            <a:r>
              <a:rPr lang="en-US" sz="2600" spc="-5" dirty="0">
                <a:cs typeface="Calibri" panose="020F0502020204030204" pitchFamily="34" charset="0"/>
              </a:rPr>
              <a:t> </a:t>
            </a:r>
            <a:r>
              <a:rPr lang="en-US" sz="2600" dirty="0">
                <a:cs typeface="Calibri" panose="020F0502020204030204" pitchFamily="34" charset="0"/>
              </a:rPr>
              <a:t>conv)</a:t>
            </a:r>
          </a:p>
          <a:p>
            <a:pPr marL="0" indent="0">
              <a:buNone/>
            </a:pPr>
            <a:r>
              <a:rPr lang="en-US" sz="2600" spc="-5" dirty="0">
                <a:cs typeface="Calibri" panose="020F0502020204030204" pitchFamily="34" charset="0"/>
              </a:rPr>
              <a:t>St</a:t>
            </a:r>
            <a:r>
              <a:rPr lang="en-US" sz="2600" dirty="0">
                <a:cs typeface="Calibri" panose="020F0502020204030204" pitchFamily="34" charset="0"/>
              </a:rPr>
              <a:t>ack</a:t>
            </a:r>
            <a:r>
              <a:rPr lang="en-US" sz="2600" spc="-5" dirty="0">
                <a:cs typeface="Calibri" panose="020F0502020204030204" pitchFamily="34" charset="0"/>
              </a:rPr>
              <a:t> </a:t>
            </a:r>
            <a:r>
              <a:rPr lang="en-US" sz="2600" dirty="0">
                <a:cs typeface="Calibri" panose="020F0502020204030204" pitchFamily="34" charset="0"/>
              </a:rPr>
              <a:t>of</a:t>
            </a:r>
            <a:r>
              <a:rPr lang="en-US" sz="2600" spc="-5" dirty="0">
                <a:cs typeface="Calibri" panose="020F0502020204030204" pitchFamily="34" charset="0"/>
              </a:rPr>
              <a:t> t</a:t>
            </a:r>
            <a:r>
              <a:rPr lang="en-US" sz="2600" dirty="0">
                <a:cs typeface="Calibri" panose="020F0502020204030204" pitchFamily="34" charset="0"/>
              </a:rPr>
              <a:t>hree</a:t>
            </a:r>
            <a:r>
              <a:rPr lang="en-US" sz="2600" spc="-5" dirty="0">
                <a:cs typeface="Calibri" panose="020F0502020204030204" pitchFamily="34" charset="0"/>
              </a:rPr>
              <a:t> </a:t>
            </a:r>
            <a:r>
              <a:rPr lang="en-US" sz="2600" dirty="0">
                <a:cs typeface="Calibri" panose="020F0502020204030204" pitchFamily="34" charset="0"/>
              </a:rPr>
              <a:t>3x3</a:t>
            </a:r>
            <a:r>
              <a:rPr lang="en-US" sz="2600" spc="-5" dirty="0">
                <a:cs typeface="Calibri" panose="020F0502020204030204" pitchFamily="34" charset="0"/>
              </a:rPr>
              <a:t> </a:t>
            </a:r>
            <a:r>
              <a:rPr lang="en-US" sz="2600" dirty="0">
                <a:cs typeface="Calibri" panose="020F0502020204030204" pitchFamily="34" charset="0"/>
              </a:rPr>
              <a:t>conv</a:t>
            </a:r>
            <a:r>
              <a:rPr lang="en-US" sz="2600" spc="-5" dirty="0">
                <a:cs typeface="Calibri" panose="020F0502020204030204" pitchFamily="34" charset="0"/>
              </a:rPr>
              <a:t> </a:t>
            </a:r>
            <a:r>
              <a:rPr lang="en-US" sz="2600" dirty="0">
                <a:cs typeface="Calibri" panose="020F0502020204030204" pitchFamily="34" charset="0"/>
              </a:rPr>
              <a:t>(s</a:t>
            </a:r>
            <a:r>
              <a:rPr lang="en-US" sz="2600" spc="-5" dirty="0">
                <a:cs typeface="Calibri" panose="020F0502020204030204" pitchFamily="34" charset="0"/>
              </a:rPr>
              <a:t>t</a:t>
            </a:r>
            <a:r>
              <a:rPr lang="en-US" sz="2600" dirty="0">
                <a:cs typeface="Calibri" panose="020F0502020204030204" pitchFamily="34" charset="0"/>
              </a:rPr>
              <a:t>ride</a:t>
            </a:r>
            <a:r>
              <a:rPr lang="en-US" sz="2600" spc="-5" dirty="0">
                <a:cs typeface="Calibri" panose="020F0502020204030204" pitchFamily="34" charset="0"/>
              </a:rPr>
              <a:t> </a:t>
            </a:r>
            <a:r>
              <a:rPr lang="en-US" sz="2600" dirty="0">
                <a:cs typeface="Calibri" panose="020F0502020204030204" pitchFamily="34" charset="0"/>
              </a:rPr>
              <a:t>1)</a:t>
            </a:r>
            <a:r>
              <a:rPr lang="en-US" sz="2600" spc="-5" dirty="0">
                <a:cs typeface="Calibri" panose="020F0502020204030204" pitchFamily="34" charset="0"/>
              </a:rPr>
              <a:t> </a:t>
            </a:r>
            <a:r>
              <a:rPr lang="en-US" sz="2600" dirty="0">
                <a:cs typeface="Calibri" panose="020F0502020204030204" pitchFamily="34" charset="0"/>
              </a:rPr>
              <a:t>layers has</a:t>
            </a:r>
            <a:r>
              <a:rPr lang="en-US" sz="2600" spc="-5" dirty="0">
                <a:cs typeface="Calibri" panose="020F0502020204030204" pitchFamily="34" charset="0"/>
              </a:rPr>
              <a:t> the 	</a:t>
            </a:r>
            <a:r>
              <a:rPr lang="en-US" sz="2600" dirty="0">
                <a:cs typeface="Calibri" panose="020F0502020204030204" pitchFamily="34" charset="0"/>
              </a:rPr>
              <a:t>same effect</a:t>
            </a:r>
            <a:r>
              <a:rPr lang="en-US" sz="2600" spc="-5" dirty="0">
                <a:cs typeface="Calibri" panose="020F0502020204030204" pitchFamily="34" charset="0"/>
              </a:rPr>
              <a:t>i</a:t>
            </a:r>
            <a:r>
              <a:rPr lang="en-US" sz="2600" dirty="0">
                <a:cs typeface="Calibri" panose="020F0502020204030204" pitchFamily="34" charset="0"/>
              </a:rPr>
              <a:t>ve</a:t>
            </a:r>
            <a:r>
              <a:rPr lang="en-US" sz="2600" spc="-5" dirty="0">
                <a:cs typeface="Calibri" panose="020F0502020204030204" pitchFamily="34" charset="0"/>
              </a:rPr>
              <a:t> </a:t>
            </a:r>
            <a:r>
              <a:rPr lang="en-US" sz="2600" dirty="0">
                <a:cs typeface="Calibri" panose="020F0502020204030204" pitchFamily="34" charset="0"/>
              </a:rPr>
              <a:t>rece</a:t>
            </a:r>
            <a:r>
              <a:rPr lang="en-US" sz="2600" spc="-5" dirty="0">
                <a:cs typeface="Calibri" panose="020F0502020204030204" pitchFamily="34" charset="0"/>
              </a:rPr>
              <a:t>p</a:t>
            </a:r>
            <a:r>
              <a:rPr lang="en-US" sz="2600" dirty="0">
                <a:cs typeface="Calibri" panose="020F0502020204030204" pitchFamily="34" charset="0"/>
              </a:rPr>
              <a:t>t</a:t>
            </a:r>
            <a:r>
              <a:rPr lang="en-US" sz="2600" spc="-5" dirty="0">
                <a:cs typeface="Calibri" panose="020F0502020204030204" pitchFamily="34" charset="0"/>
              </a:rPr>
              <a:t>i</a:t>
            </a:r>
            <a:r>
              <a:rPr lang="en-US" sz="2600" dirty="0">
                <a:cs typeface="Calibri" panose="020F0502020204030204" pitchFamily="34" charset="0"/>
              </a:rPr>
              <a:t>ve</a:t>
            </a:r>
            <a:r>
              <a:rPr lang="en-US" sz="2600" spc="-5" dirty="0">
                <a:cs typeface="Calibri" panose="020F0502020204030204" pitchFamily="34" charset="0"/>
              </a:rPr>
              <a:t> </a:t>
            </a:r>
            <a:r>
              <a:rPr lang="en-US" sz="2600" dirty="0">
                <a:cs typeface="Calibri" panose="020F0502020204030204" pitchFamily="34" charset="0"/>
              </a:rPr>
              <a:t>f</a:t>
            </a:r>
            <a:r>
              <a:rPr lang="en-US" sz="2600" spc="-5" dirty="0">
                <a:cs typeface="Calibri" panose="020F0502020204030204" pitchFamily="34" charset="0"/>
              </a:rPr>
              <a:t>i</a:t>
            </a:r>
            <a:r>
              <a:rPr lang="en-US" sz="2600" dirty="0">
                <a:cs typeface="Calibri" panose="020F0502020204030204" pitchFamily="34" charset="0"/>
              </a:rPr>
              <a:t>e</a:t>
            </a:r>
            <a:r>
              <a:rPr lang="en-US" sz="2600" spc="-5" dirty="0">
                <a:cs typeface="Calibri" panose="020F0502020204030204" pitchFamily="34" charset="0"/>
              </a:rPr>
              <a:t>l</a:t>
            </a:r>
            <a:r>
              <a:rPr lang="en-US" sz="2600" dirty="0">
                <a:cs typeface="Calibri" panose="020F0502020204030204" pitchFamily="34" charset="0"/>
              </a:rPr>
              <a:t>d</a:t>
            </a:r>
            <a:r>
              <a:rPr lang="en-US" sz="2600" spc="10" dirty="0">
                <a:cs typeface="Calibri" panose="020F0502020204030204" pitchFamily="34" charset="0"/>
              </a:rPr>
              <a:t> </a:t>
            </a:r>
            <a:r>
              <a:rPr lang="en-US" sz="2600" dirty="0">
                <a:cs typeface="Calibri" panose="020F0502020204030204" pitchFamily="34" charset="0"/>
              </a:rPr>
              <a:t>as one</a:t>
            </a:r>
            <a:r>
              <a:rPr lang="en-US" sz="2600" spc="-5" dirty="0">
                <a:cs typeface="Calibri" panose="020F0502020204030204" pitchFamily="34" charset="0"/>
              </a:rPr>
              <a:t> </a:t>
            </a:r>
            <a:r>
              <a:rPr lang="en-US" sz="2600" dirty="0">
                <a:cs typeface="Calibri" panose="020F0502020204030204" pitchFamily="34" charset="0"/>
              </a:rPr>
              <a:t>7x7</a:t>
            </a:r>
            <a:r>
              <a:rPr lang="en-US" sz="2600" spc="-5" dirty="0">
                <a:cs typeface="Calibri" panose="020F0502020204030204" pitchFamily="34" charset="0"/>
              </a:rPr>
              <a:t> </a:t>
            </a:r>
            <a:r>
              <a:rPr lang="en-US" sz="2600" dirty="0">
                <a:cs typeface="Calibri" panose="020F0502020204030204" pitchFamily="34" charset="0"/>
              </a:rPr>
              <a:t>conv</a:t>
            </a:r>
            <a:r>
              <a:rPr lang="en-US" sz="2600" spc="-5" dirty="0">
                <a:cs typeface="Calibri" panose="020F0502020204030204" pitchFamily="34" charset="0"/>
              </a:rPr>
              <a:t> </a:t>
            </a:r>
            <a:r>
              <a:rPr lang="en-US" sz="2600" dirty="0">
                <a:cs typeface="Calibri" panose="020F0502020204030204" pitchFamily="34" charset="0"/>
              </a:rPr>
              <a:t>layer.</a:t>
            </a:r>
          </a:p>
          <a:p>
            <a:pPr marL="0" indent="0">
              <a:buNone/>
            </a:pPr>
            <a:endParaRPr lang="en-US" sz="2600" dirty="0">
              <a:cs typeface="Calibri" panose="020F0502020204030204" pitchFamily="34" charset="0"/>
            </a:endParaRPr>
          </a:p>
          <a:p>
            <a:r>
              <a:rPr lang="en-US" sz="2600" spc="-5" dirty="0">
                <a:cs typeface="Calibri" panose="020F0502020204030204" pitchFamily="34" charset="0"/>
              </a:rPr>
              <a:t>W</a:t>
            </a:r>
            <a:r>
              <a:rPr lang="en-US" sz="2600" dirty="0">
                <a:cs typeface="Calibri" panose="020F0502020204030204" pitchFamily="34" charset="0"/>
              </a:rPr>
              <a:t>hat</a:t>
            </a:r>
            <a:r>
              <a:rPr lang="en-US" sz="2600" spc="-5" dirty="0">
                <a:cs typeface="Calibri" panose="020F0502020204030204" pitchFamily="34" charset="0"/>
              </a:rPr>
              <a:t> </a:t>
            </a:r>
            <a:r>
              <a:rPr lang="en-US" sz="2600" dirty="0">
                <a:cs typeface="Calibri" panose="020F0502020204030204" pitchFamily="34" charset="0"/>
              </a:rPr>
              <a:t>is</a:t>
            </a:r>
            <a:r>
              <a:rPr lang="en-US" sz="2600" spc="-5" dirty="0">
                <a:cs typeface="Calibri" panose="020F0502020204030204" pitchFamily="34" charset="0"/>
              </a:rPr>
              <a:t> t</a:t>
            </a:r>
            <a:r>
              <a:rPr lang="en-US" sz="2600" dirty="0">
                <a:cs typeface="Calibri" panose="020F0502020204030204" pitchFamily="34" charset="0"/>
              </a:rPr>
              <a:t>he</a:t>
            </a:r>
            <a:r>
              <a:rPr lang="en-US" sz="2600" spc="-5" dirty="0">
                <a:cs typeface="Calibri" panose="020F0502020204030204" pitchFamily="34" charset="0"/>
              </a:rPr>
              <a:t> </a:t>
            </a:r>
            <a:r>
              <a:rPr lang="en-US" sz="2600" dirty="0">
                <a:cs typeface="Calibri" panose="020F0502020204030204" pitchFamily="34" charset="0"/>
              </a:rPr>
              <a:t>e</a:t>
            </a:r>
            <a:r>
              <a:rPr lang="en-US" sz="2600" spc="-5" dirty="0">
                <a:cs typeface="Calibri" panose="020F0502020204030204" pitchFamily="34" charset="0"/>
              </a:rPr>
              <a:t>ff</a:t>
            </a:r>
            <a:r>
              <a:rPr lang="en-US" sz="2600" dirty="0">
                <a:cs typeface="Calibri" panose="020F0502020204030204" pitchFamily="34" charset="0"/>
              </a:rPr>
              <a:t>ec</a:t>
            </a:r>
            <a:r>
              <a:rPr lang="en-US" sz="2600" spc="-5" dirty="0">
                <a:cs typeface="Calibri" panose="020F0502020204030204" pitchFamily="34" charset="0"/>
              </a:rPr>
              <a:t>t</a:t>
            </a:r>
            <a:r>
              <a:rPr lang="en-US" sz="2600" dirty="0">
                <a:cs typeface="Calibri" panose="020F0502020204030204" pitchFamily="34" charset="0"/>
              </a:rPr>
              <a:t>ive</a:t>
            </a:r>
            <a:r>
              <a:rPr lang="en-US" sz="2600" spc="-5" dirty="0">
                <a:cs typeface="Calibri" panose="020F0502020204030204" pitchFamily="34" charset="0"/>
              </a:rPr>
              <a:t> </a:t>
            </a:r>
            <a:r>
              <a:rPr lang="en-US" sz="2600" dirty="0">
                <a:cs typeface="Calibri" panose="020F0502020204030204" pitchFamily="34" charset="0"/>
              </a:rPr>
              <a:t>recep</a:t>
            </a:r>
            <a:r>
              <a:rPr lang="en-US" sz="2600" spc="-5" dirty="0">
                <a:cs typeface="Calibri" panose="020F0502020204030204" pitchFamily="34" charset="0"/>
              </a:rPr>
              <a:t>t</a:t>
            </a:r>
            <a:r>
              <a:rPr lang="en-US" sz="2600" dirty="0">
                <a:cs typeface="Calibri" panose="020F0502020204030204" pitchFamily="34" charset="0"/>
              </a:rPr>
              <a:t>ive</a:t>
            </a:r>
            <a:r>
              <a:rPr lang="en-US" sz="2600" spc="-5" dirty="0">
                <a:cs typeface="Calibri" panose="020F0502020204030204" pitchFamily="34" charset="0"/>
              </a:rPr>
              <a:t> f</a:t>
            </a:r>
            <a:r>
              <a:rPr lang="en-US" sz="2600" dirty="0">
                <a:cs typeface="Calibri" panose="020F0502020204030204" pitchFamily="34" charset="0"/>
              </a:rPr>
              <a:t>ield</a:t>
            </a:r>
            <a:r>
              <a:rPr lang="en-US" sz="2600" spc="-5" dirty="0">
                <a:cs typeface="Calibri" panose="020F0502020204030204" pitchFamily="34" charset="0"/>
              </a:rPr>
              <a:t> </a:t>
            </a:r>
            <a:r>
              <a:rPr lang="en-US" sz="2600" dirty="0">
                <a:cs typeface="Calibri" panose="020F0502020204030204" pitchFamily="34" charset="0"/>
              </a:rPr>
              <a:t>of </a:t>
            </a:r>
            <a:r>
              <a:rPr lang="en-US" sz="2600" spc="-5" dirty="0">
                <a:cs typeface="Calibri" panose="020F0502020204030204" pitchFamily="34" charset="0"/>
              </a:rPr>
              <a:t>t</a:t>
            </a:r>
            <a:r>
              <a:rPr lang="en-US" sz="2600" dirty="0">
                <a:cs typeface="Calibri" panose="020F0502020204030204" pitchFamily="34" charset="0"/>
              </a:rPr>
              <a:t>hree</a:t>
            </a:r>
            <a:r>
              <a:rPr lang="en-US" sz="2600" spc="-5" dirty="0">
                <a:cs typeface="Calibri" panose="020F0502020204030204" pitchFamily="34" charset="0"/>
              </a:rPr>
              <a:t> </a:t>
            </a:r>
            <a:r>
              <a:rPr lang="en-US" sz="2600" dirty="0">
                <a:cs typeface="Calibri" panose="020F0502020204030204" pitchFamily="34" charset="0"/>
              </a:rPr>
              <a:t>3x3</a:t>
            </a:r>
            <a:r>
              <a:rPr lang="en-US" sz="2600" spc="-5" dirty="0">
                <a:cs typeface="Calibri" panose="020F0502020204030204" pitchFamily="34" charset="0"/>
              </a:rPr>
              <a:t> </a:t>
            </a:r>
            <a:r>
              <a:rPr lang="en-US" sz="2600" dirty="0">
                <a:cs typeface="Calibri" panose="020F0502020204030204" pitchFamily="34" charset="0"/>
              </a:rPr>
              <a:t>conv</a:t>
            </a:r>
            <a:r>
              <a:rPr lang="en-US" sz="2600" spc="-5" dirty="0">
                <a:cs typeface="Calibri" panose="020F0502020204030204" pitchFamily="34" charset="0"/>
              </a:rPr>
              <a:t> </a:t>
            </a:r>
            <a:r>
              <a:rPr lang="en-US" sz="2600" dirty="0">
                <a:cs typeface="Calibri" panose="020F0502020204030204" pitchFamily="34" charset="0"/>
              </a:rPr>
              <a:t>(s</a:t>
            </a:r>
            <a:r>
              <a:rPr lang="en-US" sz="2600" spc="-5" dirty="0">
                <a:cs typeface="Calibri" panose="020F0502020204030204" pitchFamily="34" charset="0"/>
              </a:rPr>
              <a:t>t</a:t>
            </a:r>
            <a:r>
              <a:rPr lang="en-US" sz="2600" dirty="0">
                <a:cs typeface="Calibri" panose="020F0502020204030204" pitchFamily="34" charset="0"/>
              </a:rPr>
              <a:t>ride</a:t>
            </a:r>
            <a:r>
              <a:rPr lang="en-US" sz="2600" spc="-5" dirty="0">
                <a:cs typeface="Calibri" panose="020F0502020204030204" pitchFamily="34" charset="0"/>
              </a:rPr>
              <a:t> </a:t>
            </a:r>
            <a:r>
              <a:rPr lang="en-US" sz="2600" dirty="0">
                <a:cs typeface="Calibri" panose="020F0502020204030204" pitchFamily="34" charset="0"/>
              </a:rPr>
              <a:t>1)</a:t>
            </a:r>
            <a:r>
              <a:rPr lang="en-US" sz="2600" spc="-5" dirty="0">
                <a:cs typeface="Calibri" panose="020F0502020204030204" pitchFamily="34" charset="0"/>
              </a:rPr>
              <a:t> </a:t>
            </a:r>
            <a:r>
              <a:rPr lang="en-US" sz="2600" dirty="0">
                <a:cs typeface="Calibri" panose="020F0502020204030204" pitchFamily="34" charset="0"/>
              </a:rPr>
              <a:t>layers?</a:t>
            </a:r>
          </a:p>
          <a:p>
            <a:pPr marL="0" indent="0">
              <a:buNone/>
            </a:pPr>
            <a:r>
              <a:rPr lang="en-US" sz="2600" dirty="0">
                <a:cs typeface="Calibri" panose="020F0502020204030204" pitchFamily="34" charset="0"/>
              </a:rPr>
              <a:t>	7x7</a:t>
            </a:r>
          </a:p>
          <a:p>
            <a:pPr marL="0" indent="0">
              <a:buNone/>
            </a:pPr>
            <a:r>
              <a:rPr lang="en-US" sz="2600" dirty="0"/>
              <a:t>But deeper, more non-</a:t>
            </a:r>
            <a:r>
              <a:rPr lang="en-US" sz="2600" dirty="0" err="1"/>
              <a:t>linearities</a:t>
            </a:r>
            <a:endParaRPr lang="en-US" sz="2600" dirty="0"/>
          </a:p>
          <a:p>
            <a:pPr marL="0" indent="0">
              <a:buNone/>
            </a:pPr>
            <a:r>
              <a:rPr lang="en-US" sz="2600" dirty="0"/>
              <a:t>And fewer parameters: 3 * (3</a:t>
            </a:r>
            <a:r>
              <a:rPr lang="en-US" sz="2600" baseline="30000" dirty="0"/>
              <a:t>2</a:t>
            </a:r>
            <a:r>
              <a:rPr lang="en-US" sz="2600" dirty="0"/>
              <a:t>C</a:t>
            </a:r>
            <a:r>
              <a:rPr lang="en-US" sz="2600" baseline="30000" dirty="0"/>
              <a:t>2</a:t>
            </a:r>
            <a:r>
              <a:rPr lang="en-US" sz="2600" dirty="0"/>
              <a:t>) vs. 7</a:t>
            </a:r>
            <a:r>
              <a:rPr lang="en-US" sz="2600" baseline="30000" dirty="0"/>
              <a:t>2</a:t>
            </a:r>
            <a:r>
              <a:rPr lang="en-US" sz="2600" dirty="0"/>
              <a:t>C</a:t>
            </a:r>
            <a:r>
              <a:rPr lang="en-US" sz="2600" baseline="30000" dirty="0"/>
              <a:t>2</a:t>
            </a:r>
            <a:r>
              <a:rPr lang="en-US" sz="2600" dirty="0"/>
              <a:t> for C channels per layer</a:t>
            </a:r>
          </a:p>
          <a:p>
            <a:pPr marL="0" indent="0">
              <a:buNone/>
            </a:pPr>
            <a:endParaRPr lang="en-US" sz="2600" dirty="0"/>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16969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Receptive Field </a:t>
            </a:r>
          </a:p>
        </p:txBody>
      </p:sp>
      <p:graphicFrame>
        <p:nvGraphicFramePr>
          <p:cNvPr id="8" name="Table 7"/>
          <p:cNvGraphicFramePr>
            <a:graphicFrameLocks noGrp="1"/>
          </p:cNvGraphicFramePr>
          <p:nvPr/>
        </p:nvGraphicFramePr>
        <p:xfrm>
          <a:off x="5029473" y="2840566"/>
          <a:ext cx="1650432" cy="1655234"/>
        </p:xfrm>
        <a:graphic>
          <a:graphicData uri="http://schemas.openxmlformats.org/drawingml/2006/table">
            <a:tbl>
              <a:tblPr firstRow="1" bandRow="1">
                <a:tableStyleId>{5C22544A-7EE6-4342-B048-85BDC9FD1C3A}</a:tableStyleId>
              </a:tblPr>
              <a:tblGrid>
                <a:gridCol w="235776">
                  <a:extLst>
                    <a:ext uri="{9D8B030D-6E8A-4147-A177-3AD203B41FA5}">
                      <a16:colId xmlns:a16="http://schemas.microsoft.com/office/drawing/2014/main" val="20006"/>
                    </a:ext>
                  </a:extLst>
                </a:gridCol>
                <a:gridCol w="235776">
                  <a:extLst>
                    <a:ext uri="{9D8B030D-6E8A-4147-A177-3AD203B41FA5}">
                      <a16:colId xmlns:a16="http://schemas.microsoft.com/office/drawing/2014/main" val="20000"/>
                    </a:ext>
                  </a:extLst>
                </a:gridCol>
                <a:gridCol w="235776">
                  <a:extLst>
                    <a:ext uri="{9D8B030D-6E8A-4147-A177-3AD203B41FA5}">
                      <a16:colId xmlns:a16="http://schemas.microsoft.com/office/drawing/2014/main" val="20001"/>
                    </a:ext>
                  </a:extLst>
                </a:gridCol>
                <a:gridCol w="235776">
                  <a:extLst>
                    <a:ext uri="{9D8B030D-6E8A-4147-A177-3AD203B41FA5}">
                      <a16:colId xmlns:a16="http://schemas.microsoft.com/office/drawing/2014/main" val="20002"/>
                    </a:ext>
                  </a:extLst>
                </a:gridCol>
                <a:gridCol w="235776">
                  <a:extLst>
                    <a:ext uri="{9D8B030D-6E8A-4147-A177-3AD203B41FA5}">
                      <a16:colId xmlns:a16="http://schemas.microsoft.com/office/drawing/2014/main" val="20003"/>
                    </a:ext>
                  </a:extLst>
                </a:gridCol>
                <a:gridCol w="235776">
                  <a:extLst>
                    <a:ext uri="{9D8B030D-6E8A-4147-A177-3AD203B41FA5}">
                      <a16:colId xmlns:a16="http://schemas.microsoft.com/office/drawing/2014/main" val="20004"/>
                    </a:ext>
                  </a:extLst>
                </a:gridCol>
                <a:gridCol w="235776">
                  <a:extLst>
                    <a:ext uri="{9D8B030D-6E8A-4147-A177-3AD203B41FA5}">
                      <a16:colId xmlns:a16="http://schemas.microsoft.com/office/drawing/2014/main" val="20005"/>
                    </a:ext>
                  </a:extLst>
                </a:gridCol>
              </a:tblGrid>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5" name="Rectangle 4"/>
          <p:cNvSpPr/>
          <p:nvPr/>
        </p:nvSpPr>
        <p:spPr>
          <a:xfrm>
            <a:off x="5486400" y="3317713"/>
            <a:ext cx="723900" cy="720885"/>
          </a:xfrm>
          <a:prstGeom prst="rect">
            <a:avLst/>
          </a:prstGeom>
          <a:solidFill>
            <a:srgbClr val="0DAE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6210300" y="3317713"/>
            <a:ext cx="1562100" cy="206535"/>
          </a:xfrm>
          <a:prstGeom prst="line">
            <a:avLst/>
          </a:prstGeom>
          <a:ln w="19050">
            <a:solidFill>
              <a:srgbClr val="0DAE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210300" y="3790948"/>
            <a:ext cx="1562100" cy="209550"/>
          </a:xfrm>
          <a:prstGeom prst="line">
            <a:avLst/>
          </a:prstGeom>
          <a:ln w="19050">
            <a:solidFill>
              <a:srgbClr val="0DAEFF"/>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728044" y="3524248"/>
            <a:ext cx="260445" cy="266700"/>
          </a:xfrm>
          <a:prstGeom prst="rect">
            <a:avLst/>
          </a:prstGeom>
          <a:solidFill>
            <a:srgbClr val="0DAE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19"/>
          <p:cNvGraphicFramePr>
            <a:graphicFrameLocks noGrp="1"/>
          </p:cNvGraphicFramePr>
          <p:nvPr/>
        </p:nvGraphicFramePr>
        <p:xfrm>
          <a:off x="7036368" y="2840566"/>
          <a:ext cx="1650432" cy="1655234"/>
        </p:xfrm>
        <a:graphic>
          <a:graphicData uri="http://schemas.openxmlformats.org/drawingml/2006/table">
            <a:tbl>
              <a:tblPr firstRow="1" bandRow="1">
                <a:tableStyleId>{5C22544A-7EE6-4342-B048-85BDC9FD1C3A}</a:tableStyleId>
              </a:tblPr>
              <a:tblGrid>
                <a:gridCol w="235776">
                  <a:extLst>
                    <a:ext uri="{9D8B030D-6E8A-4147-A177-3AD203B41FA5}">
                      <a16:colId xmlns:a16="http://schemas.microsoft.com/office/drawing/2014/main" val="20006"/>
                    </a:ext>
                  </a:extLst>
                </a:gridCol>
                <a:gridCol w="235776">
                  <a:extLst>
                    <a:ext uri="{9D8B030D-6E8A-4147-A177-3AD203B41FA5}">
                      <a16:colId xmlns:a16="http://schemas.microsoft.com/office/drawing/2014/main" val="20000"/>
                    </a:ext>
                  </a:extLst>
                </a:gridCol>
                <a:gridCol w="235776">
                  <a:extLst>
                    <a:ext uri="{9D8B030D-6E8A-4147-A177-3AD203B41FA5}">
                      <a16:colId xmlns:a16="http://schemas.microsoft.com/office/drawing/2014/main" val="20001"/>
                    </a:ext>
                  </a:extLst>
                </a:gridCol>
                <a:gridCol w="235776">
                  <a:extLst>
                    <a:ext uri="{9D8B030D-6E8A-4147-A177-3AD203B41FA5}">
                      <a16:colId xmlns:a16="http://schemas.microsoft.com/office/drawing/2014/main" val="20002"/>
                    </a:ext>
                  </a:extLst>
                </a:gridCol>
                <a:gridCol w="235776">
                  <a:extLst>
                    <a:ext uri="{9D8B030D-6E8A-4147-A177-3AD203B41FA5}">
                      <a16:colId xmlns:a16="http://schemas.microsoft.com/office/drawing/2014/main" val="20003"/>
                    </a:ext>
                  </a:extLst>
                </a:gridCol>
                <a:gridCol w="235776">
                  <a:extLst>
                    <a:ext uri="{9D8B030D-6E8A-4147-A177-3AD203B41FA5}">
                      <a16:colId xmlns:a16="http://schemas.microsoft.com/office/drawing/2014/main" val="20004"/>
                    </a:ext>
                  </a:extLst>
                </a:gridCol>
                <a:gridCol w="235776">
                  <a:extLst>
                    <a:ext uri="{9D8B030D-6E8A-4147-A177-3AD203B41FA5}">
                      <a16:colId xmlns:a16="http://schemas.microsoft.com/office/drawing/2014/main" val="20005"/>
                    </a:ext>
                  </a:extLst>
                </a:gridCol>
              </a:tblGrid>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28" name="Table 27"/>
          <p:cNvGraphicFramePr>
            <a:graphicFrameLocks noGrp="1"/>
          </p:cNvGraphicFramePr>
          <p:nvPr/>
        </p:nvGraphicFramePr>
        <p:xfrm>
          <a:off x="2971800" y="2840564"/>
          <a:ext cx="1650432" cy="1655234"/>
        </p:xfrm>
        <a:graphic>
          <a:graphicData uri="http://schemas.openxmlformats.org/drawingml/2006/table">
            <a:tbl>
              <a:tblPr firstRow="1" bandRow="1">
                <a:tableStyleId>{5C22544A-7EE6-4342-B048-85BDC9FD1C3A}</a:tableStyleId>
              </a:tblPr>
              <a:tblGrid>
                <a:gridCol w="235776">
                  <a:extLst>
                    <a:ext uri="{9D8B030D-6E8A-4147-A177-3AD203B41FA5}">
                      <a16:colId xmlns:a16="http://schemas.microsoft.com/office/drawing/2014/main" val="20006"/>
                    </a:ext>
                  </a:extLst>
                </a:gridCol>
                <a:gridCol w="235776">
                  <a:extLst>
                    <a:ext uri="{9D8B030D-6E8A-4147-A177-3AD203B41FA5}">
                      <a16:colId xmlns:a16="http://schemas.microsoft.com/office/drawing/2014/main" val="20000"/>
                    </a:ext>
                  </a:extLst>
                </a:gridCol>
                <a:gridCol w="235776">
                  <a:extLst>
                    <a:ext uri="{9D8B030D-6E8A-4147-A177-3AD203B41FA5}">
                      <a16:colId xmlns:a16="http://schemas.microsoft.com/office/drawing/2014/main" val="20001"/>
                    </a:ext>
                  </a:extLst>
                </a:gridCol>
                <a:gridCol w="235776">
                  <a:extLst>
                    <a:ext uri="{9D8B030D-6E8A-4147-A177-3AD203B41FA5}">
                      <a16:colId xmlns:a16="http://schemas.microsoft.com/office/drawing/2014/main" val="20002"/>
                    </a:ext>
                  </a:extLst>
                </a:gridCol>
                <a:gridCol w="235776">
                  <a:extLst>
                    <a:ext uri="{9D8B030D-6E8A-4147-A177-3AD203B41FA5}">
                      <a16:colId xmlns:a16="http://schemas.microsoft.com/office/drawing/2014/main" val="20003"/>
                    </a:ext>
                  </a:extLst>
                </a:gridCol>
                <a:gridCol w="235776">
                  <a:extLst>
                    <a:ext uri="{9D8B030D-6E8A-4147-A177-3AD203B41FA5}">
                      <a16:colId xmlns:a16="http://schemas.microsoft.com/office/drawing/2014/main" val="20004"/>
                    </a:ext>
                  </a:extLst>
                </a:gridCol>
                <a:gridCol w="235776">
                  <a:extLst>
                    <a:ext uri="{9D8B030D-6E8A-4147-A177-3AD203B41FA5}">
                      <a16:colId xmlns:a16="http://schemas.microsoft.com/office/drawing/2014/main" val="20005"/>
                    </a:ext>
                  </a:extLst>
                </a:gridCol>
              </a:tblGrid>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29" name="Rectangle 28"/>
          <p:cNvSpPr/>
          <p:nvPr/>
        </p:nvSpPr>
        <p:spPr>
          <a:xfrm>
            <a:off x="3200400" y="3086905"/>
            <a:ext cx="723900" cy="723093"/>
          </a:xfrm>
          <a:prstGeom prst="rect">
            <a:avLst/>
          </a:prstGeom>
          <a:solidFill>
            <a:srgbClr val="92D050">
              <a:alpha val="69804"/>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486400" y="3317712"/>
            <a:ext cx="266700" cy="222569"/>
          </a:xfrm>
          <a:prstGeom prst="rect">
            <a:avLst/>
          </a:prstGeom>
          <a:solidFill>
            <a:srgbClr val="92D050">
              <a:alpha val="69804"/>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3924300" y="3096758"/>
            <a:ext cx="1562100" cy="206535"/>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3924300" y="3563217"/>
            <a:ext cx="1562100" cy="20955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nvGraphicFramePr>
        <p:xfrm>
          <a:off x="914400" y="2840566"/>
          <a:ext cx="1650432" cy="1655234"/>
        </p:xfrm>
        <a:graphic>
          <a:graphicData uri="http://schemas.openxmlformats.org/drawingml/2006/table">
            <a:tbl>
              <a:tblPr firstRow="1" bandRow="1">
                <a:tableStyleId>{5C22544A-7EE6-4342-B048-85BDC9FD1C3A}</a:tableStyleId>
              </a:tblPr>
              <a:tblGrid>
                <a:gridCol w="235776">
                  <a:extLst>
                    <a:ext uri="{9D8B030D-6E8A-4147-A177-3AD203B41FA5}">
                      <a16:colId xmlns:a16="http://schemas.microsoft.com/office/drawing/2014/main" val="20006"/>
                    </a:ext>
                  </a:extLst>
                </a:gridCol>
                <a:gridCol w="235776">
                  <a:extLst>
                    <a:ext uri="{9D8B030D-6E8A-4147-A177-3AD203B41FA5}">
                      <a16:colId xmlns:a16="http://schemas.microsoft.com/office/drawing/2014/main" val="20000"/>
                    </a:ext>
                  </a:extLst>
                </a:gridCol>
                <a:gridCol w="235776">
                  <a:extLst>
                    <a:ext uri="{9D8B030D-6E8A-4147-A177-3AD203B41FA5}">
                      <a16:colId xmlns:a16="http://schemas.microsoft.com/office/drawing/2014/main" val="20001"/>
                    </a:ext>
                  </a:extLst>
                </a:gridCol>
                <a:gridCol w="235776">
                  <a:extLst>
                    <a:ext uri="{9D8B030D-6E8A-4147-A177-3AD203B41FA5}">
                      <a16:colId xmlns:a16="http://schemas.microsoft.com/office/drawing/2014/main" val="20002"/>
                    </a:ext>
                  </a:extLst>
                </a:gridCol>
                <a:gridCol w="235776">
                  <a:extLst>
                    <a:ext uri="{9D8B030D-6E8A-4147-A177-3AD203B41FA5}">
                      <a16:colId xmlns:a16="http://schemas.microsoft.com/office/drawing/2014/main" val="20003"/>
                    </a:ext>
                  </a:extLst>
                </a:gridCol>
                <a:gridCol w="235776">
                  <a:extLst>
                    <a:ext uri="{9D8B030D-6E8A-4147-A177-3AD203B41FA5}">
                      <a16:colId xmlns:a16="http://schemas.microsoft.com/office/drawing/2014/main" val="20004"/>
                    </a:ext>
                  </a:extLst>
                </a:gridCol>
                <a:gridCol w="235776">
                  <a:extLst>
                    <a:ext uri="{9D8B030D-6E8A-4147-A177-3AD203B41FA5}">
                      <a16:colId xmlns:a16="http://schemas.microsoft.com/office/drawing/2014/main" val="20005"/>
                    </a:ext>
                  </a:extLst>
                </a:gridCol>
              </a:tblGrid>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236462">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236462">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22" name="Rectangle 21"/>
          <p:cNvSpPr/>
          <p:nvPr/>
        </p:nvSpPr>
        <p:spPr>
          <a:xfrm>
            <a:off x="914400" y="2819400"/>
            <a:ext cx="723900" cy="723093"/>
          </a:xfrm>
          <a:prstGeom prst="rect">
            <a:avLst/>
          </a:prstGeom>
          <a:solidFill>
            <a:srgbClr val="FFC000">
              <a:alpha val="6980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1604353" y="2880370"/>
            <a:ext cx="1562100" cy="20653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604353" y="3303293"/>
            <a:ext cx="1562100" cy="20955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206178" y="3086905"/>
            <a:ext cx="228600" cy="236298"/>
          </a:xfrm>
          <a:prstGeom prst="rect">
            <a:avLst/>
          </a:prstGeom>
          <a:solidFill>
            <a:srgbClr val="FFC000">
              <a:alpha val="69804"/>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461109" y="2362200"/>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31" name="TextBox 30"/>
          <p:cNvSpPr txBox="1"/>
          <p:nvPr/>
        </p:nvSpPr>
        <p:spPr>
          <a:xfrm>
            <a:off x="4495800" y="2373868"/>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32" name="TextBox 31"/>
          <p:cNvSpPr txBox="1"/>
          <p:nvPr/>
        </p:nvSpPr>
        <p:spPr>
          <a:xfrm>
            <a:off x="6538269" y="2362200"/>
            <a:ext cx="624531" cy="369332"/>
          </a:xfrm>
          <a:prstGeom prst="rect">
            <a:avLst/>
          </a:prstGeom>
          <a:noFill/>
        </p:spPr>
        <p:txBody>
          <a:bodyPr wrap="none" rtlCol="0">
            <a:spAutoFit/>
          </a:bodyPr>
          <a:lstStyle/>
          <a:p>
            <a:pPr algn="ctr"/>
            <a:r>
              <a:rPr lang="en-US" dirty="0">
                <a:ea typeface="Century Schoolbook" charset="0"/>
                <a:cs typeface="Century Schoolbook" charset="0"/>
              </a:rPr>
              <a:t>conv</a:t>
            </a:r>
          </a:p>
        </p:txBody>
      </p:sp>
      <p:sp>
        <p:nvSpPr>
          <p:cNvPr id="26" name="Rectangle 25"/>
          <p:cNvSpPr/>
          <p:nvPr/>
        </p:nvSpPr>
        <p:spPr>
          <a:xfrm>
            <a:off x="3206178" y="3077844"/>
            <a:ext cx="1187392" cy="1180295"/>
          </a:xfrm>
          <a:prstGeom prst="rect">
            <a:avLst/>
          </a:prstGeom>
          <a:solidFill>
            <a:srgbClr val="92D050">
              <a:alpha val="2117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4400" y="2843507"/>
            <a:ext cx="1657403" cy="1652293"/>
          </a:xfrm>
          <a:prstGeom prst="rect">
            <a:avLst/>
          </a:prstGeom>
          <a:solidFill>
            <a:srgbClr val="FFC000">
              <a:alpha val="3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281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8" name="Rectangle 7"/>
          <p:cNvSpPr/>
          <p:nvPr/>
        </p:nvSpPr>
        <p:spPr>
          <a:xfrm>
            <a:off x="228600" y="400645"/>
            <a:ext cx="8686800" cy="5847755"/>
          </a:xfrm>
          <a:prstGeom prst="rect">
            <a:avLst/>
          </a:prstGeom>
          <a:ln>
            <a:solidFill>
              <a:schemeClr val="tx1"/>
            </a:solidFill>
          </a:ln>
        </p:spPr>
        <p:txBody>
          <a:bodyPr wrap="square">
            <a:spAutoFit/>
          </a:bodyPr>
          <a:lstStyle/>
          <a:p>
            <a:pPr fontAlgn="t"/>
            <a:r>
              <a:rPr lang="en-US" sz="1700" dirty="0"/>
              <a:t>Input		memory:  224*224*3=150K	  </a:t>
            </a:r>
            <a:r>
              <a:rPr lang="en-US" sz="1700" dirty="0" err="1"/>
              <a:t>params</a:t>
            </a:r>
            <a:r>
              <a:rPr lang="en-US" sz="1700" dirty="0"/>
              <a:t>: 0			</a:t>
            </a:r>
          </a:p>
          <a:p>
            <a:pPr fontAlgn="t"/>
            <a:r>
              <a:rPr lang="en-US" sz="1700" dirty="0">
                <a:solidFill>
                  <a:srgbClr val="FF0000"/>
                </a:solidFill>
              </a:rPr>
              <a:t>3x3 conv, 64	memory:  224*224*64=3.2M	  </a:t>
            </a:r>
            <a:r>
              <a:rPr lang="en-US" sz="1700" dirty="0" err="1">
                <a:solidFill>
                  <a:srgbClr val="FF0000"/>
                </a:solidFill>
              </a:rPr>
              <a:t>params</a:t>
            </a:r>
            <a:r>
              <a:rPr lang="en-US" sz="1700" dirty="0">
                <a:solidFill>
                  <a:srgbClr val="FF0000"/>
                </a:solidFill>
              </a:rPr>
              <a:t>: (3*3*3)*64 = 1,728 	</a:t>
            </a:r>
          </a:p>
          <a:p>
            <a:pPr fontAlgn="t"/>
            <a:r>
              <a:rPr lang="en-US" sz="1700" dirty="0">
                <a:solidFill>
                  <a:srgbClr val="FF0000"/>
                </a:solidFill>
              </a:rPr>
              <a:t>3x3 conv, 64	memory:  224*224*64=3.2M	  </a:t>
            </a:r>
            <a:r>
              <a:rPr lang="en-US" sz="1700" dirty="0" err="1">
                <a:solidFill>
                  <a:srgbClr val="FF0000"/>
                </a:solidFill>
              </a:rPr>
              <a:t>params</a:t>
            </a:r>
            <a:r>
              <a:rPr lang="en-US" sz="1700" dirty="0">
                <a:solidFill>
                  <a:srgbClr val="FF0000"/>
                </a:solidFill>
              </a:rPr>
              <a:t>: (3*3*64)*64 = 36,864</a:t>
            </a:r>
          </a:p>
          <a:p>
            <a:pPr fontAlgn="t"/>
            <a:r>
              <a:rPr lang="en-US" sz="1700" dirty="0">
                <a:solidFill>
                  <a:srgbClr val="0000FF"/>
                </a:solidFill>
              </a:rPr>
              <a:t>Pool 		memory:  112*112*64=800K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128	memory:  112*112*128=1.6M	 </a:t>
            </a:r>
            <a:r>
              <a:rPr lang="en-US" sz="1700" dirty="0" err="1">
                <a:solidFill>
                  <a:srgbClr val="FF0000"/>
                </a:solidFill>
              </a:rPr>
              <a:t>params</a:t>
            </a:r>
            <a:r>
              <a:rPr lang="en-US" sz="1700" dirty="0">
                <a:solidFill>
                  <a:srgbClr val="FF0000"/>
                </a:solidFill>
              </a:rPr>
              <a:t>: (3*3*64)*128 = 73,728 	</a:t>
            </a:r>
          </a:p>
          <a:p>
            <a:pPr fontAlgn="t"/>
            <a:r>
              <a:rPr lang="en-US" sz="1700" dirty="0">
                <a:solidFill>
                  <a:srgbClr val="FF0000"/>
                </a:solidFill>
              </a:rPr>
              <a:t>3x3 conv, 128	memory:  112*112*128=1.6M	 </a:t>
            </a:r>
            <a:r>
              <a:rPr lang="en-US" sz="1700" dirty="0" err="1">
                <a:solidFill>
                  <a:srgbClr val="FF0000"/>
                </a:solidFill>
              </a:rPr>
              <a:t>params</a:t>
            </a:r>
            <a:r>
              <a:rPr lang="en-US" sz="1700" dirty="0">
                <a:solidFill>
                  <a:srgbClr val="FF0000"/>
                </a:solidFill>
              </a:rPr>
              <a:t>: (3*3*128)*128 = 147,456</a:t>
            </a:r>
          </a:p>
          <a:p>
            <a:pPr fontAlgn="t"/>
            <a:r>
              <a:rPr lang="en-US" sz="1700" dirty="0">
                <a:solidFill>
                  <a:srgbClr val="0000FF"/>
                </a:solidFill>
              </a:rPr>
              <a:t>Pool 		memory:  56*56*128=400K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(3*3*128)*256 = 294,912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(3*3*256)*256 = 589,824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(3*3*256)*256 = 589,824	</a:t>
            </a:r>
          </a:p>
          <a:p>
            <a:pPr fontAlgn="t"/>
            <a:r>
              <a:rPr lang="en-US" sz="1700" dirty="0">
                <a:solidFill>
                  <a:srgbClr val="0000FF"/>
                </a:solidFill>
              </a:rPr>
              <a:t>Pool 		memory:  28*28*256=200K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(3*3*256)*512 = 1,179,648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0000FF"/>
                </a:solidFill>
              </a:rPr>
              <a:t>Pool		memory:  14*14*512=100K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0000FF"/>
                </a:solidFill>
              </a:rPr>
              <a:t>Pool 		memory:  7*7*512=25K  	  </a:t>
            </a:r>
            <a:r>
              <a:rPr lang="en-US" sz="1700" dirty="0" err="1">
                <a:solidFill>
                  <a:srgbClr val="0000FF"/>
                </a:solidFill>
              </a:rPr>
              <a:t>params</a:t>
            </a:r>
            <a:r>
              <a:rPr lang="en-US" sz="1700" dirty="0">
                <a:solidFill>
                  <a:srgbClr val="0000FF"/>
                </a:solidFill>
              </a:rPr>
              <a:t>: 0			</a:t>
            </a:r>
          </a:p>
          <a:p>
            <a:pPr fontAlgn="t"/>
            <a:r>
              <a:rPr lang="en-US" sz="1700" spc="-5" dirty="0">
                <a:solidFill>
                  <a:srgbClr val="E69038"/>
                </a:solidFill>
                <a:cs typeface="Calibri" panose="020F0502020204030204" pitchFamily="34" charset="0"/>
              </a:rPr>
              <a:t>FC 4096		memory:  4096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7*7*512*4096 = 102,760,448		</a:t>
            </a:r>
          </a:p>
          <a:p>
            <a:pPr fontAlgn="t"/>
            <a:r>
              <a:rPr lang="en-US" sz="1700" spc="-5" dirty="0">
                <a:solidFill>
                  <a:srgbClr val="E69038"/>
                </a:solidFill>
                <a:cs typeface="Calibri" panose="020F0502020204030204" pitchFamily="34" charset="0"/>
              </a:rPr>
              <a:t>FC 4096		memory:  4096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4096*4096 = 16,777,216		</a:t>
            </a:r>
          </a:p>
          <a:p>
            <a:pPr fontAlgn="t"/>
            <a:r>
              <a:rPr lang="en-US" sz="1700" spc="-5" dirty="0">
                <a:solidFill>
                  <a:srgbClr val="E69038"/>
                </a:solidFill>
                <a:cs typeface="Calibri" panose="020F0502020204030204" pitchFamily="34" charset="0"/>
              </a:rPr>
              <a:t>FC 1000		memory:  1000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4096*1000 = 4,096,000</a:t>
            </a:r>
            <a:r>
              <a:rPr lang="en-US" sz="1700" dirty="0"/>
              <a:t>		</a:t>
            </a:r>
          </a:p>
        </p:txBody>
      </p:sp>
    </p:spTree>
    <p:extLst>
      <p:ext uri="{BB962C8B-B14F-4D97-AF65-F5344CB8AC3E}">
        <p14:creationId xmlns:p14="http://schemas.microsoft.com/office/powerpoint/2010/main" val="341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876E76-9D53-FB8C-B5C9-6202D72CA6DF}"/>
              </a:ext>
            </a:extLst>
          </p:cNvPr>
          <p:cNvSpPr txBox="1"/>
          <p:nvPr/>
        </p:nvSpPr>
        <p:spPr>
          <a:xfrm>
            <a:off x="2286000" y="508170"/>
            <a:ext cx="5510151" cy="646331"/>
          </a:xfrm>
          <a:prstGeom prst="rect">
            <a:avLst/>
          </a:prstGeom>
          <a:noFill/>
        </p:spPr>
        <p:txBody>
          <a:bodyPr wrap="square" rtlCol="0">
            <a:spAutoFit/>
          </a:bodyPr>
          <a:lstStyle/>
          <a:p>
            <a:r>
              <a:rPr lang="en-US" sz="3600" dirty="0"/>
              <a:t>Image</a:t>
            </a:r>
            <a:r>
              <a:rPr lang="zh-CN" altLang="en-US" sz="3600" dirty="0"/>
              <a:t> </a:t>
            </a:r>
            <a:r>
              <a:rPr lang="en-US" altLang="zh-CN" sz="3600" dirty="0"/>
              <a:t>Filtering</a:t>
            </a:r>
            <a:r>
              <a:rPr lang="zh-CN" altLang="en-US" sz="3600" dirty="0"/>
              <a:t> </a:t>
            </a:r>
            <a:r>
              <a:rPr lang="en-US" altLang="zh-CN" sz="3600" dirty="0"/>
              <a:t>Example</a:t>
            </a:r>
            <a:endParaRPr lang="en-US" sz="3600" dirty="0"/>
          </a:p>
        </p:txBody>
      </p:sp>
      <p:pic>
        <p:nvPicPr>
          <p:cNvPr id="5124" name="Picture 4">
            <a:extLst>
              <a:ext uri="{FF2B5EF4-FFF2-40B4-BE49-F238E27FC236}">
                <a16:creationId xmlns:a16="http://schemas.microsoft.com/office/drawing/2014/main" id="{623FCF87-F216-A291-84BE-1C57C2345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78" y="2118049"/>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6757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287" y="291435"/>
            <a:ext cx="7886700" cy="1325563"/>
          </a:xfrm>
        </p:spPr>
        <p:txBody>
          <a:bodyPr/>
          <a:lstStyle/>
          <a:p>
            <a:r>
              <a:rPr lang="en-US" dirty="0" err="1">
                <a:latin typeface="+mn-lt"/>
              </a:rPr>
              <a:t>VGGNet</a:t>
            </a:r>
            <a:endParaRPr lang="en-US" dirty="0">
              <a:latin typeface="+mn-lt"/>
            </a:endParaRPr>
          </a:p>
        </p:txBody>
      </p:sp>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76" name="Content Placeholder 2"/>
          <p:cNvSpPr>
            <a:spLocks noGrp="1"/>
          </p:cNvSpPr>
          <p:nvPr>
            <p:ph idx="1"/>
          </p:nvPr>
        </p:nvSpPr>
        <p:spPr>
          <a:xfrm>
            <a:off x="2590800" y="1600200"/>
            <a:ext cx="6477000" cy="4525963"/>
          </a:xfrm>
        </p:spPr>
        <p:txBody>
          <a:bodyPr>
            <a:noAutofit/>
          </a:bodyPr>
          <a:lstStyle/>
          <a:p>
            <a:pPr marL="0" indent="0">
              <a:buNone/>
            </a:pPr>
            <a:r>
              <a:rPr lang="en-US" sz="2200" dirty="0">
                <a:cs typeface="Calibri" panose="020F0502020204030204" pitchFamily="34" charset="0"/>
              </a:rPr>
              <a:t>VGG16:</a:t>
            </a:r>
          </a:p>
          <a:p>
            <a:pPr marL="0" indent="0">
              <a:buNone/>
            </a:pPr>
            <a:r>
              <a:rPr lang="en-US" sz="2200" dirty="0">
                <a:cs typeface="Calibri" panose="020F0502020204030204" pitchFamily="34" charset="0"/>
              </a:rPr>
              <a:t>TOTAL memory: 24M * 4 bytes ~= 96MB / image </a:t>
            </a:r>
          </a:p>
          <a:p>
            <a:pPr marL="0" indent="0">
              <a:buNone/>
            </a:pPr>
            <a:r>
              <a:rPr lang="en-US" sz="2200" dirty="0">
                <a:cs typeface="Calibri" panose="020F0502020204030204" pitchFamily="34" charset="0"/>
              </a:rPr>
              <a:t>TOTAL </a:t>
            </a:r>
            <a:r>
              <a:rPr lang="en-US" sz="2200" dirty="0" err="1">
                <a:cs typeface="Calibri" panose="020F0502020204030204" pitchFamily="34" charset="0"/>
              </a:rPr>
              <a:t>params</a:t>
            </a:r>
            <a:r>
              <a:rPr lang="en-US" sz="2200" dirty="0">
                <a:cs typeface="Calibri" panose="020F0502020204030204" pitchFamily="34" charset="0"/>
              </a:rPr>
              <a:t>: 138M parameters</a:t>
            </a:r>
          </a:p>
          <a:p>
            <a:pPr marL="0" indent="0">
              <a:buNone/>
            </a:pPr>
            <a:endParaRPr lang="en-US" sz="2200" dirty="0"/>
          </a:p>
          <a:p>
            <a:endParaRPr lang="en-US" sz="2200" dirty="0"/>
          </a:p>
          <a:p>
            <a:pPr lvl="1">
              <a:buFontTx/>
              <a:buChar char="-"/>
            </a:pPr>
            <a:endParaRPr lang="en-US" sz="2200" dirty="0"/>
          </a:p>
          <a:p>
            <a:pPr>
              <a:buFontTx/>
              <a:buChar char="-"/>
            </a:pPr>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7" name="Rectangle 6"/>
          <p:cNvSpPr/>
          <p:nvPr/>
        </p:nvSpPr>
        <p:spPr>
          <a:xfrm>
            <a:off x="228600" y="291435"/>
            <a:ext cx="1981200" cy="6109365"/>
          </a:xfrm>
          <a:prstGeom prst="rect">
            <a:avLst/>
          </a:prstGeom>
          <a:ln>
            <a:solidFill>
              <a:schemeClr val="tx1"/>
            </a:solidFill>
          </a:ln>
        </p:spPr>
        <p:txBody>
          <a:bodyPr wrap="square">
            <a:spAutoFit/>
          </a:bodyPr>
          <a:lstStyle/>
          <a:p>
            <a:pPr fontAlgn="t"/>
            <a:r>
              <a:rPr lang="en-US" sz="1700" dirty="0"/>
              <a:t>Input</a:t>
            </a:r>
          </a:p>
          <a:p>
            <a:pPr fontAlgn="t"/>
            <a:r>
              <a:rPr lang="en-US" sz="1700" dirty="0">
                <a:solidFill>
                  <a:srgbClr val="FF0000"/>
                </a:solidFill>
              </a:rPr>
              <a:t>3x3 conv, 64</a:t>
            </a:r>
          </a:p>
          <a:p>
            <a:pPr fontAlgn="t"/>
            <a:r>
              <a:rPr lang="en-US" sz="1700" dirty="0">
                <a:solidFill>
                  <a:srgbClr val="FF0000"/>
                </a:solidFill>
              </a:rPr>
              <a:t>3x3 conv, 64</a:t>
            </a:r>
          </a:p>
          <a:p>
            <a:pPr fontAlgn="t"/>
            <a:r>
              <a:rPr lang="en-US" sz="1700" dirty="0">
                <a:solidFill>
                  <a:srgbClr val="0000FF"/>
                </a:solidFill>
                <a:cs typeface="Calibri" panose="020F0502020204030204" pitchFamily="34" charset="0"/>
              </a:rPr>
              <a:t>Pool </a:t>
            </a:r>
          </a:p>
          <a:p>
            <a:pPr fontAlgn="t"/>
            <a:r>
              <a:rPr lang="en-US" sz="1700" dirty="0">
                <a:solidFill>
                  <a:srgbClr val="FF0000"/>
                </a:solidFill>
              </a:rPr>
              <a:t>3x3 conv, 128</a:t>
            </a:r>
          </a:p>
          <a:p>
            <a:pPr fontAlgn="t"/>
            <a:r>
              <a:rPr lang="en-US" sz="1700" dirty="0">
                <a:solidFill>
                  <a:srgbClr val="FF0000"/>
                </a:solidFill>
              </a:rPr>
              <a:t>3x3 conv, 128</a:t>
            </a:r>
          </a:p>
          <a:p>
            <a:pPr fontAlgn="t"/>
            <a:r>
              <a:rPr lang="en-US" sz="1700" dirty="0">
                <a:solidFill>
                  <a:srgbClr val="0000FF"/>
                </a:solidFill>
                <a:cs typeface="Calibri" panose="020F0502020204030204" pitchFamily="34" charset="0"/>
              </a:rPr>
              <a:t>Pool </a:t>
            </a:r>
          </a:p>
          <a:p>
            <a:pPr fontAlgn="t"/>
            <a:r>
              <a:rPr lang="en-US" sz="1700" dirty="0">
                <a:solidFill>
                  <a:srgbClr val="FF0000"/>
                </a:solidFill>
              </a:rPr>
              <a:t>3x3 conv, 256</a:t>
            </a:r>
          </a:p>
          <a:p>
            <a:pPr fontAlgn="t"/>
            <a:r>
              <a:rPr lang="en-US" sz="1700" dirty="0">
                <a:solidFill>
                  <a:srgbClr val="FF0000"/>
                </a:solidFill>
              </a:rPr>
              <a:t>3x3 conv, 256</a:t>
            </a:r>
          </a:p>
          <a:p>
            <a:pPr fontAlgn="t"/>
            <a:r>
              <a:rPr lang="en-US" sz="1700" dirty="0">
                <a:solidFill>
                  <a:srgbClr val="FF0000"/>
                </a:solidFill>
              </a:rPr>
              <a:t>3x3 conv, 256</a:t>
            </a:r>
          </a:p>
          <a:p>
            <a:pPr fontAlgn="t"/>
            <a:r>
              <a:rPr lang="en-US" sz="1700" dirty="0">
                <a:solidFill>
                  <a:srgbClr val="0000FF"/>
                </a:solidFill>
                <a:cs typeface="Calibri" panose="020F0502020204030204" pitchFamily="34" charset="0"/>
              </a:rPr>
              <a:t>Pool </a:t>
            </a:r>
          </a:p>
          <a:p>
            <a:pPr fontAlgn="t"/>
            <a:r>
              <a:rPr lang="en-US" sz="1700" dirty="0">
                <a:solidFill>
                  <a:srgbClr val="FF0000"/>
                </a:solidFill>
              </a:rPr>
              <a:t>3x3 conv, 512</a:t>
            </a:r>
          </a:p>
          <a:p>
            <a:pPr fontAlgn="t"/>
            <a:r>
              <a:rPr lang="en-US" sz="1700" dirty="0">
                <a:solidFill>
                  <a:srgbClr val="FF0000"/>
                </a:solidFill>
              </a:rPr>
              <a:t>3x3 conv, 512</a:t>
            </a:r>
          </a:p>
          <a:p>
            <a:pPr fontAlgn="t"/>
            <a:r>
              <a:rPr lang="en-US" sz="1700" dirty="0">
                <a:solidFill>
                  <a:srgbClr val="FF0000"/>
                </a:solidFill>
              </a:rPr>
              <a:t>3x3 conv, 512</a:t>
            </a:r>
          </a:p>
          <a:p>
            <a:pPr fontAlgn="t"/>
            <a:r>
              <a:rPr lang="en-US" sz="1700" dirty="0">
                <a:solidFill>
                  <a:srgbClr val="0000FF"/>
                </a:solidFill>
                <a:cs typeface="Calibri" panose="020F0502020204030204" pitchFamily="34" charset="0"/>
              </a:rPr>
              <a:t>Pool</a:t>
            </a:r>
          </a:p>
          <a:p>
            <a:pPr fontAlgn="t"/>
            <a:r>
              <a:rPr lang="en-US" sz="1700" dirty="0">
                <a:solidFill>
                  <a:srgbClr val="FF0000"/>
                </a:solidFill>
              </a:rPr>
              <a:t>3x3 conv, 512</a:t>
            </a:r>
          </a:p>
          <a:p>
            <a:pPr fontAlgn="t"/>
            <a:r>
              <a:rPr lang="en-US" sz="1700" dirty="0">
                <a:solidFill>
                  <a:srgbClr val="FF0000"/>
                </a:solidFill>
              </a:rPr>
              <a:t>3x3 conv, 512</a:t>
            </a:r>
          </a:p>
          <a:p>
            <a:pPr fontAlgn="t"/>
            <a:r>
              <a:rPr lang="en-US" sz="1700" dirty="0">
                <a:solidFill>
                  <a:srgbClr val="FF0000"/>
                </a:solidFill>
              </a:rPr>
              <a:t>3x3 conv, 512</a:t>
            </a:r>
          </a:p>
          <a:p>
            <a:pPr fontAlgn="t"/>
            <a:r>
              <a:rPr lang="en-US" sz="1700" dirty="0">
                <a:solidFill>
                  <a:srgbClr val="0000FF"/>
                </a:solidFill>
                <a:cs typeface="Calibri" panose="020F0502020204030204" pitchFamily="34" charset="0"/>
              </a:rPr>
              <a:t>Pool </a:t>
            </a:r>
          </a:p>
          <a:p>
            <a:pPr fontAlgn="t"/>
            <a:r>
              <a:rPr lang="en-US" sz="1700" spc="-5" dirty="0">
                <a:solidFill>
                  <a:srgbClr val="E69038"/>
                </a:solidFill>
                <a:cs typeface="Calibri" panose="020F0502020204030204" pitchFamily="34" charset="0"/>
              </a:rPr>
              <a:t>FC 4096</a:t>
            </a:r>
          </a:p>
          <a:p>
            <a:pPr fontAlgn="t"/>
            <a:r>
              <a:rPr lang="en-US" sz="1700" spc="-5" dirty="0">
                <a:solidFill>
                  <a:srgbClr val="E69038"/>
                </a:solidFill>
                <a:cs typeface="Calibri" panose="020F0502020204030204" pitchFamily="34" charset="0"/>
              </a:rPr>
              <a:t>FC 4096</a:t>
            </a:r>
          </a:p>
          <a:p>
            <a:pPr fontAlgn="t"/>
            <a:r>
              <a:rPr lang="en-US" sz="1700" spc="-5" dirty="0">
                <a:solidFill>
                  <a:srgbClr val="E69038"/>
                </a:solidFill>
                <a:cs typeface="Calibri" panose="020F0502020204030204" pitchFamily="34" charset="0"/>
              </a:rPr>
              <a:t>FC 1000</a:t>
            </a:r>
          </a:p>
          <a:p>
            <a:pPr fontAlgn="t"/>
            <a:r>
              <a:rPr lang="en-US" sz="1700" dirty="0" err="1"/>
              <a:t>Softmax</a:t>
            </a:r>
            <a:endParaRPr lang="en-US" sz="1700" dirty="0"/>
          </a:p>
        </p:txBody>
      </p:sp>
    </p:spTree>
    <p:extLst>
      <p:ext uri="{BB962C8B-B14F-4D97-AF65-F5344CB8AC3E}">
        <p14:creationId xmlns:p14="http://schemas.microsoft.com/office/powerpoint/2010/main" val="18947930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8" name="Rectangle 7"/>
          <p:cNvSpPr/>
          <p:nvPr/>
        </p:nvSpPr>
        <p:spPr>
          <a:xfrm>
            <a:off x="228600" y="400645"/>
            <a:ext cx="8686800" cy="5847755"/>
          </a:xfrm>
          <a:prstGeom prst="rect">
            <a:avLst/>
          </a:prstGeom>
          <a:ln>
            <a:solidFill>
              <a:schemeClr val="tx1"/>
            </a:solidFill>
          </a:ln>
        </p:spPr>
        <p:txBody>
          <a:bodyPr wrap="square">
            <a:spAutoFit/>
          </a:bodyPr>
          <a:lstStyle/>
          <a:p>
            <a:pPr fontAlgn="t"/>
            <a:r>
              <a:rPr lang="en-US" sz="1700" dirty="0"/>
              <a:t>Input		memory:  224*224*3=150K	  </a:t>
            </a:r>
            <a:r>
              <a:rPr lang="en-US" sz="1700" dirty="0" err="1"/>
              <a:t>params</a:t>
            </a:r>
            <a:r>
              <a:rPr lang="en-US" sz="1700" dirty="0"/>
              <a:t>: 0			</a:t>
            </a:r>
          </a:p>
          <a:p>
            <a:pPr fontAlgn="t"/>
            <a:r>
              <a:rPr lang="en-US" sz="1700" dirty="0">
                <a:solidFill>
                  <a:srgbClr val="FF0000"/>
                </a:solidFill>
              </a:rPr>
              <a:t>3x3 conv, 64	memory:  224*224*64=3.2M	  </a:t>
            </a:r>
            <a:r>
              <a:rPr lang="en-US" sz="1700" dirty="0" err="1">
                <a:solidFill>
                  <a:srgbClr val="FF0000"/>
                </a:solidFill>
              </a:rPr>
              <a:t>params</a:t>
            </a:r>
            <a:r>
              <a:rPr lang="en-US" sz="1700" dirty="0">
                <a:solidFill>
                  <a:srgbClr val="FF0000"/>
                </a:solidFill>
              </a:rPr>
              <a:t>: (3*3*3)*64 = 1,728 	</a:t>
            </a:r>
          </a:p>
          <a:p>
            <a:pPr fontAlgn="t"/>
            <a:r>
              <a:rPr lang="en-US" sz="1700" dirty="0">
                <a:solidFill>
                  <a:srgbClr val="FF0000"/>
                </a:solidFill>
              </a:rPr>
              <a:t>3x3 conv, 64	memory:  224*224*64=3.2M	  </a:t>
            </a:r>
            <a:r>
              <a:rPr lang="en-US" sz="1700" dirty="0" err="1">
                <a:solidFill>
                  <a:srgbClr val="FF0000"/>
                </a:solidFill>
              </a:rPr>
              <a:t>params</a:t>
            </a:r>
            <a:r>
              <a:rPr lang="en-US" sz="1700" dirty="0">
                <a:solidFill>
                  <a:srgbClr val="FF0000"/>
                </a:solidFill>
              </a:rPr>
              <a:t>: (3*3*64)*64 = 36,864</a:t>
            </a:r>
          </a:p>
          <a:p>
            <a:pPr fontAlgn="t"/>
            <a:r>
              <a:rPr lang="en-US" sz="1700" dirty="0">
                <a:solidFill>
                  <a:srgbClr val="0000FF"/>
                </a:solidFill>
              </a:rPr>
              <a:t>Pool 		memory:  112*112*64=800K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128	memory:  112*112*128=1.6M	 </a:t>
            </a:r>
            <a:r>
              <a:rPr lang="en-US" sz="1700" dirty="0" err="1">
                <a:solidFill>
                  <a:srgbClr val="FF0000"/>
                </a:solidFill>
              </a:rPr>
              <a:t>params</a:t>
            </a:r>
            <a:r>
              <a:rPr lang="en-US" sz="1700" dirty="0">
                <a:solidFill>
                  <a:srgbClr val="FF0000"/>
                </a:solidFill>
              </a:rPr>
              <a:t>: (3*3*64)*128 = 73,728 	</a:t>
            </a:r>
          </a:p>
          <a:p>
            <a:pPr fontAlgn="t"/>
            <a:r>
              <a:rPr lang="en-US" sz="1700" dirty="0">
                <a:solidFill>
                  <a:srgbClr val="FF0000"/>
                </a:solidFill>
              </a:rPr>
              <a:t>3x3 conv, 128	memory:  112*112*128=1.6M	 </a:t>
            </a:r>
            <a:r>
              <a:rPr lang="en-US" sz="1700" dirty="0" err="1">
                <a:solidFill>
                  <a:srgbClr val="FF0000"/>
                </a:solidFill>
              </a:rPr>
              <a:t>params</a:t>
            </a:r>
            <a:r>
              <a:rPr lang="en-US" sz="1700" dirty="0">
                <a:solidFill>
                  <a:srgbClr val="FF0000"/>
                </a:solidFill>
              </a:rPr>
              <a:t>: (3*3*128)*128 = 147,456</a:t>
            </a:r>
          </a:p>
          <a:p>
            <a:pPr fontAlgn="t"/>
            <a:r>
              <a:rPr lang="en-US" sz="1700" dirty="0">
                <a:solidFill>
                  <a:srgbClr val="0000FF"/>
                </a:solidFill>
              </a:rPr>
              <a:t>Pool 		memory:  56*56*128=400K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(3*3*128)*256 = 294,912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(3*3*256)*256 = 589,824 	</a:t>
            </a:r>
          </a:p>
          <a:p>
            <a:pPr fontAlgn="t"/>
            <a:r>
              <a:rPr lang="en-US" sz="1700" dirty="0">
                <a:solidFill>
                  <a:srgbClr val="FF0000"/>
                </a:solidFill>
              </a:rPr>
              <a:t>3x3 conv, 256	memory:  56*56*256=800K 	  </a:t>
            </a:r>
            <a:r>
              <a:rPr lang="en-US" sz="1700" dirty="0" err="1">
                <a:solidFill>
                  <a:srgbClr val="FF0000"/>
                </a:solidFill>
              </a:rPr>
              <a:t>params</a:t>
            </a:r>
            <a:r>
              <a:rPr lang="en-US" sz="1700" dirty="0">
                <a:solidFill>
                  <a:srgbClr val="FF0000"/>
                </a:solidFill>
              </a:rPr>
              <a:t>: (3*3*256)*256 = 589,824	</a:t>
            </a:r>
          </a:p>
          <a:p>
            <a:pPr fontAlgn="t"/>
            <a:r>
              <a:rPr lang="en-US" sz="1700" dirty="0">
                <a:solidFill>
                  <a:srgbClr val="0000FF"/>
                </a:solidFill>
              </a:rPr>
              <a:t>Pool 		memory:  28*28*256=200K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(3*3*256)*512 = 1,179,648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28*28*512=400K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0000FF"/>
                </a:solidFill>
              </a:rPr>
              <a:t>Pool		memory:  14*14*512=100K	  </a:t>
            </a:r>
            <a:r>
              <a:rPr lang="en-US" sz="1700" dirty="0" err="1">
                <a:solidFill>
                  <a:srgbClr val="0000FF"/>
                </a:solidFill>
              </a:rPr>
              <a:t>params</a:t>
            </a:r>
            <a:r>
              <a:rPr lang="en-US" sz="1700" dirty="0">
                <a:solidFill>
                  <a:srgbClr val="0000FF"/>
                </a:solidFill>
              </a:rPr>
              <a:t>: 0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FF0000"/>
                </a:solidFill>
              </a:rPr>
              <a:t>3x3 conv, 512	memory:  14*14*512=100K 	  </a:t>
            </a:r>
            <a:r>
              <a:rPr lang="en-US" sz="1700" dirty="0" err="1">
                <a:solidFill>
                  <a:srgbClr val="FF0000"/>
                </a:solidFill>
              </a:rPr>
              <a:t>params</a:t>
            </a:r>
            <a:r>
              <a:rPr lang="en-US" sz="1700" dirty="0">
                <a:solidFill>
                  <a:srgbClr val="FF0000"/>
                </a:solidFill>
              </a:rPr>
              <a:t>: (3*3*512)*512 = 2,359,296	</a:t>
            </a:r>
          </a:p>
          <a:p>
            <a:pPr fontAlgn="t"/>
            <a:r>
              <a:rPr lang="en-US" sz="1700" dirty="0">
                <a:solidFill>
                  <a:srgbClr val="0000FF"/>
                </a:solidFill>
              </a:rPr>
              <a:t>Pool 		memory:  7*7*512=25K  	  </a:t>
            </a:r>
            <a:r>
              <a:rPr lang="en-US" sz="1700" dirty="0" err="1">
                <a:solidFill>
                  <a:srgbClr val="0000FF"/>
                </a:solidFill>
              </a:rPr>
              <a:t>params</a:t>
            </a:r>
            <a:r>
              <a:rPr lang="en-US" sz="1700" dirty="0">
                <a:solidFill>
                  <a:srgbClr val="0000FF"/>
                </a:solidFill>
              </a:rPr>
              <a:t>: 0			</a:t>
            </a:r>
          </a:p>
          <a:p>
            <a:pPr fontAlgn="t"/>
            <a:r>
              <a:rPr lang="en-US" sz="1700" spc="-5" dirty="0">
                <a:solidFill>
                  <a:srgbClr val="E69038"/>
                </a:solidFill>
                <a:cs typeface="Calibri" panose="020F0502020204030204" pitchFamily="34" charset="0"/>
              </a:rPr>
              <a:t>FC 4096		memory:  4096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7*7*512*4096 = 102,760,448		</a:t>
            </a:r>
          </a:p>
          <a:p>
            <a:pPr fontAlgn="t"/>
            <a:r>
              <a:rPr lang="en-US" sz="1700" spc="-5" dirty="0">
                <a:solidFill>
                  <a:srgbClr val="E69038"/>
                </a:solidFill>
                <a:cs typeface="Calibri" panose="020F0502020204030204" pitchFamily="34" charset="0"/>
              </a:rPr>
              <a:t>FC 4096		memory:  4096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4096*4096 = 16,777,216		</a:t>
            </a:r>
          </a:p>
          <a:p>
            <a:pPr fontAlgn="t"/>
            <a:r>
              <a:rPr lang="en-US" sz="1700" spc="-5" dirty="0">
                <a:solidFill>
                  <a:srgbClr val="E69038"/>
                </a:solidFill>
                <a:cs typeface="Calibri" panose="020F0502020204030204" pitchFamily="34" charset="0"/>
              </a:rPr>
              <a:t>FC 1000		memory:  1000  	</a:t>
            </a:r>
            <a:r>
              <a:rPr lang="en-US" sz="1700" spc="-5" dirty="0" err="1">
                <a:solidFill>
                  <a:srgbClr val="E69038"/>
                </a:solidFill>
                <a:cs typeface="Calibri" panose="020F0502020204030204" pitchFamily="34" charset="0"/>
              </a:rPr>
              <a:t>params</a:t>
            </a:r>
            <a:r>
              <a:rPr lang="en-US" sz="1700" spc="-5" dirty="0">
                <a:solidFill>
                  <a:srgbClr val="E69038"/>
                </a:solidFill>
                <a:cs typeface="Calibri" panose="020F0502020204030204" pitchFamily="34" charset="0"/>
              </a:rPr>
              <a:t>: 4096*1000 = 4,096,000</a:t>
            </a:r>
            <a:r>
              <a:rPr lang="en-US" sz="1700" dirty="0"/>
              <a:t>		</a:t>
            </a:r>
          </a:p>
        </p:txBody>
      </p:sp>
      <p:sp>
        <p:nvSpPr>
          <p:cNvPr id="7" name="Rectangle 6"/>
          <p:cNvSpPr/>
          <p:nvPr/>
        </p:nvSpPr>
        <p:spPr>
          <a:xfrm>
            <a:off x="2057400" y="685800"/>
            <a:ext cx="27432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86200" y="5334000"/>
            <a:ext cx="35052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865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VGGNet</a:t>
            </a:r>
            <a:endParaRPr lang="en-US" dirty="0">
              <a:latin typeface="+mn-lt"/>
            </a:endParaRPr>
          </a:p>
        </p:txBody>
      </p:sp>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76" name="Content Placeholder 2"/>
          <p:cNvSpPr>
            <a:spLocks noGrp="1"/>
          </p:cNvSpPr>
          <p:nvPr>
            <p:ph idx="1"/>
          </p:nvPr>
        </p:nvSpPr>
        <p:spPr>
          <a:xfrm>
            <a:off x="228600" y="1447800"/>
            <a:ext cx="8839200" cy="4678363"/>
          </a:xfrm>
        </p:spPr>
        <p:txBody>
          <a:bodyPr>
            <a:noAutofit/>
          </a:bodyPr>
          <a:lstStyle/>
          <a:p>
            <a:pPr marL="0" indent="0">
              <a:buNone/>
            </a:pPr>
            <a:r>
              <a:rPr lang="en-US" sz="2600" b="1" dirty="0"/>
              <a:t>Details/Retrospectives </a:t>
            </a:r>
            <a:r>
              <a:rPr lang="en-US" sz="2600" dirty="0">
                <a:cs typeface="Calibri" panose="020F0502020204030204" pitchFamily="34" charset="0"/>
              </a:rPr>
              <a:t>:</a:t>
            </a:r>
          </a:p>
          <a:p>
            <a:r>
              <a:rPr lang="en-US" sz="2600" dirty="0"/>
              <a:t>ILSVRC’14 2nd in classification, 1st in localization</a:t>
            </a:r>
          </a:p>
          <a:p>
            <a:r>
              <a:rPr lang="en-US" sz="2600" dirty="0"/>
              <a:t>Similar training procedure as </a:t>
            </a:r>
            <a:r>
              <a:rPr lang="en-US" sz="2600" dirty="0" err="1"/>
              <a:t>AlexNet</a:t>
            </a:r>
            <a:endParaRPr lang="en-US" sz="2600" dirty="0"/>
          </a:p>
          <a:p>
            <a:r>
              <a:rPr lang="en-US" sz="2600" dirty="0"/>
              <a:t>No Local Response </a:t>
            </a:r>
            <a:r>
              <a:rPr lang="en-US" sz="2600" dirty="0" err="1"/>
              <a:t>Normalisation</a:t>
            </a:r>
            <a:r>
              <a:rPr lang="en-US" sz="2600" dirty="0"/>
              <a:t> (LRN)</a:t>
            </a:r>
          </a:p>
          <a:p>
            <a:r>
              <a:rPr lang="en-US" sz="2600" dirty="0"/>
              <a:t>Use VGG16 or VGG19 (VGG19 only slightly better, more memory)</a:t>
            </a:r>
          </a:p>
          <a:p>
            <a:r>
              <a:rPr lang="en-US" sz="2600" dirty="0"/>
              <a:t>Use ensembles for best results</a:t>
            </a:r>
          </a:p>
          <a:p>
            <a:r>
              <a:rPr lang="en-US" sz="2600" dirty="0"/>
              <a:t>FC7 features generalize well to other tasks</a:t>
            </a:r>
          </a:p>
          <a:p>
            <a:r>
              <a:rPr lang="en-US" sz="2400" dirty="0"/>
              <a:t>Trained on 4 </a:t>
            </a:r>
            <a:r>
              <a:rPr lang="en-US" sz="2400" dirty="0" err="1"/>
              <a:t>Nvidia</a:t>
            </a:r>
            <a:r>
              <a:rPr lang="en-US" sz="2400" dirty="0"/>
              <a:t> Titan Black GPUs for </a:t>
            </a:r>
            <a:r>
              <a:rPr lang="en-US" sz="2400" b="1" dirty="0"/>
              <a:t>two to three weeks</a:t>
            </a:r>
            <a:r>
              <a:rPr lang="en-US" sz="2400" dirty="0"/>
              <a:t>.</a:t>
            </a:r>
          </a:p>
          <a:p>
            <a:endParaRPr lang="en-US" sz="2200" dirty="0"/>
          </a:p>
          <a:p>
            <a:endParaRPr lang="en-US" sz="2200" dirty="0"/>
          </a:p>
          <a:p>
            <a:pPr lvl="1">
              <a:buFontTx/>
              <a:buChar char="-"/>
            </a:pPr>
            <a:endParaRPr lang="en-US" sz="2200" dirty="0"/>
          </a:p>
          <a:p>
            <a:pPr>
              <a:buFontTx/>
              <a:buChar char="-"/>
            </a:pPr>
            <a:endParaRPr lang="en-US" sz="22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Tree>
    <p:extLst>
      <p:ext uri="{BB962C8B-B14F-4D97-AF65-F5344CB8AC3E}">
        <p14:creationId xmlns:p14="http://schemas.microsoft.com/office/powerpoint/2010/main" val="2243985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VGGNet</a:t>
            </a:r>
            <a:endParaRPr lang="en-US" dirty="0">
              <a:latin typeface="+mn-lt"/>
            </a:endParaRPr>
          </a:p>
        </p:txBody>
      </p:sp>
      <p:sp>
        <p:nvSpPr>
          <p:cNvPr id="76" name="Content Placeholder 2"/>
          <p:cNvSpPr>
            <a:spLocks noGrp="1"/>
          </p:cNvSpPr>
          <p:nvPr>
            <p:ph idx="1"/>
          </p:nvPr>
        </p:nvSpPr>
        <p:spPr>
          <a:xfrm>
            <a:off x="609600" y="2209800"/>
            <a:ext cx="7848600" cy="3916363"/>
          </a:xfrm>
        </p:spPr>
        <p:txBody>
          <a:bodyPr>
            <a:noAutofit/>
          </a:bodyPr>
          <a:lstStyle/>
          <a:p>
            <a:pPr marL="0" indent="0">
              <a:buNone/>
            </a:pPr>
            <a:r>
              <a:rPr lang="en-US" sz="2400" dirty="0"/>
              <a:t>VGG Net reinforced the notion that </a:t>
            </a:r>
            <a:r>
              <a:rPr lang="en-US" sz="2400" b="1" dirty="0"/>
              <a:t>convolutional neural networks have to have a deep network of layers in order for this hierarchical representation of visual data to work</a:t>
            </a:r>
            <a:r>
              <a:rPr lang="en-US" sz="2400" dirty="0"/>
              <a:t>. </a:t>
            </a:r>
          </a:p>
          <a:p>
            <a:pPr marL="0" indent="0">
              <a:buNone/>
            </a:pPr>
            <a:r>
              <a:rPr lang="en-US" sz="2400" dirty="0"/>
              <a:t>Keep it deep. </a:t>
            </a:r>
          </a:p>
          <a:p>
            <a:pPr marL="0" indent="0">
              <a:buNone/>
            </a:pPr>
            <a:r>
              <a:rPr lang="en-US" sz="2400" dirty="0"/>
              <a:t>Keep it simple.</a:t>
            </a:r>
            <a:endParaRPr lang="en-US" sz="2200" dirty="0"/>
          </a:p>
          <a:p>
            <a:pPr marL="0" indent="0">
              <a:buNone/>
            </a:pPr>
            <a:endParaRPr lang="en-US" sz="2200" dirty="0"/>
          </a:p>
          <a:p>
            <a:endParaRPr lang="en-US" sz="2200" dirty="0"/>
          </a:p>
          <a:p>
            <a:pPr lvl="1">
              <a:buFontTx/>
              <a:buChar char="-"/>
            </a:pPr>
            <a:endParaRPr lang="en-US" sz="2200" dirty="0"/>
          </a:p>
          <a:p>
            <a:pPr>
              <a:buFontTx/>
              <a:buChar char="-"/>
            </a:pPr>
            <a:endParaRPr lang="en-US" sz="2200" dirty="0"/>
          </a:p>
        </p:txBody>
      </p:sp>
      <p:sp>
        <p:nvSpPr>
          <p:cNvPr id="64" name="TextBox 63"/>
          <p:cNvSpPr txBox="1"/>
          <p:nvPr/>
        </p:nvSpPr>
        <p:spPr>
          <a:xfrm>
            <a:off x="5791200" y="6465458"/>
            <a:ext cx="3405484" cy="369332"/>
          </a:xfrm>
          <a:prstGeom prst="rect">
            <a:avLst/>
          </a:prstGeom>
          <a:noFill/>
          <a:ln>
            <a:noFill/>
          </a:ln>
        </p:spPr>
        <p:txBody>
          <a:bodyPr wrap="none" rtlCol="0">
            <a:spAutoFit/>
          </a:bodyPr>
          <a:lstStyle/>
          <a:p>
            <a:r>
              <a:rPr lang="en-US" b="1" dirty="0"/>
              <a:t> [</a:t>
            </a:r>
            <a:r>
              <a:rPr lang="en-US" b="1" dirty="0" err="1"/>
              <a:t>Simonyan</a:t>
            </a:r>
            <a:r>
              <a:rPr lang="en-US" b="1" dirty="0"/>
              <a:t> and Zisserman, 2014]</a:t>
            </a:r>
          </a:p>
        </p:txBody>
      </p:sp>
      <p:sp>
        <p:nvSpPr>
          <p:cNvPr id="3" name="Litebulb"/>
          <p:cNvSpPr>
            <a:spLocks noEditPoints="1" noChangeArrowheads="1"/>
          </p:cNvSpPr>
          <p:nvPr/>
        </p:nvSpPr>
        <p:spPr bwMode="auto">
          <a:xfrm>
            <a:off x="4652865" y="365126"/>
            <a:ext cx="776287" cy="1166811"/>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92581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pic>
        <p:nvPicPr>
          <p:cNvPr id="5" name="Slide"/>
          <p:cNvPicPr>
            <a:picLocks noChangeAspect="1"/>
          </p:cNvPicPr>
          <p:nvPr/>
        </p:nvPicPr>
        <p:blipFill rotWithShape="1">
          <a:blip r:embed="rId3"/>
          <a:srcRect l="17812" t="18904" r="18125" b="14986"/>
          <a:stretch/>
        </p:blipFill>
        <p:spPr>
          <a:xfrm>
            <a:off x="1371600" y="2057400"/>
            <a:ext cx="6705600" cy="3892519"/>
          </a:xfrm>
          <a:prstGeom prst="rect">
            <a:avLst/>
          </a:prstGeom>
        </p:spPr>
      </p:pic>
    </p:spTree>
    <p:extLst>
      <p:ext uri="{BB962C8B-B14F-4D97-AF65-F5344CB8AC3E}">
        <p14:creationId xmlns:p14="http://schemas.microsoft.com/office/powerpoint/2010/main" val="33280905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latin typeface="+mn-lt"/>
            </a:endParaRPr>
          </a:p>
        </p:txBody>
      </p:sp>
      <p:sp>
        <p:nvSpPr>
          <p:cNvPr id="76" name="Content Placeholder 2"/>
          <p:cNvSpPr>
            <a:spLocks noGrp="1"/>
          </p:cNvSpPr>
          <p:nvPr>
            <p:ph idx="1"/>
          </p:nvPr>
        </p:nvSpPr>
        <p:spPr>
          <a:xfrm>
            <a:off x="609600" y="1828800"/>
            <a:ext cx="7848600" cy="4297363"/>
          </a:xfrm>
        </p:spPr>
        <p:txBody>
          <a:bodyPr>
            <a:noAutofit/>
          </a:bodyPr>
          <a:lstStyle/>
          <a:p>
            <a:r>
              <a:rPr lang="en-US" sz="2600" i="1" dirty="0"/>
              <a:t>Going Deeper with Convolutions - Christian </a:t>
            </a:r>
            <a:r>
              <a:rPr lang="en-US" sz="2600" i="1" dirty="0" err="1"/>
              <a:t>Szegedy</a:t>
            </a:r>
            <a:r>
              <a:rPr lang="en-US" sz="2600" i="1" dirty="0"/>
              <a:t> et al.; 2015</a:t>
            </a:r>
          </a:p>
          <a:p>
            <a:r>
              <a:rPr lang="en-US" sz="2800" dirty="0"/>
              <a:t>ILSVRC 2014 competition winner</a:t>
            </a:r>
          </a:p>
          <a:p>
            <a:r>
              <a:rPr lang="en-US" sz="2800" dirty="0"/>
              <a:t>Also significantly deeper than </a:t>
            </a:r>
            <a:r>
              <a:rPr lang="en-US" sz="2800" dirty="0" err="1"/>
              <a:t>AlexNet</a:t>
            </a:r>
            <a:endParaRPr lang="en-US" sz="2800" dirty="0"/>
          </a:p>
          <a:p>
            <a:r>
              <a:rPr lang="en-US" sz="2800" dirty="0"/>
              <a:t>x12 less parameters than </a:t>
            </a:r>
            <a:r>
              <a:rPr lang="en-US" sz="2800" dirty="0" err="1"/>
              <a:t>AlexNet</a:t>
            </a:r>
            <a:endParaRPr lang="en-US" sz="2800" dirty="0"/>
          </a:p>
          <a:p>
            <a:r>
              <a:rPr lang="en-US" sz="2800" dirty="0"/>
              <a:t>Focused on computational efficiency </a:t>
            </a:r>
          </a:p>
          <a:p>
            <a:endParaRPr lang="en-US" sz="2600" dirty="0"/>
          </a:p>
        </p:txBody>
      </p:sp>
      <p:sp>
        <p:nvSpPr>
          <p:cNvPr id="8" name="TextBox 7"/>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Tree>
    <p:extLst>
      <p:ext uri="{BB962C8B-B14F-4D97-AF65-F5344CB8AC3E}">
        <p14:creationId xmlns:p14="http://schemas.microsoft.com/office/powerpoint/2010/main" val="18329359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2479" y="69055"/>
            <a:ext cx="7886700" cy="1325563"/>
          </a:xfrm>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2362200" y="1371600"/>
            <a:ext cx="6705600" cy="4754563"/>
          </a:xfrm>
        </p:spPr>
        <p:txBody>
          <a:bodyPr>
            <a:noAutofit/>
          </a:bodyPr>
          <a:lstStyle/>
          <a:p>
            <a:pPr>
              <a:lnSpc>
                <a:spcPct val="120000"/>
              </a:lnSpc>
            </a:pPr>
            <a:r>
              <a:rPr lang="en-US" sz="2600" dirty="0"/>
              <a:t>22 layers</a:t>
            </a:r>
          </a:p>
          <a:p>
            <a:pPr>
              <a:lnSpc>
                <a:spcPct val="120000"/>
              </a:lnSpc>
            </a:pPr>
            <a:r>
              <a:rPr lang="en-US" sz="2600" dirty="0"/>
              <a:t>Efficient </a:t>
            </a:r>
            <a:r>
              <a:rPr lang="en-US" sz="2600" b="1" dirty="0"/>
              <a:t>“Inception” module </a:t>
            </a:r>
            <a:r>
              <a:rPr lang="en-US" sz="2600" dirty="0"/>
              <a:t>- strayed from the general approach of simply stacking conv and pooling layers on top of each other in a sequential structure</a:t>
            </a:r>
          </a:p>
          <a:p>
            <a:pPr>
              <a:lnSpc>
                <a:spcPct val="120000"/>
              </a:lnSpc>
            </a:pPr>
            <a:r>
              <a:rPr lang="en-US" sz="2600" dirty="0"/>
              <a:t>No FC layers</a:t>
            </a:r>
          </a:p>
          <a:p>
            <a:pPr>
              <a:lnSpc>
                <a:spcPct val="120000"/>
              </a:lnSpc>
            </a:pPr>
            <a:r>
              <a:rPr lang="en-US" sz="2600" dirty="0"/>
              <a:t>Only 5 million parameters!</a:t>
            </a:r>
          </a:p>
          <a:p>
            <a:pPr>
              <a:lnSpc>
                <a:spcPct val="120000"/>
              </a:lnSpc>
            </a:pPr>
            <a:r>
              <a:rPr lang="en-US" sz="2600" dirty="0"/>
              <a:t>ILSVRC’14 classification winner (6.7% top 5 error)</a:t>
            </a:r>
          </a:p>
          <a:p>
            <a:endParaRPr lang="en-US" sz="2600" dirty="0"/>
          </a:p>
          <a:p>
            <a:pPr lvl="1">
              <a:buFontTx/>
              <a:buChar char="-"/>
            </a:pPr>
            <a:endParaRPr lang="en-US" sz="2600" dirty="0"/>
          </a:p>
          <a:p>
            <a:pPr>
              <a:buFontTx/>
              <a:buChar char="-"/>
            </a:pPr>
            <a:endParaRPr lang="en-US" sz="2600" dirty="0"/>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8" name="object 21"/>
          <p:cNvSpPr/>
          <p:nvPr/>
        </p:nvSpPr>
        <p:spPr>
          <a:xfrm>
            <a:off x="228600"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25017616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228600" y="1600200"/>
            <a:ext cx="8839200" cy="4525963"/>
          </a:xfrm>
        </p:spPr>
        <p:txBody>
          <a:bodyPr>
            <a:normAutofit/>
          </a:bodyPr>
          <a:lstStyle/>
          <a:p>
            <a:pPr marL="0" indent="0">
              <a:lnSpc>
                <a:spcPct val="120000"/>
              </a:lnSpc>
              <a:buNone/>
            </a:pPr>
            <a:r>
              <a:rPr lang="en-US" sz="2200" dirty="0"/>
              <a:t>“</a:t>
            </a:r>
            <a:r>
              <a:rPr lang="en-US" sz="2200" b="1" dirty="0"/>
              <a:t>Inception module”:</a:t>
            </a:r>
            <a:r>
              <a:rPr lang="en-US" sz="2200" dirty="0"/>
              <a:t> design a good local network topology (network within a network) and then stack these modules on top of each other</a:t>
            </a:r>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 name="object 19"/>
          <p:cNvSpPr/>
          <p:nvPr/>
        </p:nvSpPr>
        <p:spPr>
          <a:xfrm>
            <a:off x="685800" y="2743200"/>
            <a:ext cx="7162800" cy="3200400"/>
          </a:xfrm>
          <a:prstGeom prst="rect">
            <a:avLst/>
          </a:prstGeom>
          <a:blipFill>
            <a:blip r:embed="rId3" cstate="print"/>
            <a:stretch>
              <a:fillRect/>
            </a:stretch>
          </a:blipFill>
        </p:spPr>
        <p:txBody>
          <a:bodyPr wrap="square" lIns="0" tIns="0" rIns="0" bIns="0" rtlCol="0"/>
          <a:lstStyle/>
          <a:p>
            <a:endParaRPr/>
          </a:p>
        </p:txBody>
      </p:sp>
      <p:sp>
        <p:nvSpPr>
          <p:cNvPr id="5" name="Rectangle 4"/>
          <p:cNvSpPr/>
          <p:nvPr/>
        </p:nvSpPr>
        <p:spPr>
          <a:xfrm>
            <a:off x="3314700" y="2667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109" name="Rectangle 108"/>
          <p:cNvSpPr/>
          <p:nvPr/>
        </p:nvSpPr>
        <p:spPr>
          <a:xfrm>
            <a:off x="3352800" y="5334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110" name="Rectangle 109"/>
          <p:cNvSpPr/>
          <p:nvPr/>
        </p:nvSpPr>
        <p:spPr>
          <a:xfrm>
            <a:off x="685800" y="3657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11" name="Rectangle 110"/>
          <p:cNvSpPr/>
          <p:nvPr/>
        </p:nvSpPr>
        <p:spPr>
          <a:xfrm>
            <a:off x="25908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112" name="Rectangle 111"/>
          <p:cNvSpPr/>
          <p:nvPr/>
        </p:nvSpPr>
        <p:spPr>
          <a:xfrm>
            <a:off x="44196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sp>
        <p:nvSpPr>
          <p:cNvPr id="113" name="Rectangle 112"/>
          <p:cNvSpPr/>
          <p:nvPr/>
        </p:nvSpPr>
        <p:spPr>
          <a:xfrm>
            <a:off x="6172200" y="35814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14" name="Rectangle 113"/>
          <p:cNvSpPr/>
          <p:nvPr/>
        </p:nvSpPr>
        <p:spPr>
          <a:xfrm>
            <a:off x="2590800"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15" name="Rectangle 114"/>
          <p:cNvSpPr/>
          <p:nvPr/>
        </p:nvSpPr>
        <p:spPr>
          <a:xfrm>
            <a:off x="4419600"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116" name="Rectangle 115"/>
          <p:cNvSpPr/>
          <p:nvPr/>
        </p:nvSpPr>
        <p:spPr>
          <a:xfrm>
            <a:off x="6172200" y="4419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3845642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152400" y="1371601"/>
            <a:ext cx="8915400" cy="2590800"/>
          </a:xfrm>
        </p:spPr>
        <p:txBody>
          <a:bodyPr>
            <a:normAutofit/>
          </a:bodyPr>
          <a:lstStyle/>
          <a:p>
            <a:pPr marL="0" lvl="1" indent="0">
              <a:buNone/>
            </a:pPr>
            <a:r>
              <a:rPr lang="en-US" sz="2600" b="1" dirty="0"/>
              <a:t>Naïve Inception Model</a:t>
            </a:r>
          </a:p>
          <a:p>
            <a:pPr marL="342900" lvl="1" indent="-342900">
              <a:buFont typeface="Arial" pitchFamily="34" charset="0"/>
              <a:buChar char="•"/>
            </a:pPr>
            <a:r>
              <a:rPr lang="en-US" sz="2600" dirty="0"/>
              <a:t>Apply parallel filter operations on the input :</a:t>
            </a:r>
          </a:p>
          <a:p>
            <a:pPr marL="742950" lvl="2" indent="-342900"/>
            <a:r>
              <a:rPr lang="en-US" sz="2600" dirty="0"/>
              <a:t>Multiple receptive field sizes for convolution (1x1, 3x3, 5x5)</a:t>
            </a:r>
          </a:p>
          <a:p>
            <a:pPr marL="742950" lvl="2" indent="-342900"/>
            <a:r>
              <a:rPr lang="en-US" sz="2600" dirty="0"/>
              <a:t>Pooling operation (3x3)</a:t>
            </a:r>
          </a:p>
          <a:p>
            <a:pPr marL="342900" lvl="1" indent="-342900">
              <a:buFont typeface="Arial" pitchFamily="34" charset="0"/>
              <a:buChar char="•"/>
            </a:pPr>
            <a:r>
              <a:rPr lang="en-US" sz="2600" dirty="0"/>
              <a:t>Concatenate all filter outputs together depth-wise</a:t>
            </a:r>
          </a:p>
          <a:p>
            <a:pPr lvl="1">
              <a:buFontTx/>
              <a:buChar char="-"/>
            </a:pPr>
            <a:endParaRPr lang="en-US" sz="2200" dirty="0"/>
          </a:p>
          <a:p>
            <a:pPr>
              <a:buFontTx/>
              <a:buChar char="-"/>
            </a:pPr>
            <a:endParaRPr lang="en-US" sz="2400"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42" name="Rectangle 41"/>
          <p:cNvSpPr/>
          <p:nvPr/>
        </p:nvSpPr>
        <p:spPr>
          <a:xfrm>
            <a:off x="3314700" y="382346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43" name="Rectangle 42"/>
          <p:cNvSpPr/>
          <p:nvPr/>
        </p:nvSpPr>
        <p:spPr>
          <a:xfrm>
            <a:off x="3314700" y="57150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44" name="Rectangle 43"/>
          <p:cNvSpPr/>
          <p:nvPr/>
        </p:nvSpPr>
        <p:spPr>
          <a:xfrm>
            <a:off x="990600" y="4800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45" name="Rectangle 44"/>
          <p:cNvSpPr/>
          <p:nvPr/>
        </p:nvSpPr>
        <p:spPr>
          <a:xfrm>
            <a:off x="2819400" y="4800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46" name="Rectangle 45"/>
          <p:cNvSpPr/>
          <p:nvPr/>
        </p:nvSpPr>
        <p:spPr>
          <a:xfrm>
            <a:off x="4648200" y="4800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cxnSp>
        <p:nvCxnSpPr>
          <p:cNvPr id="4" name="Straight Arrow Connector 3"/>
          <p:cNvCxnSpPr>
            <a:stCxn id="43" idx="0"/>
          </p:cNvCxnSpPr>
          <p:nvPr/>
        </p:nvCxnSpPr>
        <p:spPr>
          <a:xfrm flipV="1">
            <a:off x="4572000" y="5410200"/>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4611090" y="5410200"/>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4114800" y="5403273"/>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2286000" y="5458136"/>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1828800" y="4494312"/>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4572001" y="4506189"/>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686300" y="4486894"/>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4181722" y="4529216"/>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6477000" y="4800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17188069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GoogleNet</a:t>
            </a:r>
            <a:endParaRPr lang="en-US" dirty="0">
              <a:latin typeface="+mn-lt"/>
            </a:endParaRPr>
          </a:p>
        </p:txBody>
      </p:sp>
      <p:sp>
        <p:nvSpPr>
          <p:cNvPr id="76" name="Content Placeholder 2"/>
          <p:cNvSpPr>
            <a:spLocks noGrp="1"/>
          </p:cNvSpPr>
          <p:nvPr>
            <p:ph idx="1"/>
          </p:nvPr>
        </p:nvSpPr>
        <p:spPr>
          <a:xfrm>
            <a:off x="76200" y="1600201"/>
            <a:ext cx="8991600" cy="4980800"/>
          </a:xfrm>
        </p:spPr>
        <p:txBody>
          <a:bodyPr>
            <a:noAutofit/>
          </a:bodyPr>
          <a:lstStyle/>
          <a:p>
            <a:pPr marL="342900" lvl="1" indent="-342900">
              <a:buFont typeface="Arial" panose="020B0604020202020204" pitchFamily="34" charset="0"/>
              <a:buChar char="•"/>
            </a:pPr>
            <a:r>
              <a:rPr lang="en-US" sz="2600" b="1" dirty="0"/>
              <a:t>What’s the problem with this?</a:t>
            </a:r>
            <a:br>
              <a:rPr lang="en-US" sz="2600" b="1" dirty="0"/>
            </a:br>
            <a:r>
              <a:rPr lang="en-US" sz="2600" b="1" dirty="0"/>
              <a:t>	High computational complexity</a:t>
            </a:r>
            <a:endParaRPr lang="en-US" sz="2600" dirty="0"/>
          </a:p>
          <a:p>
            <a:endParaRPr lang="en-US" sz="2600" b="1" dirty="0"/>
          </a:p>
          <a:p>
            <a:endParaRPr lang="en-US" sz="2600" b="1" dirty="0"/>
          </a:p>
        </p:txBody>
      </p:sp>
      <p:sp>
        <p:nvSpPr>
          <p:cNvPr id="6" name="Rectangle 5"/>
          <p:cNvSpPr/>
          <p:nvPr/>
        </p:nvSpPr>
        <p:spPr>
          <a:xfrm>
            <a:off x="0" y="6581001"/>
            <a:ext cx="6629400" cy="276999"/>
          </a:xfrm>
          <a:prstGeom prst="rect">
            <a:avLst/>
          </a:prstGeom>
        </p:spPr>
        <p:txBody>
          <a:bodyPr wrap="square">
            <a:spAutoFit/>
          </a:bodyPr>
          <a:lstStyle/>
          <a:p>
            <a:r>
              <a:rPr lang="en-US" sz="1200" dirty="0"/>
              <a:t>Slide taken from </a:t>
            </a:r>
            <a:r>
              <a:rPr lang="en-US" sz="1200" dirty="0" err="1"/>
              <a:t>Fei-Fei</a:t>
            </a:r>
            <a:r>
              <a:rPr lang="en-US" sz="1200" dirty="0"/>
              <a:t> &amp; Justin Johnson &amp; Serena Yeung. Lecture 9. </a:t>
            </a:r>
          </a:p>
        </p:txBody>
      </p:sp>
      <p:sp>
        <p:nvSpPr>
          <p:cNvPr id="10" name="TextBox 9"/>
          <p:cNvSpPr txBox="1"/>
          <p:nvPr/>
        </p:nvSpPr>
        <p:spPr>
          <a:xfrm>
            <a:off x="6879021" y="6465458"/>
            <a:ext cx="2264979" cy="369332"/>
          </a:xfrm>
          <a:prstGeom prst="rect">
            <a:avLst/>
          </a:prstGeom>
          <a:noFill/>
          <a:ln>
            <a:noFill/>
          </a:ln>
        </p:spPr>
        <p:txBody>
          <a:bodyPr wrap="none" rtlCol="0">
            <a:spAutoFit/>
          </a:bodyPr>
          <a:lstStyle/>
          <a:p>
            <a:r>
              <a:rPr lang="en-US" b="1" dirty="0"/>
              <a:t> [</a:t>
            </a:r>
            <a:r>
              <a:rPr lang="en-US" b="1" dirty="0" err="1"/>
              <a:t>Szegedy</a:t>
            </a:r>
            <a:r>
              <a:rPr lang="en-US" b="1" dirty="0"/>
              <a:t> et al., 2014]</a:t>
            </a:r>
          </a:p>
        </p:txBody>
      </p:sp>
      <p:sp>
        <p:nvSpPr>
          <p:cNvPr id="78" name="Rectangle 77"/>
          <p:cNvSpPr/>
          <p:nvPr/>
        </p:nvSpPr>
        <p:spPr>
          <a:xfrm>
            <a:off x="3314700" y="2895600"/>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Filter concatenation</a:t>
            </a:r>
          </a:p>
        </p:txBody>
      </p:sp>
      <p:sp>
        <p:nvSpPr>
          <p:cNvPr id="79" name="Rectangle 78"/>
          <p:cNvSpPr/>
          <p:nvPr/>
        </p:nvSpPr>
        <p:spPr>
          <a:xfrm>
            <a:off x="3314700" y="4787135"/>
            <a:ext cx="2514600"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Previous layer</a:t>
            </a:r>
          </a:p>
        </p:txBody>
      </p:sp>
      <p:sp>
        <p:nvSpPr>
          <p:cNvPr id="80" name="Rectangle 79"/>
          <p:cNvSpPr/>
          <p:nvPr/>
        </p:nvSpPr>
        <p:spPr>
          <a:xfrm>
            <a:off x="9906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1x1 convolution</a:t>
            </a:r>
          </a:p>
        </p:txBody>
      </p:sp>
      <p:sp>
        <p:nvSpPr>
          <p:cNvPr id="81" name="Rectangle 80"/>
          <p:cNvSpPr/>
          <p:nvPr/>
        </p:nvSpPr>
        <p:spPr>
          <a:xfrm>
            <a:off x="28194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convolution</a:t>
            </a:r>
          </a:p>
        </p:txBody>
      </p:sp>
      <p:sp>
        <p:nvSpPr>
          <p:cNvPr id="82" name="Rectangle 81"/>
          <p:cNvSpPr/>
          <p:nvPr/>
        </p:nvSpPr>
        <p:spPr>
          <a:xfrm>
            <a:off x="4648200" y="3872735"/>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5x5 convolution</a:t>
            </a:r>
          </a:p>
        </p:txBody>
      </p:sp>
      <p:cxnSp>
        <p:nvCxnSpPr>
          <p:cNvPr id="84" name="Straight Arrow Connector 83"/>
          <p:cNvCxnSpPr>
            <a:stCxn id="79" idx="0"/>
          </p:cNvCxnSpPr>
          <p:nvPr/>
        </p:nvCxnSpPr>
        <p:spPr>
          <a:xfrm flipV="1">
            <a:off x="4572000" y="4482335"/>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4611090" y="4482335"/>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flipV="1">
            <a:off x="4114800" y="4475408"/>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flipV="1">
            <a:off x="2286000" y="4530271"/>
            <a:ext cx="2209801" cy="2393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1828800" y="3566447"/>
            <a:ext cx="270411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572001" y="3578324"/>
            <a:ext cx="2743199" cy="29441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4686300" y="3559029"/>
            <a:ext cx="362445"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V="1">
            <a:off x="4181722" y="3601351"/>
            <a:ext cx="228600" cy="304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6477000" y="38862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3x3 max pooling</a:t>
            </a:r>
          </a:p>
        </p:txBody>
      </p:sp>
    </p:spTree>
    <p:extLst>
      <p:ext uri="{BB962C8B-B14F-4D97-AF65-F5344CB8AC3E}">
        <p14:creationId xmlns:p14="http://schemas.microsoft.com/office/powerpoint/2010/main" val="1759182206"/>
      </p:ext>
    </p:extLst>
  </p:cSld>
  <p:clrMapOvr>
    <a:masterClrMapping/>
  </p:clrMapOvr>
</p:sld>
</file>

<file path=ppt/theme/theme1.xml><?xml version="1.0" encoding="utf-8"?>
<a:theme xmlns:a="http://schemas.openxmlformats.org/drawingml/2006/main" name="Office Theme">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10029</TotalTime>
  <Words>11206</Words>
  <Application>Microsoft Macintosh PowerPoint</Application>
  <PresentationFormat>On-screen Show (4:3)</PresentationFormat>
  <Paragraphs>2073</Paragraphs>
  <Slides>122</Slides>
  <Notes>63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2" baseType="lpstr">
      <vt:lpstr>inherit</vt:lpstr>
      <vt:lpstr>Arial</vt:lpstr>
      <vt:lpstr>Calibri</vt:lpstr>
      <vt:lpstr>Calibri Light</vt:lpstr>
      <vt:lpstr>Cambria Math</vt:lpstr>
      <vt:lpstr>Helvetica</vt:lpstr>
      <vt:lpstr>Times New Roman</vt:lpstr>
      <vt:lpstr>Wingdings</vt:lpstr>
      <vt:lpstr>Office Theme</vt:lpstr>
      <vt:lpstr>方程式</vt:lpstr>
      <vt:lpstr>Convolutional Neural Networks</vt:lpstr>
      <vt:lpstr>Neural networks: Architectures</vt:lpstr>
      <vt:lpstr>PowerPoint Presentation</vt:lpstr>
      <vt:lpstr>Back Propagation</vt:lpstr>
      <vt:lpstr>Revisit: Fully Connected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 learning an image??</vt:lpstr>
      <vt:lpstr>Consider learning an image:</vt:lpstr>
      <vt:lpstr>Same pattern appears in different places: They can be compressed! What about training a lot of such “small” detectors and each detector must “move around”.</vt:lpstr>
      <vt:lpstr>A convolutional layer</vt:lpstr>
      <vt:lpstr>A convolutional layer</vt:lpstr>
      <vt:lpstr>A convolutional layer</vt:lpstr>
      <vt:lpstr>A convolutional layer</vt:lpstr>
      <vt:lpstr>A convolutional layer</vt:lpstr>
      <vt:lpstr>A convolutional layer</vt:lpstr>
      <vt:lpstr>consider a second, green filter</vt:lpstr>
      <vt:lpstr>For example, if we had 6 5x5 filters, we’ll get 6 separate activation maps:</vt:lpstr>
      <vt:lpstr>Convolution</vt:lpstr>
      <vt:lpstr>Convolution</vt:lpstr>
      <vt:lpstr>Convolution</vt:lpstr>
      <vt:lpstr>Convolution</vt:lpstr>
      <vt:lpstr>Convolution</vt:lpstr>
      <vt:lpstr>Color image: RGB 3 channels</vt:lpstr>
      <vt:lpstr>PowerPoint Presentation</vt:lpstr>
      <vt:lpstr>PowerPoint Presentation</vt:lpstr>
      <vt:lpstr>PowerPoint Presentation</vt:lpstr>
      <vt:lpstr>ConvNet is a sequence of Convolution Layers, interspersed with  activation functions</vt:lpstr>
      <vt:lpstr>ConvNet is a sequence of Convolution Layers, interspersed with  activation functions</vt:lpstr>
      <vt:lpstr>Gabor functions</vt:lpstr>
      <vt:lpstr>Gabor-like learned features</vt:lpstr>
      <vt:lpstr>PowerPoint Presentation</vt:lpstr>
      <vt:lpstr>The brain/neuron view of CONV Layer</vt:lpstr>
      <vt:lpstr>The brain/neuron view of CONV Layer</vt:lpstr>
      <vt:lpstr>The brain/neuron view of CONV Layer</vt:lpstr>
      <vt:lpstr>The brain/neuron view of CONV Layer</vt:lpstr>
      <vt:lpstr>PowerPoint Presentation</vt:lpstr>
      <vt:lpstr>The whole CNN</vt:lpstr>
      <vt:lpstr>Why Pooling</vt:lpstr>
      <vt:lpstr>Pooling</vt:lpstr>
      <vt:lpstr>PowerPoint Presentation</vt:lpstr>
      <vt:lpstr>The whole CNN</vt:lpstr>
      <vt:lpstr>The whole CNN</vt:lpstr>
      <vt:lpstr>Flattening</vt:lpstr>
      <vt:lpstr>The convolution and pooling act as an infinitely strong prior!</vt:lpstr>
      <vt:lpstr>The neuroscientific basis for CNN</vt:lpstr>
      <vt:lpstr>CNN as a natural features and descriptors</vt:lpstr>
      <vt:lpstr>Fully Connected Layer (FC layer) - Contains neurons that connect to the entire input volume, as in ordinary Neural  Networks</vt:lpstr>
      <vt:lpstr>A CNN compresses a fully connected network in two ways:</vt:lpstr>
      <vt:lpstr>AlphaGo</vt:lpstr>
      <vt:lpstr>AlphaGo’s policy network</vt:lpstr>
      <vt:lpstr>CNN in speech recognition</vt:lpstr>
      <vt:lpstr>CNN in text classification</vt:lpstr>
      <vt:lpstr>Demos </vt:lpstr>
      <vt:lpstr>Backpropagation of convolution</vt:lpstr>
      <vt:lpstr>PowerPoint Presentation</vt:lpstr>
      <vt:lpstr>PowerPoint Presentation</vt:lpstr>
      <vt:lpstr>PowerPoint Presentation</vt:lpstr>
      <vt:lpstr>PowerPoint Presentation</vt:lpstr>
      <vt:lpstr>PowerPoint Presentation</vt:lpstr>
      <vt:lpstr>PowerPoint Presentation</vt:lpstr>
      <vt:lpstr>Backpropagation of max pooling</vt:lpstr>
      <vt:lpstr> Classic CNN Architectures</vt:lpstr>
      <vt:lpstr>LeNet-5</vt:lpstr>
      <vt:lpstr>LeNet-5</vt:lpstr>
      <vt:lpstr>LeNet-5</vt:lpstr>
      <vt:lpstr>AlexNet</vt:lpstr>
      <vt:lpstr>ImageNet Large Scale Visual Recognition Challenge (ILSVRC) winners</vt:lpstr>
      <vt:lpstr>ImageNet Large Scale Visual Recognition Challenge (ILSVRC) winners</vt:lpstr>
      <vt:lpstr>AlexNet</vt:lpstr>
      <vt:lpstr>AlexNet</vt:lpstr>
      <vt:lpstr>AlexNet</vt:lpstr>
      <vt:lpstr>AlexNet</vt:lpstr>
      <vt:lpstr>AlexNet</vt:lpstr>
      <vt:lpstr>AlexNet</vt:lpstr>
      <vt:lpstr>AlexNet</vt:lpstr>
      <vt:lpstr>AlexNet</vt:lpstr>
      <vt:lpstr>ImageNet Large Scale Visual Recognition Challenge (ILSVRC) winners</vt:lpstr>
      <vt:lpstr>ImageNet Large Scale Visual Recognition Challenge (ILSVRC) winners</vt:lpstr>
      <vt:lpstr>VGGNet</vt:lpstr>
      <vt:lpstr>VGGNet</vt:lpstr>
      <vt:lpstr>VGGNet</vt:lpstr>
      <vt:lpstr>Receptive Field </vt:lpstr>
      <vt:lpstr>PowerPoint Presentation</vt:lpstr>
      <vt:lpstr>VGGNet</vt:lpstr>
      <vt:lpstr>PowerPoint Presentation</vt:lpstr>
      <vt:lpstr>VGGNet</vt:lpstr>
      <vt:lpstr>VGGNet</vt:lpstr>
      <vt:lpstr>ImageNet Large Scale Visual Recognition Challenge (ILSVRC) winners</vt:lpstr>
      <vt:lpstr>GoogleNet</vt:lpstr>
      <vt:lpstr>GoogleNet</vt:lpstr>
      <vt:lpstr>GoogleNet</vt:lpstr>
      <vt:lpstr>GoogleNet</vt:lpstr>
      <vt:lpstr>GoogleNet</vt:lpstr>
      <vt:lpstr>GoogleNet</vt:lpstr>
      <vt:lpstr>GoogleNet</vt:lpstr>
      <vt:lpstr>GoogleNet</vt:lpstr>
      <vt:lpstr>GoogleNet</vt:lpstr>
      <vt:lpstr>GoogleNet</vt:lpstr>
      <vt:lpstr>PowerPoint Presentation</vt:lpstr>
      <vt:lpstr>GoogleNet</vt:lpstr>
      <vt:lpstr>GoogleNet</vt:lpstr>
      <vt:lpstr>ImageNet Large Scale Visual Recognition Challenge (ILSVRC) winners</vt:lpstr>
      <vt:lpstr>ResNet</vt:lpstr>
      <vt:lpstr>ResNet</vt:lpstr>
      <vt:lpstr>ResNet</vt:lpstr>
      <vt:lpstr>ResNet</vt:lpstr>
      <vt:lpstr>ResNet</vt:lpstr>
      <vt:lpstr>ResNet</vt:lpstr>
      <vt:lpstr>ResNet</vt:lpstr>
      <vt:lpstr>ResNet</vt:lpstr>
      <vt:lpstr>ResNet</vt:lpstr>
      <vt:lpstr>ResNet</vt:lpstr>
      <vt:lpstr>Accuracy comparison</vt:lpstr>
      <vt:lpstr>Forward pass time and power consumption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Tutorial</dc:title>
  <dc:creator>Lee Hung-yi</dc:creator>
  <cp:lastModifiedBy>Ding, Zhengming</cp:lastModifiedBy>
  <cp:revision>712</cp:revision>
  <dcterms:created xsi:type="dcterms:W3CDTF">2015-11-25T01:31:24Z</dcterms:created>
  <dcterms:modified xsi:type="dcterms:W3CDTF">2022-10-12T22:26:38Z</dcterms:modified>
</cp:coreProperties>
</file>